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64" r:id="rId3"/>
  </p:sldMasterIdLst>
  <p:notesMasterIdLst>
    <p:notesMasterId r:id="rId38"/>
  </p:notesMasterIdLst>
  <p:handoutMasterIdLst>
    <p:handoutMasterId r:id="rId39"/>
  </p:handoutMasterIdLst>
  <p:sldIdLst>
    <p:sldId id="261" r:id="rId4"/>
    <p:sldId id="271" r:id="rId5"/>
    <p:sldId id="272" r:id="rId6"/>
    <p:sldId id="371" r:id="rId7"/>
    <p:sldId id="282" r:id="rId8"/>
    <p:sldId id="372" r:id="rId9"/>
    <p:sldId id="391" r:id="rId10"/>
    <p:sldId id="399" r:id="rId11"/>
    <p:sldId id="283" r:id="rId12"/>
    <p:sldId id="298" r:id="rId13"/>
    <p:sldId id="376" r:id="rId14"/>
    <p:sldId id="397" r:id="rId15"/>
    <p:sldId id="374" r:id="rId16"/>
    <p:sldId id="396" r:id="rId17"/>
    <p:sldId id="400" r:id="rId18"/>
    <p:sldId id="375" r:id="rId19"/>
    <p:sldId id="395" r:id="rId20"/>
    <p:sldId id="398" r:id="rId21"/>
    <p:sldId id="377" r:id="rId22"/>
    <p:sldId id="401" r:id="rId23"/>
    <p:sldId id="285" r:id="rId24"/>
    <p:sldId id="293" r:id="rId25"/>
    <p:sldId id="286" r:id="rId26"/>
    <p:sldId id="385" r:id="rId27"/>
    <p:sldId id="382" r:id="rId28"/>
    <p:sldId id="408" r:id="rId29"/>
    <p:sldId id="383" r:id="rId30"/>
    <p:sldId id="390" r:id="rId31"/>
    <p:sldId id="402" r:id="rId32"/>
    <p:sldId id="403" r:id="rId33"/>
    <p:sldId id="404" r:id="rId34"/>
    <p:sldId id="405" r:id="rId35"/>
    <p:sldId id="406" r:id="rId36"/>
    <p:sldId id="407" r:id="rId37"/>
  </p:sldIdLst>
  <p:sldSz cx="6858000" cy="9144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64"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liepe" initials="j" lastIdx="1" clrIdx="0"/>
  <p:cmAuthor id="1" name="Ray Kelly" initials="RK"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9A"/>
    <a:srgbClr val="659A2A"/>
    <a:srgbClr val="70AC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06B5A2-C936-4549-ACF5-F73725E890B4}" v="2" dt="2021-02-04T00:08:29.1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25" autoAdjust="0"/>
    <p:restoredTop sz="94660"/>
  </p:normalViewPr>
  <p:slideViewPr>
    <p:cSldViewPr snapToGrid="0">
      <p:cViewPr varScale="1">
        <p:scale>
          <a:sx n="81" d="100"/>
          <a:sy n="81" d="100"/>
        </p:scale>
        <p:origin x="3006" y="108"/>
      </p:cViewPr>
      <p:guideLst>
        <p:guide orient="horz" pos="1464"/>
        <p:guide pos="21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commentAuthors" Target="commentAuthors.xml"/><Relationship Id="rId45"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46" Type="http://schemas.microsoft.com/office/2015/10/relationships/revisionInfo" Target="revisionInfo.xml"/><Relationship Id="rId20" Type="http://schemas.openxmlformats.org/officeDocument/2006/relationships/slide" Target="slides/slide17.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Silveus" userId="a3dcd073e453a7d2" providerId="LiveId" clId="{9E06B5A2-C936-4549-ACF5-F73725E890B4}"/>
    <pc:docChg chg="custSel modSld">
      <pc:chgData name="Lindsay Silveus" userId="a3dcd073e453a7d2" providerId="LiveId" clId="{9E06B5A2-C936-4549-ACF5-F73725E890B4}" dt="2021-02-04T00:08:29.195" v="37" actId="20577"/>
      <pc:docMkLst>
        <pc:docMk/>
      </pc:docMkLst>
      <pc:sldChg chg="modSp mod">
        <pc:chgData name="Lindsay Silveus" userId="a3dcd073e453a7d2" providerId="LiveId" clId="{9E06B5A2-C936-4549-ACF5-F73725E890B4}" dt="2021-02-04T00:08:29.195" v="37" actId="20577"/>
        <pc:sldMkLst>
          <pc:docMk/>
          <pc:sldMk cId="3532328711" sldId="376"/>
        </pc:sldMkLst>
        <pc:graphicFrameChg chg="modGraphic">
          <ac:chgData name="Lindsay Silveus" userId="a3dcd073e453a7d2" providerId="LiveId" clId="{9E06B5A2-C936-4549-ACF5-F73725E890B4}" dt="2021-02-04T00:08:29.195" v="37" actId="20577"/>
          <ac:graphicFrameMkLst>
            <pc:docMk/>
            <pc:sldMk cId="3532328711" sldId="376"/>
            <ac:graphicFrameMk id="7" creationId="{00000000-0000-0000-0000-00000000000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F86D72-B1DC-4F93-8054-A2399C20FCFB}" type="doc">
      <dgm:prSet loTypeId="urn:microsoft.com/office/officeart/2005/8/layout/hProcess3" loCatId="process" qsTypeId="urn:microsoft.com/office/officeart/2005/8/quickstyle/simple1" qsCatId="simple" csTypeId="urn:microsoft.com/office/officeart/2005/8/colors/accent1_2" csCatId="accent1" phldr="1"/>
      <dgm:spPr/>
      <dgm:t>
        <a:bodyPr/>
        <a:lstStyle/>
        <a:p>
          <a:endParaRPr lang="en-US"/>
        </a:p>
      </dgm:t>
    </dgm:pt>
    <dgm:pt modelId="{CF71B6CB-8F50-4EF1-9260-0E6D478E956E}">
      <dgm:prSet custT="1"/>
      <dgm:spPr/>
      <dgm:t>
        <a:bodyPr/>
        <a:lstStyle/>
        <a:p>
          <a:pPr rtl="0"/>
          <a:endParaRPr lang="en-US" sz="1000" dirty="0">
            <a:solidFill>
              <a:schemeClr val="bg1"/>
            </a:solidFill>
            <a:latin typeface="Arial Narrow" panose="020B0606020202030204" pitchFamily="34" charset="0"/>
          </a:endParaRPr>
        </a:p>
      </dgm:t>
    </dgm:pt>
    <dgm:pt modelId="{A94954D0-8731-41F0-979D-7626B7F536E2}" type="parTrans" cxnId="{CA1079F3-6379-40B6-9AF2-F14298BFFF1A}">
      <dgm:prSet/>
      <dgm:spPr/>
      <dgm:t>
        <a:bodyPr/>
        <a:lstStyle/>
        <a:p>
          <a:endParaRPr lang="en-US"/>
        </a:p>
      </dgm:t>
    </dgm:pt>
    <dgm:pt modelId="{C6411D92-B753-41F8-A48C-EF593A4CB35A}" type="sibTrans" cxnId="{CA1079F3-6379-40B6-9AF2-F14298BFFF1A}">
      <dgm:prSet/>
      <dgm:spPr/>
      <dgm:t>
        <a:bodyPr/>
        <a:lstStyle/>
        <a:p>
          <a:endParaRPr lang="en-US"/>
        </a:p>
      </dgm:t>
    </dgm:pt>
    <dgm:pt modelId="{C55196BE-D8BC-41B7-A9FF-6284AFDE9F06}" type="pres">
      <dgm:prSet presAssocID="{40F86D72-B1DC-4F93-8054-A2399C20FCFB}" presName="Name0" presStyleCnt="0">
        <dgm:presLayoutVars>
          <dgm:dir/>
          <dgm:animLvl val="lvl"/>
          <dgm:resizeHandles val="exact"/>
        </dgm:presLayoutVars>
      </dgm:prSet>
      <dgm:spPr/>
    </dgm:pt>
    <dgm:pt modelId="{46E2B9F7-B0A2-47BD-81F4-0246A9A5EDBD}" type="pres">
      <dgm:prSet presAssocID="{40F86D72-B1DC-4F93-8054-A2399C20FCFB}" presName="dummy" presStyleCnt="0"/>
      <dgm:spPr/>
    </dgm:pt>
    <dgm:pt modelId="{A25CB775-F3BB-4690-98EB-CF507695C8A0}" type="pres">
      <dgm:prSet presAssocID="{40F86D72-B1DC-4F93-8054-A2399C20FCFB}" presName="linH" presStyleCnt="0"/>
      <dgm:spPr/>
    </dgm:pt>
    <dgm:pt modelId="{5CF05475-37BF-45ED-ACD8-35B635B31D09}" type="pres">
      <dgm:prSet presAssocID="{40F86D72-B1DC-4F93-8054-A2399C20FCFB}" presName="padding1" presStyleCnt="0"/>
      <dgm:spPr/>
    </dgm:pt>
    <dgm:pt modelId="{0CCB9709-043C-4E96-AC85-C8717B1D1018}" type="pres">
      <dgm:prSet presAssocID="{CF71B6CB-8F50-4EF1-9260-0E6D478E956E}" presName="linV" presStyleCnt="0"/>
      <dgm:spPr/>
    </dgm:pt>
    <dgm:pt modelId="{EFB959F4-AA63-4CD8-A805-393A62DE2FF6}" type="pres">
      <dgm:prSet presAssocID="{CF71B6CB-8F50-4EF1-9260-0E6D478E956E}" presName="spVertical1" presStyleCnt="0"/>
      <dgm:spPr/>
    </dgm:pt>
    <dgm:pt modelId="{0101403D-5305-43DE-A91E-2ACAE27E80C6}" type="pres">
      <dgm:prSet presAssocID="{CF71B6CB-8F50-4EF1-9260-0E6D478E956E}" presName="parTx" presStyleLbl="revTx" presStyleIdx="0" presStyleCnt="1" custScaleX="111810" custScaleY="209568" custLinFactX="-88424" custLinFactY="134951" custLinFactNeighborX="-100000" custLinFactNeighborY="200000">
        <dgm:presLayoutVars>
          <dgm:chMax val="0"/>
          <dgm:chPref val="0"/>
          <dgm:bulletEnabled val="1"/>
        </dgm:presLayoutVars>
      </dgm:prSet>
      <dgm:spPr/>
    </dgm:pt>
    <dgm:pt modelId="{7F030F9A-707A-4B91-8B3C-09663537CD6C}" type="pres">
      <dgm:prSet presAssocID="{CF71B6CB-8F50-4EF1-9260-0E6D478E956E}" presName="spVertical2" presStyleCnt="0"/>
      <dgm:spPr/>
    </dgm:pt>
    <dgm:pt modelId="{AE793C67-536A-4D4E-AAB1-6AB0788A89D3}" type="pres">
      <dgm:prSet presAssocID="{CF71B6CB-8F50-4EF1-9260-0E6D478E956E}" presName="spVertical3" presStyleCnt="0"/>
      <dgm:spPr/>
    </dgm:pt>
    <dgm:pt modelId="{29505BF7-0A45-40C3-946C-6F14AC754925}" type="pres">
      <dgm:prSet presAssocID="{40F86D72-B1DC-4F93-8054-A2399C20FCFB}" presName="padding2" presStyleCnt="0"/>
      <dgm:spPr/>
    </dgm:pt>
    <dgm:pt modelId="{35DC007F-AD5E-45BC-82D4-368182E6E289}" type="pres">
      <dgm:prSet presAssocID="{40F86D72-B1DC-4F93-8054-A2399C20FCFB}" presName="negArrow" presStyleCnt="0"/>
      <dgm:spPr/>
    </dgm:pt>
    <dgm:pt modelId="{15037730-B067-4C34-858A-48FD336335EF}" type="pres">
      <dgm:prSet presAssocID="{40F86D72-B1DC-4F93-8054-A2399C20FCFB}" presName="backgroundArrow" presStyleLbl="node1" presStyleIdx="0" presStyleCnt="1" custAng="10800000" custLinFactNeighborX="-660" custLinFactNeighborY="46914"/>
      <dgm:spPr/>
    </dgm:pt>
  </dgm:ptLst>
  <dgm:cxnLst>
    <dgm:cxn modelId="{262A5E8C-6C28-404D-9B01-8E5645983760}" type="presOf" srcId="{CF71B6CB-8F50-4EF1-9260-0E6D478E956E}" destId="{0101403D-5305-43DE-A91E-2ACAE27E80C6}" srcOrd="0" destOrd="0" presId="urn:microsoft.com/office/officeart/2005/8/layout/hProcess3"/>
    <dgm:cxn modelId="{C74D81B7-C1B5-4FC8-9FB6-6C8F28633D39}" type="presOf" srcId="{40F86D72-B1DC-4F93-8054-A2399C20FCFB}" destId="{C55196BE-D8BC-41B7-A9FF-6284AFDE9F06}" srcOrd="0" destOrd="0" presId="urn:microsoft.com/office/officeart/2005/8/layout/hProcess3"/>
    <dgm:cxn modelId="{CA1079F3-6379-40B6-9AF2-F14298BFFF1A}" srcId="{40F86D72-B1DC-4F93-8054-A2399C20FCFB}" destId="{CF71B6CB-8F50-4EF1-9260-0E6D478E956E}" srcOrd="0" destOrd="0" parTransId="{A94954D0-8731-41F0-979D-7626B7F536E2}" sibTransId="{C6411D92-B753-41F8-A48C-EF593A4CB35A}"/>
    <dgm:cxn modelId="{CF52A2E5-3208-4C88-9EC9-E6D71FCA9940}" type="presParOf" srcId="{C55196BE-D8BC-41B7-A9FF-6284AFDE9F06}" destId="{46E2B9F7-B0A2-47BD-81F4-0246A9A5EDBD}" srcOrd="0" destOrd="0" presId="urn:microsoft.com/office/officeart/2005/8/layout/hProcess3"/>
    <dgm:cxn modelId="{144E8824-4169-400D-8879-4593FBDADF50}" type="presParOf" srcId="{C55196BE-D8BC-41B7-A9FF-6284AFDE9F06}" destId="{A25CB775-F3BB-4690-98EB-CF507695C8A0}" srcOrd="1" destOrd="0" presId="urn:microsoft.com/office/officeart/2005/8/layout/hProcess3"/>
    <dgm:cxn modelId="{6FF68C27-6F09-4165-B11E-7CD6E6086EE0}" type="presParOf" srcId="{A25CB775-F3BB-4690-98EB-CF507695C8A0}" destId="{5CF05475-37BF-45ED-ACD8-35B635B31D09}" srcOrd="0" destOrd="0" presId="urn:microsoft.com/office/officeart/2005/8/layout/hProcess3"/>
    <dgm:cxn modelId="{BE2568F6-FB0B-4328-AD58-37293B1CAE41}" type="presParOf" srcId="{A25CB775-F3BB-4690-98EB-CF507695C8A0}" destId="{0CCB9709-043C-4E96-AC85-C8717B1D1018}" srcOrd="1" destOrd="0" presId="urn:microsoft.com/office/officeart/2005/8/layout/hProcess3"/>
    <dgm:cxn modelId="{5E1637E6-3301-43CE-A942-2B49F0E7E189}" type="presParOf" srcId="{0CCB9709-043C-4E96-AC85-C8717B1D1018}" destId="{EFB959F4-AA63-4CD8-A805-393A62DE2FF6}" srcOrd="0" destOrd="0" presId="urn:microsoft.com/office/officeart/2005/8/layout/hProcess3"/>
    <dgm:cxn modelId="{BCCA1A50-D24D-4051-8858-0574AC315B4F}" type="presParOf" srcId="{0CCB9709-043C-4E96-AC85-C8717B1D1018}" destId="{0101403D-5305-43DE-A91E-2ACAE27E80C6}" srcOrd="1" destOrd="0" presId="urn:microsoft.com/office/officeart/2005/8/layout/hProcess3"/>
    <dgm:cxn modelId="{46D71F4F-F039-4E17-BF65-4F45A20060D6}" type="presParOf" srcId="{0CCB9709-043C-4E96-AC85-C8717B1D1018}" destId="{7F030F9A-707A-4B91-8B3C-09663537CD6C}" srcOrd="2" destOrd="0" presId="urn:microsoft.com/office/officeart/2005/8/layout/hProcess3"/>
    <dgm:cxn modelId="{E7509B00-C8EA-4E03-BDC4-03F336F2D4FE}" type="presParOf" srcId="{0CCB9709-043C-4E96-AC85-C8717B1D1018}" destId="{AE793C67-536A-4D4E-AAB1-6AB0788A89D3}" srcOrd="3" destOrd="0" presId="urn:microsoft.com/office/officeart/2005/8/layout/hProcess3"/>
    <dgm:cxn modelId="{00CA1AFD-7EB3-4EB3-8DB2-35395EFFF57F}" type="presParOf" srcId="{A25CB775-F3BB-4690-98EB-CF507695C8A0}" destId="{29505BF7-0A45-40C3-946C-6F14AC754925}" srcOrd="2" destOrd="0" presId="urn:microsoft.com/office/officeart/2005/8/layout/hProcess3"/>
    <dgm:cxn modelId="{63D3A2AA-CAA4-43F8-BCCB-5E4FAC933CA8}" type="presParOf" srcId="{A25CB775-F3BB-4690-98EB-CF507695C8A0}" destId="{35DC007F-AD5E-45BC-82D4-368182E6E289}" srcOrd="3" destOrd="0" presId="urn:microsoft.com/office/officeart/2005/8/layout/hProcess3"/>
    <dgm:cxn modelId="{A43D884A-0D34-4613-B493-D7F89C284C36}" type="presParOf" srcId="{A25CB775-F3BB-4690-98EB-CF507695C8A0}" destId="{15037730-B067-4C34-858A-48FD336335EF}" srcOrd="4"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037730-B067-4C34-858A-48FD336335EF}">
      <dsp:nvSpPr>
        <dsp:cNvPr id="0" name=""/>
        <dsp:cNvSpPr/>
      </dsp:nvSpPr>
      <dsp:spPr>
        <a:xfrm rot="10800000">
          <a:off x="0" y="704771"/>
          <a:ext cx="2664265" cy="1440000"/>
        </a:xfrm>
        <a:prstGeom prst="right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01403D-5305-43DE-A91E-2ACAE27E80C6}">
      <dsp:nvSpPr>
        <dsp:cNvPr id="0" name=""/>
        <dsp:cNvSpPr/>
      </dsp:nvSpPr>
      <dsp:spPr>
        <a:xfrm>
          <a:off x="0" y="778419"/>
          <a:ext cx="2181822" cy="1508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1600" rIns="0" bIns="101600" numCol="1" spcCol="1270" anchor="ctr" anchorCtr="0">
          <a:noAutofit/>
        </a:bodyPr>
        <a:lstStyle/>
        <a:p>
          <a:pPr marL="0" lvl="0" indent="0" algn="ctr" defTabSz="444500" rtl="0">
            <a:lnSpc>
              <a:spcPct val="90000"/>
            </a:lnSpc>
            <a:spcBef>
              <a:spcPct val="0"/>
            </a:spcBef>
            <a:spcAft>
              <a:spcPct val="35000"/>
            </a:spcAft>
            <a:buNone/>
          </a:pPr>
          <a:endParaRPr lang="en-US" sz="1000" kern="1200" dirty="0">
            <a:solidFill>
              <a:schemeClr val="bg1"/>
            </a:solidFill>
            <a:latin typeface="Arial Narrow" panose="020B0606020202030204" pitchFamily="34" charset="0"/>
          </a:endParaRPr>
        </a:p>
      </dsp:txBody>
      <dsp:txXfrm>
        <a:off x="0" y="778419"/>
        <a:ext cx="2181822" cy="150888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399" tIns="45700" rIns="91399" bIns="4570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69900"/>
          </a:xfrm>
          <a:prstGeom prst="rect">
            <a:avLst/>
          </a:prstGeom>
        </p:spPr>
        <p:txBody>
          <a:bodyPr vert="horz" lIns="91399" tIns="45700" rIns="91399" bIns="45700" rtlCol="0"/>
          <a:lstStyle>
            <a:lvl1pPr algn="r">
              <a:defRPr sz="1200"/>
            </a:lvl1pPr>
          </a:lstStyle>
          <a:p>
            <a:fld id="{A1C6888D-856A-403E-A383-99AEEA69E011}" type="datetimeFigureOut">
              <a:rPr lang="en-US" smtClean="0"/>
              <a:pPr/>
              <a:t>2/3/2021</a:t>
            </a:fld>
            <a:endParaRPr lang="en-US"/>
          </a:p>
        </p:txBody>
      </p:sp>
      <p:sp>
        <p:nvSpPr>
          <p:cNvPr id="4" name="Footer Placeholder 3"/>
          <p:cNvSpPr>
            <a:spLocks noGrp="1"/>
          </p:cNvSpPr>
          <p:nvPr>
            <p:ph type="ftr" sz="quarter" idx="2"/>
          </p:nvPr>
        </p:nvSpPr>
        <p:spPr>
          <a:xfrm>
            <a:off x="0" y="8893175"/>
            <a:ext cx="3067050" cy="469900"/>
          </a:xfrm>
          <a:prstGeom prst="rect">
            <a:avLst/>
          </a:prstGeom>
        </p:spPr>
        <p:txBody>
          <a:bodyPr vert="horz" lIns="91399" tIns="45700" rIns="91399" bIns="4570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893175"/>
            <a:ext cx="3067050" cy="469900"/>
          </a:xfrm>
          <a:prstGeom prst="rect">
            <a:avLst/>
          </a:prstGeom>
        </p:spPr>
        <p:txBody>
          <a:bodyPr vert="horz" lIns="91399" tIns="45700" rIns="91399" bIns="45700" rtlCol="0" anchor="b"/>
          <a:lstStyle>
            <a:lvl1pPr algn="r">
              <a:defRPr sz="1200"/>
            </a:lvl1pPr>
          </a:lstStyle>
          <a:p>
            <a:fld id="{24C6936E-AEE2-4482-8283-0C8F3867C29A}" type="slidenum">
              <a:rPr lang="en-US" smtClean="0"/>
              <a:pPr/>
              <a:t>‹#›</a:t>
            </a:fld>
            <a:endParaRPr lang="en-US"/>
          </a:p>
        </p:txBody>
      </p:sp>
    </p:spTree>
    <p:extLst>
      <p:ext uri="{BB962C8B-B14F-4D97-AF65-F5344CB8AC3E}">
        <p14:creationId xmlns:p14="http://schemas.microsoft.com/office/powerpoint/2010/main" val="40210436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67155" cy="467996"/>
          </a:xfrm>
          <a:prstGeom prst="rect">
            <a:avLst/>
          </a:prstGeom>
        </p:spPr>
        <p:txBody>
          <a:bodyPr vert="horz" lIns="91216" tIns="45609" rIns="91216" bIns="45609" rtlCol="0"/>
          <a:lstStyle>
            <a:lvl1pPr algn="l">
              <a:defRPr sz="1200"/>
            </a:lvl1pPr>
          </a:lstStyle>
          <a:p>
            <a:endParaRPr lang="en-US"/>
          </a:p>
        </p:txBody>
      </p:sp>
      <p:sp>
        <p:nvSpPr>
          <p:cNvPr id="3" name="Date Placeholder 2"/>
          <p:cNvSpPr>
            <a:spLocks noGrp="1"/>
          </p:cNvSpPr>
          <p:nvPr>
            <p:ph type="dt" idx="1"/>
          </p:nvPr>
        </p:nvSpPr>
        <p:spPr>
          <a:xfrm>
            <a:off x="4008342" y="0"/>
            <a:ext cx="3067155" cy="467996"/>
          </a:xfrm>
          <a:prstGeom prst="rect">
            <a:avLst/>
          </a:prstGeom>
        </p:spPr>
        <p:txBody>
          <a:bodyPr vert="horz" lIns="91216" tIns="45609" rIns="91216" bIns="45609" rtlCol="0"/>
          <a:lstStyle>
            <a:lvl1pPr algn="r">
              <a:defRPr sz="1200"/>
            </a:lvl1pPr>
          </a:lstStyle>
          <a:p>
            <a:fld id="{F5162A69-6878-4E54-85AF-F44C94982D83}" type="datetimeFigureOut">
              <a:rPr lang="en-US" smtClean="0"/>
              <a:pPr/>
              <a:t>2/3/2021</a:t>
            </a:fld>
            <a:endParaRPr lang="en-US"/>
          </a:p>
        </p:txBody>
      </p:sp>
      <p:sp>
        <p:nvSpPr>
          <p:cNvPr id="4" name="Slide Image Placeholder 3"/>
          <p:cNvSpPr>
            <a:spLocks noGrp="1" noRot="1" noChangeAspect="1"/>
          </p:cNvSpPr>
          <p:nvPr>
            <p:ph type="sldImg" idx="2"/>
          </p:nvPr>
        </p:nvSpPr>
        <p:spPr>
          <a:xfrm>
            <a:off x="2222500" y="703263"/>
            <a:ext cx="2632075" cy="3509962"/>
          </a:xfrm>
          <a:prstGeom prst="rect">
            <a:avLst/>
          </a:prstGeom>
          <a:noFill/>
          <a:ln w="12700">
            <a:solidFill>
              <a:prstClr val="black"/>
            </a:solidFill>
          </a:ln>
        </p:spPr>
        <p:txBody>
          <a:bodyPr vert="horz" lIns="91216" tIns="45609" rIns="91216" bIns="45609" rtlCol="0" anchor="ctr"/>
          <a:lstStyle/>
          <a:p>
            <a:endParaRPr lang="en-US"/>
          </a:p>
        </p:txBody>
      </p:sp>
      <p:sp>
        <p:nvSpPr>
          <p:cNvPr id="5" name="Notes Placeholder 4"/>
          <p:cNvSpPr>
            <a:spLocks noGrp="1"/>
          </p:cNvSpPr>
          <p:nvPr>
            <p:ph type="body" sz="quarter" idx="3"/>
          </p:nvPr>
        </p:nvSpPr>
        <p:spPr>
          <a:xfrm>
            <a:off x="707075" y="4446748"/>
            <a:ext cx="5662925" cy="4213542"/>
          </a:xfrm>
          <a:prstGeom prst="rect">
            <a:avLst/>
          </a:prstGeom>
        </p:spPr>
        <p:txBody>
          <a:bodyPr vert="horz" lIns="91216" tIns="45609" rIns="91216" bIns="4560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93494"/>
            <a:ext cx="3067155" cy="467996"/>
          </a:xfrm>
          <a:prstGeom prst="rect">
            <a:avLst/>
          </a:prstGeom>
        </p:spPr>
        <p:txBody>
          <a:bodyPr vert="horz" lIns="91216" tIns="45609" rIns="91216" bIns="45609" rtlCol="0" anchor="b"/>
          <a:lstStyle>
            <a:lvl1pPr algn="l">
              <a:defRPr sz="1200"/>
            </a:lvl1pPr>
          </a:lstStyle>
          <a:p>
            <a:endParaRPr lang="en-US"/>
          </a:p>
        </p:txBody>
      </p:sp>
      <p:sp>
        <p:nvSpPr>
          <p:cNvPr id="7" name="Slide Number Placeholder 6"/>
          <p:cNvSpPr>
            <a:spLocks noGrp="1"/>
          </p:cNvSpPr>
          <p:nvPr>
            <p:ph type="sldNum" sz="quarter" idx="5"/>
          </p:nvPr>
        </p:nvSpPr>
        <p:spPr>
          <a:xfrm>
            <a:off x="4008342" y="8893494"/>
            <a:ext cx="3067155" cy="467996"/>
          </a:xfrm>
          <a:prstGeom prst="rect">
            <a:avLst/>
          </a:prstGeom>
        </p:spPr>
        <p:txBody>
          <a:bodyPr vert="horz" lIns="91216" tIns="45609" rIns="91216" bIns="45609" rtlCol="0" anchor="b"/>
          <a:lstStyle>
            <a:lvl1pPr algn="r">
              <a:defRPr sz="1200"/>
            </a:lvl1pPr>
          </a:lstStyle>
          <a:p>
            <a:fld id="{93571018-3FB1-4EEB-97F2-6ED191A30114}" type="slidenum">
              <a:rPr lang="en-US" smtClean="0"/>
              <a:pPr/>
              <a:t>‹#›</a:t>
            </a:fld>
            <a:endParaRPr lang="en-US"/>
          </a:p>
        </p:txBody>
      </p:sp>
    </p:spTree>
    <p:extLst>
      <p:ext uri="{BB962C8B-B14F-4D97-AF65-F5344CB8AC3E}">
        <p14:creationId xmlns:p14="http://schemas.microsoft.com/office/powerpoint/2010/main" val="292763701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604"/>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660B1-87F4-40AA-841B-FFBED39A5500}" type="slidenum">
              <a:rPr lang="en-US" smtClean="0"/>
              <a:pPr/>
              <a:t>‹#›</a:t>
            </a:fld>
            <a:endParaRPr lang="en-US"/>
          </a:p>
        </p:txBody>
      </p:sp>
    </p:spTree>
    <p:extLst>
      <p:ext uri="{BB962C8B-B14F-4D97-AF65-F5344CB8AC3E}">
        <p14:creationId xmlns:p14="http://schemas.microsoft.com/office/powerpoint/2010/main" val="3026131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660B1-87F4-40AA-841B-FFBED39A5500}" type="slidenum">
              <a:rPr lang="en-US" smtClean="0"/>
              <a:pPr/>
              <a:t>‹#›</a:t>
            </a:fld>
            <a:endParaRPr lang="en-US"/>
          </a:p>
        </p:txBody>
      </p:sp>
    </p:spTree>
    <p:extLst>
      <p:ext uri="{BB962C8B-B14F-4D97-AF65-F5344CB8AC3E}">
        <p14:creationId xmlns:p14="http://schemas.microsoft.com/office/powerpoint/2010/main" val="3670515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221"/>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221"/>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660B1-87F4-40AA-841B-FFBED39A5500}" type="slidenum">
              <a:rPr lang="en-US" smtClean="0"/>
              <a:pPr/>
              <a:t>‹#›</a:t>
            </a:fld>
            <a:endParaRPr lang="en-US"/>
          </a:p>
        </p:txBody>
      </p:sp>
    </p:spTree>
    <p:extLst>
      <p:ext uri="{BB962C8B-B14F-4D97-AF65-F5344CB8AC3E}">
        <p14:creationId xmlns:p14="http://schemas.microsoft.com/office/powerpoint/2010/main" val="3338885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lide Layout #1">
    <p:spTree>
      <p:nvGrpSpPr>
        <p:cNvPr id="1" name=""/>
        <p:cNvGrpSpPr/>
        <p:nvPr/>
      </p:nvGrpSpPr>
      <p:grpSpPr>
        <a:xfrm>
          <a:off x="0" y="0"/>
          <a:ext cx="0" cy="0"/>
          <a:chOff x="0" y="0"/>
          <a:chExt cx="0" cy="0"/>
        </a:xfrm>
      </p:grpSpPr>
      <p:pic>
        <p:nvPicPr>
          <p:cNvPr id="6" name="Picture 8" descr="swoosh_side.jpg"/>
          <p:cNvPicPr>
            <a:picLocks/>
          </p:cNvPicPr>
          <p:nvPr userDrawn="1"/>
        </p:nvPicPr>
        <p:blipFill>
          <a:blip r:embed="rId2" cstate="print"/>
          <a:srcRect l="12292" t="2193" b="1315"/>
          <a:stretch>
            <a:fillRect/>
          </a:stretch>
        </p:blipFill>
        <p:spPr bwMode="auto">
          <a:xfrm>
            <a:off x="26" y="0"/>
            <a:ext cx="815579" cy="9144000"/>
          </a:xfrm>
          <a:prstGeom prst="rect">
            <a:avLst/>
          </a:prstGeom>
          <a:noFill/>
          <a:ln w="9525">
            <a:noFill/>
            <a:miter lim="800000"/>
            <a:headEnd/>
            <a:tailEnd/>
          </a:ln>
        </p:spPr>
      </p:pic>
      <p:cxnSp>
        <p:nvCxnSpPr>
          <p:cNvPr id="8" name="Straight Connector 7"/>
          <p:cNvCxnSpPr/>
          <p:nvPr userDrawn="1"/>
        </p:nvCxnSpPr>
        <p:spPr>
          <a:xfrm>
            <a:off x="447675" y="1371600"/>
            <a:ext cx="6057900" cy="2117"/>
          </a:xfrm>
          <a:prstGeom prst="line">
            <a:avLst/>
          </a:prstGeom>
          <a:ln w="25400">
            <a:solidFill>
              <a:srgbClr val="54B948"/>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42900" y="0"/>
            <a:ext cx="6515100" cy="1625600"/>
          </a:xfrm>
          <a:noFill/>
          <a:ln>
            <a:noFill/>
          </a:ln>
        </p:spPr>
        <p:txBody>
          <a:bodyPr>
            <a:normAutofit/>
          </a:bodyPr>
          <a:lstStyle>
            <a:lvl1pPr marL="0" indent="0" algn="l">
              <a:defRPr sz="4400" b="1">
                <a:solidFill>
                  <a:srgbClr val="0073AE"/>
                </a:solidFill>
              </a:defRPr>
            </a:lvl1pPr>
          </a:lstStyle>
          <a:p>
            <a:r>
              <a:rPr lang="en-US" dirty="0"/>
              <a:t>Click to edit Master title style</a:t>
            </a:r>
          </a:p>
        </p:txBody>
      </p:sp>
      <p:sp>
        <p:nvSpPr>
          <p:cNvPr id="9" name="Slide Number Placeholder 5"/>
          <p:cNvSpPr>
            <a:spLocks noGrp="1"/>
          </p:cNvSpPr>
          <p:nvPr>
            <p:ph type="sldNum" sz="quarter" idx="10"/>
          </p:nvPr>
        </p:nvSpPr>
        <p:spPr/>
        <p:txBody>
          <a:bodyPr/>
          <a:lstStyle>
            <a:lvl1pPr>
              <a:defRPr>
                <a:solidFill>
                  <a:srgbClr val="00679A"/>
                </a:solidFill>
              </a:defRPr>
            </a:lvl1pPr>
          </a:lstStyle>
          <a:p>
            <a:pPr>
              <a:defRPr/>
            </a:pPr>
            <a:fld id="{8D63E674-D1CE-405A-9D69-36852FF08011}"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Slide Layout #1">
    <p:spTree>
      <p:nvGrpSpPr>
        <p:cNvPr id="1" name=""/>
        <p:cNvGrpSpPr/>
        <p:nvPr/>
      </p:nvGrpSpPr>
      <p:grpSpPr>
        <a:xfrm>
          <a:off x="0" y="0"/>
          <a:ext cx="0" cy="0"/>
          <a:chOff x="0" y="0"/>
          <a:chExt cx="0" cy="0"/>
        </a:xfrm>
      </p:grpSpPr>
      <p:cxnSp>
        <p:nvCxnSpPr>
          <p:cNvPr id="4" name="Straight Connector 3"/>
          <p:cNvCxnSpPr/>
          <p:nvPr userDrawn="1"/>
        </p:nvCxnSpPr>
        <p:spPr>
          <a:xfrm>
            <a:off x="342900" y="7823200"/>
            <a:ext cx="6172200" cy="2117"/>
          </a:xfrm>
          <a:prstGeom prst="line">
            <a:avLst/>
          </a:prstGeom>
          <a:ln w="12700">
            <a:solidFill>
              <a:srgbClr val="54B948"/>
            </a:solidFill>
          </a:ln>
        </p:spPr>
        <p:style>
          <a:lnRef idx="1">
            <a:schemeClr val="accent1"/>
          </a:lnRef>
          <a:fillRef idx="0">
            <a:schemeClr val="accent1"/>
          </a:fillRef>
          <a:effectRef idx="0">
            <a:schemeClr val="accent1"/>
          </a:effectRef>
          <a:fontRef idx="minor">
            <a:schemeClr val="tx1"/>
          </a:fontRef>
        </p:style>
      </p:cxnSp>
      <p:pic>
        <p:nvPicPr>
          <p:cNvPr id="5" name="Picture 7" descr="CEWD_logo_4c.jpg"/>
          <p:cNvPicPr>
            <a:picLocks noChangeAspect="1"/>
          </p:cNvPicPr>
          <p:nvPr userDrawn="1"/>
        </p:nvPicPr>
        <p:blipFill>
          <a:blip r:embed="rId2" cstate="print"/>
          <a:srcRect/>
          <a:stretch>
            <a:fillRect/>
          </a:stretch>
        </p:blipFill>
        <p:spPr bwMode="auto">
          <a:xfrm>
            <a:off x="914403" y="8128000"/>
            <a:ext cx="1295398" cy="812800"/>
          </a:xfrm>
          <a:prstGeom prst="rect">
            <a:avLst/>
          </a:prstGeom>
          <a:noFill/>
          <a:ln w="9525">
            <a:noFill/>
            <a:miter lim="800000"/>
            <a:headEnd/>
            <a:tailEnd/>
          </a:ln>
        </p:spPr>
      </p:pic>
      <p:pic>
        <p:nvPicPr>
          <p:cNvPr id="6" name="Picture 8" descr="swoosh_side.jpg"/>
          <p:cNvPicPr>
            <a:picLocks/>
          </p:cNvPicPr>
          <p:nvPr userDrawn="1"/>
        </p:nvPicPr>
        <p:blipFill>
          <a:blip r:embed="rId3" cstate="print"/>
          <a:srcRect l="12292" t="2193" b="1315"/>
          <a:stretch>
            <a:fillRect/>
          </a:stretch>
        </p:blipFill>
        <p:spPr bwMode="auto">
          <a:xfrm>
            <a:off x="28" y="0"/>
            <a:ext cx="815579" cy="9144000"/>
          </a:xfrm>
          <a:prstGeom prst="rect">
            <a:avLst/>
          </a:prstGeom>
          <a:noFill/>
          <a:ln w="9525">
            <a:noFill/>
            <a:miter lim="800000"/>
            <a:headEnd/>
            <a:tailEnd/>
          </a:ln>
        </p:spPr>
      </p:pic>
      <p:pic>
        <p:nvPicPr>
          <p:cNvPr id="7" name="Picture 9" descr="cewd tagline.jpg"/>
          <p:cNvPicPr>
            <a:picLocks noChangeAspect="1"/>
          </p:cNvPicPr>
          <p:nvPr userDrawn="1"/>
        </p:nvPicPr>
        <p:blipFill>
          <a:blip r:embed="rId4" cstate="print"/>
          <a:srcRect/>
          <a:stretch>
            <a:fillRect/>
          </a:stretch>
        </p:blipFill>
        <p:spPr bwMode="auto">
          <a:xfrm>
            <a:off x="4572000" y="8403168"/>
            <a:ext cx="1645444" cy="220133"/>
          </a:xfrm>
          <a:prstGeom prst="rect">
            <a:avLst/>
          </a:prstGeom>
          <a:noFill/>
          <a:ln w="9525">
            <a:noFill/>
            <a:miter lim="800000"/>
            <a:headEnd/>
            <a:tailEnd/>
          </a:ln>
        </p:spPr>
      </p:pic>
      <p:sp>
        <p:nvSpPr>
          <p:cNvPr id="3" name="Content Placeholder 2"/>
          <p:cNvSpPr>
            <a:spLocks noGrp="1"/>
          </p:cNvSpPr>
          <p:nvPr>
            <p:ph idx="1"/>
          </p:nvPr>
        </p:nvSpPr>
        <p:spPr>
          <a:xfrm>
            <a:off x="923927" y="2133600"/>
            <a:ext cx="5657850" cy="5486400"/>
          </a:xfrm>
        </p:spPr>
        <p:txBody>
          <a:bodyPr/>
          <a:lstStyle>
            <a:lvl1pPr>
              <a:buClr>
                <a:srgbClr val="50B848"/>
              </a:buClr>
              <a:defRPr baseline="0">
                <a:solidFill>
                  <a:srgbClr val="0073AE"/>
                </a:solidFill>
              </a:defRPr>
            </a:lvl1pPr>
            <a:lvl2pPr>
              <a:buClr>
                <a:srgbClr val="50B848"/>
              </a:buClr>
              <a:defRPr baseline="0">
                <a:solidFill>
                  <a:srgbClr val="0073AE"/>
                </a:solidFill>
              </a:defRPr>
            </a:lvl2pPr>
            <a:lvl3pPr>
              <a:buClr>
                <a:srgbClr val="50B848"/>
              </a:buClr>
              <a:defRPr baseline="0">
                <a:solidFill>
                  <a:srgbClr val="0073AE"/>
                </a:solidFill>
              </a:defRPr>
            </a:lvl3pPr>
            <a:lvl4pPr>
              <a:buClr>
                <a:srgbClr val="50B848"/>
              </a:buClr>
              <a:defRPr baseline="0">
                <a:solidFill>
                  <a:srgbClr val="0073AE"/>
                </a:solidFill>
              </a:defRPr>
            </a:lvl4pPr>
            <a:lvl5pPr>
              <a:buClr>
                <a:srgbClr val="50B848"/>
              </a:buClr>
              <a:defRPr baseline="0">
                <a:solidFill>
                  <a:srgbClr val="0073AE"/>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342900" y="0"/>
            <a:ext cx="6515100" cy="1625600"/>
          </a:xfrm>
          <a:noFill/>
          <a:ln>
            <a:noFill/>
          </a:ln>
        </p:spPr>
        <p:txBody>
          <a:bodyPr>
            <a:normAutofit/>
          </a:bodyPr>
          <a:lstStyle>
            <a:lvl1pPr marL="0" indent="0" algn="l">
              <a:defRPr sz="4400" b="1">
                <a:solidFill>
                  <a:srgbClr val="0073AE"/>
                </a:solidFill>
              </a:defRPr>
            </a:lvl1pPr>
          </a:lstStyle>
          <a:p>
            <a:r>
              <a:rPr lang="en-US"/>
              <a:t>Click to edit Master title style</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Slide Layout #1">
    <p:spTree>
      <p:nvGrpSpPr>
        <p:cNvPr id="1" name=""/>
        <p:cNvGrpSpPr/>
        <p:nvPr/>
      </p:nvGrpSpPr>
      <p:grpSpPr>
        <a:xfrm>
          <a:off x="0" y="0"/>
          <a:ext cx="0" cy="0"/>
          <a:chOff x="0" y="0"/>
          <a:chExt cx="0" cy="0"/>
        </a:xfrm>
      </p:grpSpPr>
      <p:pic>
        <p:nvPicPr>
          <p:cNvPr id="6" name="Picture 8" descr="swoosh_side.jpg"/>
          <p:cNvPicPr>
            <a:picLocks/>
          </p:cNvPicPr>
          <p:nvPr userDrawn="1"/>
        </p:nvPicPr>
        <p:blipFill>
          <a:blip r:embed="rId2" cstate="print"/>
          <a:srcRect l="12292" t="2193" b="1315"/>
          <a:stretch>
            <a:fillRect/>
          </a:stretch>
        </p:blipFill>
        <p:spPr bwMode="auto">
          <a:xfrm>
            <a:off x="26" y="0"/>
            <a:ext cx="815579" cy="9144000"/>
          </a:xfrm>
          <a:prstGeom prst="rect">
            <a:avLst/>
          </a:prstGeom>
          <a:noFill/>
          <a:ln w="9525">
            <a:noFill/>
            <a:miter lim="800000"/>
            <a:headEnd/>
            <a:tailEnd/>
          </a:ln>
        </p:spPr>
      </p:pic>
      <p:cxnSp>
        <p:nvCxnSpPr>
          <p:cNvPr id="8" name="Straight Connector 7"/>
          <p:cNvCxnSpPr/>
          <p:nvPr userDrawn="1"/>
        </p:nvCxnSpPr>
        <p:spPr>
          <a:xfrm>
            <a:off x="447675" y="1371600"/>
            <a:ext cx="6057900" cy="2117"/>
          </a:xfrm>
          <a:prstGeom prst="line">
            <a:avLst/>
          </a:prstGeom>
          <a:ln w="25400">
            <a:solidFill>
              <a:srgbClr val="54B948"/>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42900" y="0"/>
            <a:ext cx="6515100" cy="1625600"/>
          </a:xfrm>
          <a:noFill/>
          <a:ln>
            <a:noFill/>
          </a:ln>
        </p:spPr>
        <p:txBody>
          <a:bodyPr>
            <a:normAutofit/>
          </a:bodyPr>
          <a:lstStyle>
            <a:lvl1pPr marL="0" indent="0" algn="l">
              <a:defRPr sz="4400" b="1">
                <a:solidFill>
                  <a:srgbClr val="0073AE"/>
                </a:solidFill>
              </a:defRPr>
            </a:lvl1pPr>
          </a:lstStyle>
          <a:p>
            <a:r>
              <a:rPr lang="en-US" dirty="0"/>
              <a:t>Click to edit Master title style</a:t>
            </a:r>
          </a:p>
        </p:txBody>
      </p:sp>
      <p:sp>
        <p:nvSpPr>
          <p:cNvPr id="9" name="Slide Number Placeholder 5"/>
          <p:cNvSpPr>
            <a:spLocks noGrp="1"/>
          </p:cNvSpPr>
          <p:nvPr>
            <p:ph type="sldNum" sz="quarter" idx="10"/>
          </p:nvPr>
        </p:nvSpPr>
        <p:spPr/>
        <p:txBody>
          <a:bodyPr/>
          <a:lstStyle>
            <a:lvl1pPr>
              <a:defRPr>
                <a:solidFill>
                  <a:srgbClr val="00679A"/>
                </a:solidFill>
              </a:defRPr>
            </a:lvl1pPr>
          </a:lstStyle>
          <a:p>
            <a:pPr>
              <a:defRPr/>
            </a:pPr>
            <a:fld id="{8D63E674-D1CE-405A-9D69-36852FF08011}" type="slidenum">
              <a:rPr lang="en-US"/>
              <a:pPr>
                <a:defRPr/>
              </a:pPr>
              <a:t>‹#›</a:t>
            </a:fld>
            <a:endParaRPr lang="en-US" dirty="0"/>
          </a:p>
        </p:txBody>
      </p:sp>
    </p:spTree>
    <p:extLst>
      <p:ext uri="{BB962C8B-B14F-4D97-AF65-F5344CB8AC3E}">
        <p14:creationId xmlns:p14="http://schemas.microsoft.com/office/powerpoint/2010/main" val="535995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Slide Layout #1">
    <p:spTree>
      <p:nvGrpSpPr>
        <p:cNvPr id="1" name=""/>
        <p:cNvGrpSpPr/>
        <p:nvPr/>
      </p:nvGrpSpPr>
      <p:grpSpPr>
        <a:xfrm>
          <a:off x="0" y="0"/>
          <a:ext cx="0" cy="0"/>
          <a:chOff x="0" y="0"/>
          <a:chExt cx="0" cy="0"/>
        </a:xfrm>
      </p:grpSpPr>
      <p:pic>
        <p:nvPicPr>
          <p:cNvPr id="6" name="Picture 8" descr="swoosh_side.jpg"/>
          <p:cNvPicPr>
            <a:picLocks/>
          </p:cNvPicPr>
          <p:nvPr userDrawn="1"/>
        </p:nvPicPr>
        <p:blipFill>
          <a:blip r:embed="rId2" cstate="print"/>
          <a:srcRect l="12292" t="2193" b="1315"/>
          <a:stretch>
            <a:fillRect/>
          </a:stretch>
        </p:blipFill>
        <p:spPr bwMode="auto">
          <a:xfrm>
            <a:off x="27" y="0"/>
            <a:ext cx="815579" cy="9144000"/>
          </a:xfrm>
          <a:prstGeom prst="rect">
            <a:avLst/>
          </a:prstGeom>
          <a:noFill/>
          <a:ln w="9525">
            <a:noFill/>
            <a:miter lim="800000"/>
            <a:headEnd/>
            <a:tailEnd/>
          </a:ln>
        </p:spPr>
      </p:pic>
      <p:cxnSp>
        <p:nvCxnSpPr>
          <p:cNvPr id="8" name="Straight Connector 7"/>
          <p:cNvCxnSpPr/>
          <p:nvPr userDrawn="1"/>
        </p:nvCxnSpPr>
        <p:spPr>
          <a:xfrm>
            <a:off x="457200" y="1727200"/>
            <a:ext cx="6057900" cy="2117"/>
          </a:xfrm>
          <a:prstGeom prst="line">
            <a:avLst/>
          </a:prstGeom>
          <a:ln w="25400">
            <a:solidFill>
              <a:srgbClr val="54B948"/>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857250" y="2133600"/>
            <a:ext cx="5657850" cy="5486400"/>
          </a:xfrm>
        </p:spPr>
        <p:txBody>
          <a:bodyPr/>
          <a:lstStyle>
            <a:lvl1pPr>
              <a:buClr>
                <a:srgbClr val="50B848"/>
              </a:buClr>
              <a:defRPr baseline="0">
                <a:solidFill>
                  <a:srgbClr val="0073AE"/>
                </a:solidFill>
              </a:defRPr>
            </a:lvl1pPr>
            <a:lvl2pPr>
              <a:buClr>
                <a:srgbClr val="50B848"/>
              </a:buClr>
              <a:defRPr baseline="0">
                <a:solidFill>
                  <a:srgbClr val="0073AE"/>
                </a:solidFill>
              </a:defRPr>
            </a:lvl2pPr>
            <a:lvl3pPr>
              <a:buClr>
                <a:srgbClr val="50B848"/>
              </a:buClr>
              <a:defRPr baseline="0">
                <a:solidFill>
                  <a:srgbClr val="0073AE"/>
                </a:solidFill>
              </a:defRPr>
            </a:lvl3pPr>
            <a:lvl4pPr>
              <a:buClr>
                <a:srgbClr val="50B848"/>
              </a:buClr>
              <a:defRPr baseline="0">
                <a:solidFill>
                  <a:srgbClr val="0073AE"/>
                </a:solidFill>
              </a:defRPr>
            </a:lvl4pPr>
            <a:lvl5pPr>
              <a:buClr>
                <a:srgbClr val="50B848"/>
              </a:buClr>
              <a:defRPr baseline="0">
                <a:solidFill>
                  <a:srgbClr val="0073AE"/>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342900" y="0"/>
            <a:ext cx="6515100" cy="1625600"/>
          </a:xfrm>
          <a:noFill/>
          <a:ln>
            <a:noFill/>
          </a:ln>
        </p:spPr>
        <p:txBody>
          <a:bodyPr>
            <a:normAutofit/>
          </a:bodyPr>
          <a:lstStyle>
            <a:lvl1pPr marL="0" indent="0" algn="l">
              <a:defRPr sz="4400" b="1">
                <a:solidFill>
                  <a:srgbClr val="0073AE"/>
                </a:solidFill>
              </a:defRPr>
            </a:lvl1pPr>
          </a:lstStyle>
          <a:p>
            <a:r>
              <a:rPr lang="en-US" dirty="0"/>
              <a:t>Click to edit Master title style</a:t>
            </a:r>
          </a:p>
        </p:txBody>
      </p:sp>
      <p:sp>
        <p:nvSpPr>
          <p:cNvPr id="9" name="Slide Number Placeholder 5"/>
          <p:cNvSpPr>
            <a:spLocks noGrp="1"/>
          </p:cNvSpPr>
          <p:nvPr>
            <p:ph type="sldNum" sz="quarter" idx="10"/>
          </p:nvPr>
        </p:nvSpPr>
        <p:spPr/>
        <p:txBody>
          <a:bodyPr/>
          <a:lstStyle>
            <a:lvl1pPr>
              <a:defRPr>
                <a:solidFill>
                  <a:srgbClr val="00679A"/>
                </a:solidFill>
              </a:defRPr>
            </a:lvl1pPr>
          </a:lstStyle>
          <a:p>
            <a:pPr>
              <a:defRPr/>
            </a:pPr>
            <a:fld id="{8D63E674-D1CE-405A-9D69-36852FF08011}"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4"/>
            <a:ext cx="1600200" cy="486833"/>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74A759-DDEF-4204-BDC0-6BACDAFF891E}" type="slidenum">
              <a:rPr lang="en-US" smtClean="0"/>
              <a:pPr/>
              <a:t>‹#›</a:t>
            </a:fld>
            <a:endParaRPr lang="en-US"/>
          </a:p>
        </p:txBody>
      </p:sp>
    </p:spTree>
    <p:extLst>
      <p:ext uri="{BB962C8B-B14F-4D97-AF65-F5344CB8AC3E}">
        <p14:creationId xmlns:p14="http://schemas.microsoft.com/office/powerpoint/2010/main" val="417208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660B1-87F4-40AA-841B-FFBED39A5500}" type="slidenum">
              <a:rPr lang="en-US" smtClean="0"/>
              <a:pPr/>
              <a:t>‹#›</a:t>
            </a:fld>
            <a:endParaRPr lang="en-US"/>
          </a:p>
        </p:txBody>
      </p:sp>
    </p:spTree>
    <p:extLst>
      <p:ext uri="{BB962C8B-B14F-4D97-AF65-F5344CB8AC3E}">
        <p14:creationId xmlns:p14="http://schemas.microsoft.com/office/powerpoint/2010/main" val="624461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3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660B1-87F4-40AA-841B-FFBED39A5500}" type="slidenum">
              <a:rPr lang="en-US" smtClean="0"/>
              <a:pPr/>
              <a:t>‹#›</a:t>
            </a:fld>
            <a:endParaRPr lang="en-US"/>
          </a:p>
        </p:txBody>
      </p:sp>
    </p:spTree>
    <p:extLst>
      <p:ext uri="{BB962C8B-B14F-4D97-AF65-F5344CB8AC3E}">
        <p14:creationId xmlns:p14="http://schemas.microsoft.com/office/powerpoint/2010/main" val="1907521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23"/>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23"/>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660B1-87F4-40AA-841B-FFBED39A5500}" type="slidenum">
              <a:rPr lang="en-US" smtClean="0"/>
              <a:pPr/>
              <a:t>‹#›</a:t>
            </a:fld>
            <a:endParaRPr lang="en-US"/>
          </a:p>
        </p:txBody>
      </p:sp>
    </p:spTree>
    <p:extLst>
      <p:ext uri="{BB962C8B-B14F-4D97-AF65-F5344CB8AC3E}">
        <p14:creationId xmlns:p14="http://schemas.microsoft.com/office/powerpoint/2010/main" val="660552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96"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96"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C660B1-87F4-40AA-841B-FFBED39A5500}" type="slidenum">
              <a:rPr lang="en-US" smtClean="0"/>
              <a:pPr/>
              <a:t>‹#›</a:t>
            </a:fld>
            <a:endParaRPr lang="en-US"/>
          </a:p>
        </p:txBody>
      </p:sp>
    </p:spTree>
    <p:extLst>
      <p:ext uri="{BB962C8B-B14F-4D97-AF65-F5344CB8AC3E}">
        <p14:creationId xmlns:p14="http://schemas.microsoft.com/office/powerpoint/2010/main" val="3518022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C660B1-87F4-40AA-841B-FFBED39A5500}" type="slidenum">
              <a:rPr lang="en-US" smtClean="0"/>
              <a:pPr/>
              <a:t>‹#›</a:t>
            </a:fld>
            <a:endParaRPr lang="en-US"/>
          </a:p>
        </p:txBody>
      </p:sp>
    </p:spTree>
    <p:extLst>
      <p:ext uri="{BB962C8B-B14F-4D97-AF65-F5344CB8AC3E}">
        <p14:creationId xmlns:p14="http://schemas.microsoft.com/office/powerpoint/2010/main" val="299765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C660B1-87F4-40AA-841B-FFBED39A5500}" type="slidenum">
              <a:rPr lang="en-US" smtClean="0"/>
              <a:pPr/>
              <a:t>‹#›</a:t>
            </a:fld>
            <a:endParaRPr lang="en-US"/>
          </a:p>
        </p:txBody>
      </p:sp>
    </p:spTree>
    <p:extLst>
      <p:ext uri="{BB962C8B-B14F-4D97-AF65-F5344CB8AC3E}">
        <p14:creationId xmlns:p14="http://schemas.microsoft.com/office/powerpoint/2010/main" val="1644608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27"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314" y="364103"/>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27" y="1913503"/>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660B1-87F4-40AA-841B-FFBED39A5500}" type="slidenum">
              <a:rPr lang="en-US" smtClean="0"/>
              <a:pPr/>
              <a:t>‹#›</a:t>
            </a:fld>
            <a:endParaRPr lang="en-US"/>
          </a:p>
        </p:txBody>
      </p:sp>
    </p:spTree>
    <p:extLst>
      <p:ext uri="{BB962C8B-B14F-4D97-AF65-F5344CB8AC3E}">
        <p14:creationId xmlns:p14="http://schemas.microsoft.com/office/powerpoint/2010/main" val="554419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660B1-87F4-40AA-841B-FFBED39A5500}" type="slidenum">
              <a:rPr lang="en-US" smtClean="0"/>
              <a:pPr/>
              <a:t>‹#›</a:t>
            </a:fld>
            <a:endParaRPr lang="en-US"/>
          </a:p>
        </p:txBody>
      </p:sp>
    </p:spTree>
    <p:extLst>
      <p:ext uri="{BB962C8B-B14F-4D97-AF65-F5344CB8AC3E}">
        <p14:creationId xmlns:p14="http://schemas.microsoft.com/office/powerpoint/2010/main" val="481171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23"/>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70"/>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2343150" y="8475170"/>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70"/>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4C660B1-87F4-40AA-841B-FFBED39A5500}" type="slidenum">
              <a:rPr lang="en-US" smtClean="0"/>
              <a:pPr/>
              <a:t>‹#›</a:t>
            </a:fld>
            <a:endParaRPr lang="en-US"/>
          </a:p>
        </p:txBody>
      </p:sp>
    </p:spTree>
    <p:extLst>
      <p:ext uri="{BB962C8B-B14F-4D97-AF65-F5344CB8AC3E}">
        <p14:creationId xmlns:p14="http://schemas.microsoft.com/office/powerpoint/2010/main" val="3493203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3"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0"/>
            <a:ext cx="6858000" cy="1890184"/>
          </a:xfrm>
          <a:prstGeom prst="rect">
            <a:avLst/>
          </a:prstGeom>
          <a:solidFill>
            <a:srgbClr val="00679A"/>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342900" y="2133600"/>
            <a:ext cx="6172200" cy="568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42900" y="8026437"/>
            <a:ext cx="6172200" cy="93556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229350" y="8475170"/>
            <a:ext cx="285750" cy="486833"/>
          </a:xfrm>
          <a:prstGeom prst="rect">
            <a:avLst/>
          </a:prstGeom>
        </p:spPr>
        <p:txBody>
          <a:bodyPr vert="horz" lIns="91440" tIns="45720" rIns="91440" bIns="45720" rtlCol="0" anchor="ctr"/>
          <a:lstStyle>
            <a:lvl1pPr algn="r" fontAlgn="auto">
              <a:spcBef>
                <a:spcPts val="0"/>
              </a:spcBef>
              <a:spcAft>
                <a:spcPts val="0"/>
              </a:spcAft>
              <a:defRPr sz="1200">
                <a:solidFill>
                  <a:srgbClr val="004A82"/>
                </a:solidFill>
                <a:latin typeface="+mn-lt"/>
              </a:defRPr>
            </a:lvl1pPr>
          </a:lstStyle>
          <a:p>
            <a:pPr>
              <a:defRPr/>
            </a:pPr>
            <a:fld id="{FF0D87D8-EF7E-4099-AE90-9E35D4BC5D6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76" r:id="rId2"/>
  </p:sldLayoutIdLst>
  <p:hf hdr="0" ftr="0" dt="0"/>
  <p:txStyles>
    <p:titleStyle>
      <a:lvl1pPr marL="349250" indent="-11113" algn="l" rtl="0" eaLnBrk="1" fontAlgn="base" hangingPunct="1">
        <a:spcBef>
          <a:spcPct val="0"/>
        </a:spcBef>
        <a:spcAft>
          <a:spcPct val="0"/>
        </a:spcAft>
        <a:defRPr sz="4200" kern="1200">
          <a:solidFill>
            <a:schemeClr val="bg1"/>
          </a:solidFill>
          <a:latin typeface="Arial" pitchFamily="34" charset="0"/>
          <a:ea typeface="+mj-ea"/>
          <a:cs typeface="Arial" pitchFamily="34" charset="0"/>
        </a:defRPr>
      </a:lvl1pPr>
      <a:lvl2pPr marL="349250" indent="-11113" algn="l" rtl="0" eaLnBrk="1" fontAlgn="base" hangingPunct="1">
        <a:spcBef>
          <a:spcPct val="0"/>
        </a:spcBef>
        <a:spcAft>
          <a:spcPct val="0"/>
        </a:spcAft>
        <a:defRPr sz="4200">
          <a:solidFill>
            <a:schemeClr val="bg1"/>
          </a:solidFill>
          <a:latin typeface="Arial" charset="0"/>
          <a:cs typeface="Arial" charset="0"/>
        </a:defRPr>
      </a:lvl2pPr>
      <a:lvl3pPr marL="349250" indent="-11113" algn="l" rtl="0" eaLnBrk="1" fontAlgn="base" hangingPunct="1">
        <a:spcBef>
          <a:spcPct val="0"/>
        </a:spcBef>
        <a:spcAft>
          <a:spcPct val="0"/>
        </a:spcAft>
        <a:defRPr sz="4200">
          <a:solidFill>
            <a:schemeClr val="bg1"/>
          </a:solidFill>
          <a:latin typeface="Arial" charset="0"/>
          <a:cs typeface="Arial" charset="0"/>
        </a:defRPr>
      </a:lvl3pPr>
      <a:lvl4pPr marL="349250" indent="-11113" algn="l" rtl="0" eaLnBrk="1" fontAlgn="base" hangingPunct="1">
        <a:spcBef>
          <a:spcPct val="0"/>
        </a:spcBef>
        <a:spcAft>
          <a:spcPct val="0"/>
        </a:spcAft>
        <a:defRPr sz="4200">
          <a:solidFill>
            <a:schemeClr val="bg1"/>
          </a:solidFill>
          <a:latin typeface="Arial" charset="0"/>
          <a:cs typeface="Arial" charset="0"/>
        </a:defRPr>
      </a:lvl4pPr>
      <a:lvl5pPr marL="349250" indent="-11113" algn="l" rtl="0" eaLnBrk="1" fontAlgn="base" hangingPunct="1">
        <a:spcBef>
          <a:spcPct val="0"/>
        </a:spcBef>
        <a:spcAft>
          <a:spcPct val="0"/>
        </a:spcAft>
        <a:defRPr sz="4200">
          <a:solidFill>
            <a:schemeClr val="bg1"/>
          </a:solidFill>
          <a:latin typeface="Arial" charset="0"/>
          <a:cs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Clr>
          <a:srgbClr val="50B848"/>
        </a:buClr>
        <a:buFont typeface="Wingdings" pitchFamily="2" charset="2"/>
        <a:buChar char="§"/>
        <a:defRPr sz="3200" kern="1200">
          <a:solidFill>
            <a:srgbClr val="00679A"/>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rgbClr val="50B848"/>
        </a:buClr>
        <a:buFont typeface="Arial" charset="0"/>
        <a:buChar char="–"/>
        <a:defRPr sz="2800" kern="1200">
          <a:solidFill>
            <a:srgbClr val="00679A"/>
          </a:solidFill>
          <a:latin typeface="Arial" pitchFamily="34" charset="0"/>
          <a:ea typeface="+mn-ea"/>
          <a:cs typeface="Arial" pitchFamily="34" charset="0"/>
        </a:defRPr>
      </a:lvl2pPr>
      <a:lvl3pPr marL="1143000" indent="-228600" algn="l" rtl="0" eaLnBrk="1" fontAlgn="base" hangingPunct="1">
        <a:spcBef>
          <a:spcPct val="20000"/>
        </a:spcBef>
        <a:spcAft>
          <a:spcPct val="0"/>
        </a:spcAft>
        <a:buClr>
          <a:srgbClr val="50B848"/>
        </a:buClr>
        <a:buFont typeface="Arial" charset="0"/>
        <a:buChar char="•"/>
        <a:defRPr sz="2400" kern="1200">
          <a:solidFill>
            <a:srgbClr val="00679A"/>
          </a:solidFill>
          <a:latin typeface="Arial" pitchFamily="34" charset="0"/>
          <a:ea typeface="+mn-ea"/>
          <a:cs typeface="Arial" pitchFamily="34" charset="0"/>
        </a:defRPr>
      </a:lvl3pPr>
      <a:lvl4pPr marL="1600200" indent="-228600" algn="l" rtl="0" eaLnBrk="1" fontAlgn="base" hangingPunct="1">
        <a:spcBef>
          <a:spcPct val="20000"/>
        </a:spcBef>
        <a:spcAft>
          <a:spcPct val="0"/>
        </a:spcAft>
        <a:buClr>
          <a:srgbClr val="50B848"/>
        </a:buClr>
        <a:buFont typeface="Arial" charset="0"/>
        <a:buChar char="–"/>
        <a:defRPr sz="2000" kern="1200">
          <a:solidFill>
            <a:srgbClr val="00679A"/>
          </a:solidFill>
          <a:latin typeface="Arial" pitchFamily="34" charset="0"/>
          <a:ea typeface="+mn-ea"/>
          <a:cs typeface="Arial" pitchFamily="34" charset="0"/>
        </a:defRPr>
      </a:lvl4pPr>
      <a:lvl5pPr marL="2057400" indent="-228600" algn="l" rtl="0" eaLnBrk="1" fontAlgn="base" hangingPunct="1">
        <a:spcBef>
          <a:spcPct val="20000"/>
        </a:spcBef>
        <a:spcAft>
          <a:spcPct val="0"/>
        </a:spcAft>
        <a:buClr>
          <a:srgbClr val="50B848"/>
        </a:buClr>
        <a:buFont typeface="Arial" charset="0"/>
        <a:buChar char="»"/>
        <a:defRPr sz="2000" kern="1200">
          <a:solidFill>
            <a:srgbClr val="00679A"/>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0"/>
            <a:ext cx="6858000" cy="1890184"/>
          </a:xfrm>
          <a:prstGeom prst="rect">
            <a:avLst/>
          </a:prstGeom>
          <a:solidFill>
            <a:srgbClr val="00679A"/>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342900" y="2133600"/>
            <a:ext cx="6172200" cy="568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42900" y="8026435"/>
            <a:ext cx="6172200" cy="93556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229350" y="8475169"/>
            <a:ext cx="285750" cy="486833"/>
          </a:xfrm>
          <a:prstGeom prst="rect">
            <a:avLst/>
          </a:prstGeom>
        </p:spPr>
        <p:txBody>
          <a:bodyPr vert="horz" lIns="91440" tIns="45720" rIns="91440" bIns="45720" rtlCol="0" anchor="ctr"/>
          <a:lstStyle>
            <a:lvl1pPr algn="r" fontAlgn="auto">
              <a:spcBef>
                <a:spcPts val="0"/>
              </a:spcBef>
              <a:spcAft>
                <a:spcPts val="0"/>
              </a:spcAft>
              <a:defRPr sz="1200">
                <a:solidFill>
                  <a:srgbClr val="004A82"/>
                </a:solidFill>
                <a:latin typeface="+mn-lt"/>
              </a:defRPr>
            </a:lvl1pPr>
          </a:lstStyle>
          <a:p>
            <a:pPr>
              <a:defRPr/>
            </a:pPr>
            <a:fld id="{B051D4A5-FD15-4EAC-AD54-D6602BF2FE8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5" r:id="rId1"/>
    <p:sldLayoutId id="2147483677" r:id="rId2"/>
  </p:sldLayoutIdLst>
  <p:hf hdr="0" ftr="0" dt="0"/>
  <p:txStyles>
    <p:titleStyle>
      <a:lvl1pPr marL="349250" indent="-11113" algn="l" rtl="0" eaLnBrk="0" fontAlgn="base" hangingPunct="0">
        <a:spcBef>
          <a:spcPct val="0"/>
        </a:spcBef>
        <a:spcAft>
          <a:spcPct val="0"/>
        </a:spcAft>
        <a:defRPr sz="4200" kern="1200">
          <a:solidFill>
            <a:schemeClr val="bg1"/>
          </a:solidFill>
          <a:latin typeface="Arial" pitchFamily="34" charset="0"/>
          <a:ea typeface="+mj-ea"/>
          <a:cs typeface="Arial" pitchFamily="34" charset="0"/>
        </a:defRPr>
      </a:lvl1pPr>
      <a:lvl2pPr marL="349250" indent="-11113" algn="l" rtl="0" eaLnBrk="0" fontAlgn="base" hangingPunct="0">
        <a:spcBef>
          <a:spcPct val="0"/>
        </a:spcBef>
        <a:spcAft>
          <a:spcPct val="0"/>
        </a:spcAft>
        <a:defRPr sz="4200">
          <a:solidFill>
            <a:schemeClr val="bg1"/>
          </a:solidFill>
          <a:latin typeface="Arial" charset="0"/>
          <a:cs typeface="Arial" charset="0"/>
        </a:defRPr>
      </a:lvl2pPr>
      <a:lvl3pPr marL="349250" indent="-11113" algn="l" rtl="0" eaLnBrk="0" fontAlgn="base" hangingPunct="0">
        <a:spcBef>
          <a:spcPct val="0"/>
        </a:spcBef>
        <a:spcAft>
          <a:spcPct val="0"/>
        </a:spcAft>
        <a:defRPr sz="4200">
          <a:solidFill>
            <a:schemeClr val="bg1"/>
          </a:solidFill>
          <a:latin typeface="Arial" charset="0"/>
          <a:cs typeface="Arial" charset="0"/>
        </a:defRPr>
      </a:lvl3pPr>
      <a:lvl4pPr marL="349250" indent="-11113" algn="l" rtl="0" eaLnBrk="0" fontAlgn="base" hangingPunct="0">
        <a:spcBef>
          <a:spcPct val="0"/>
        </a:spcBef>
        <a:spcAft>
          <a:spcPct val="0"/>
        </a:spcAft>
        <a:defRPr sz="4200">
          <a:solidFill>
            <a:schemeClr val="bg1"/>
          </a:solidFill>
          <a:latin typeface="Arial" charset="0"/>
          <a:cs typeface="Arial" charset="0"/>
        </a:defRPr>
      </a:lvl4pPr>
      <a:lvl5pPr marL="349250" indent="-11113" algn="l" rtl="0" eaLnBrk="0" fontAlgn="base" hangingPunct="0">
        <a:spcBef>
          <a:spcPct val="0"/>
        </a:spcBef>
        <a:spcAft>
          <a:spcPct val="0"/>
        </a:spcAft>
        <a:defRPr sz="4200">
          <a:solidFill>
            <a:schemeClr val="bg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rgbClr val="50B848"/>
        </a:buClr>
        <a:buFont typeface="Wingdings" pitchFamily="2" charset="2"/>
        <a:buChar char="§"/>
        <a:defRPr sz="3200" kern="1200">
          <a:solidFill>
            <a:srgbClr val="00679A"/>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rgbClr val="50B848"/>
        </a:buClr>
        <a:buFont typeface="Arial" pitchFamily="34" charset="0"/>
        <a:buChar char="–"/>
        <a:defRPr sz="2800" kern="1200">
          <a:solidFill>
            <a:srgbClr val="00679A"/>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rgbClr val="50B848"/>
        </a:buClr>
        <a:buFont typeface="Arial" pitchFamily="34" charset="0"/>
        <a:buChar char="•"/>
        <a:defRPr sz="2400" kern="1200">
          <a:solidFill>
            <a:srgbClr val="00679A"/>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rgbClr val="50B848"/>
        </a:buClr>
        <a:buFont typeface="Arial" pitchFamily="34" charset="0"/>
        <a:buChar char="–"/>
        <a:defRPr sz="2000" kern="1200">
          <a:solidFill>
            <a:srgbClr val="00679A"/>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rgbClr val="50B848"/>
        </a:buClr>
        <a:buFont typeface="Arial" pitchFamily="34" charset="0"/>
        <a:buChar char="»"/>
        <a:defRPr sz="2000" kern="1200">
          <a:solidFill>
            <a:srgbClr val="00679A"/>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hyperlink" Target="mailto:Ddier@seconnections.com" TargetMode="External"/><Relationship Id="rId2" Type="http://schemas.openxmlformats.org/officeDocument/2006/relationships/hyperlink" Target="mailto:Mary.long@OPC.com" TargetMode="Externa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hyperlink" Target="mailto:Angie.farsee@gatrans.com" TargetMode="Externa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8" Type="http://schemas.openxmlformats.org/officeDocument/2006/relationships/hyperlink" Target="mailto:jkilling@southernco.com" TargetMode="External"/><Relationship Id="rId13" Type="http://schemas.openxmlformats.org/officeDocument/2006/relationships/hyperlink" Target="mailto:anne@bctc.net" TargetMode="External"/><Relationship Id="rId18" Type="http://schemas.openxmlformats.org/officeDocument/2006/relationships/hyperlink" Target="mailto:jackenglishatl@yahoo.com" TargetMode="External"/><Relationship Id="rId26" Type="http://schemas.openxmlformats.org/officeDocument/2006/relationships/hyperlink" Target="mailto:angie.lewis@sccpss.com" TargetMode="External"/><Relationship Id="rId3" Type="http://schemas.openxmlformats.org/officeDocument/2006/relationships/hyperlink" Target="mailto:cdbose@bellsouth.net" TargetMode="External"/><Relationship Id="rId21" Type="http://schemas.openxmlformats.org/officeDocument/2006/relationships/hyperlink" Target="mailto:MFlowers@burke.k12.ga.us" TargetMode="External"/><Relationship Id="rId7" Type="http://schemas.openxmlformats.org/officeDocument/2006/relationships/hyperlink" Target="mailto:TCDAVIS@southernco.com" TargetMode="External"/><Relationship Id="rId12" Type="http://schemas.openxmlformats.org/officeDocument/2006/relationships/hyperlink" Target="mailto:businessmanager@bctc.net" TargetMode="External"/><Relationship Id="rId17" Type="http://schemas.openxmlformats.org/officeDocument/2006/relationships/hyperlink" Target="mailto:paul.sabin@bartow.k12.ga.us" TargetMode="External"/><Relationship Id="rId25" Type="http://schemas.openxmlformats.org/officeDocument/2006/relationships/hyperlink" Target="mailto:ashelley@centralgatech.edu" TargetMode="External"/><Relationship Id="rId2" Type="http://schemas.openxmlformats.org/officeDocument/2006/relationships/hyperlink" Target="mailto:arwebb1@yahoo.com" TargetMode="External"/><Relationship Id="rId16" Type="http://schemas.openxmlformats.org/officeDocument/2006/relationships/hyperlink" Target="mailto:holstsh@boe.richmond.k12.ga.us" TargetMode="External"/><Relationship Id="rId20" Type="http://schemas.openxmlformats.org/officeDocument/2006/relationships/hyperlink" Target="mailto:lclark@burke.k12.ga.us" TargetMode="External"/><Relationship Id="rId29" Type="http://schemas.openxmlformats.org/officeDocument/2006/relationships/hyperlink" Target="#RANGE!A1"/><Relationship Id="rId1" Type="http://schemas.openxmlformats.org/officeDocument/2006/relationships/slideLayout" Target="../slideLayouts/slideLayout7.xml"/><Relationship Id="rId6" Type="http://schemas.openxmlformats.org/officeDocument/2006/relationships/hyperlink" Target="mailto:wdallas@southernco.com" TargetMode="External"/><Relationship Id="rId11" Type="http://schemas.openxmlformats.org/officeDocument/2006/relationships/hyperlink" Target="mailto:rhall@appleone.com" TargetMode="External"/><Relationship Id="rId24" Type="http://schemas.openxmlformats.org/officeDocument/2006/relationships/hyperlink" Target="mailto:arose@centralgatech.edu" TargetMode="External"/><Relationship Id="rId5" Type="http://schemas.openxmlformats.org/officeDocument/2006/relationships/hyperlink" Target="mailto:tcallawa@southernco.com" TargetMode="External"/><Relationship Id="rId15" Type="http://schemas.openxmlformats.org/officeDocument/2006/relationships/hyperlink" Target="mailto:gwebb@silvey.com" TargetMode="External"/><Relationship Id="rId23" Type="http://schemas.openxmlformats.org/officeDocument/2006/relationships/hyperlink" Target="mailto:tmcclure@centralgatech.edu" TargetMode="External"/><Relationship Id="rId28" Type="http://schemas.openxmlformats.org/officeDocument/2006/relationships/hyperlink" Target="mailto:pbowie@lagrange.net" TargetMode="External"/><Relationship Id="rId10" Type="http://schemas.openxmlformats.org/officeDocument/2006/relationships/hyperlink" Target="mailto:wcartwri@southernco.com" TargetMode="External"/><Relationship Id="rId19" Type="http://schemas.openxmlformats.org/officeDocument/2006/relationships/hyperlink" Target="mailto:Stephen_Beall@gwinnett.k12.ga.us" TargetMode="External"/><Relationship Id="rId4" Type="http://schemas.openxmlformats.org/officeDocument/2006/relationships/hyperlink" Target="mailto:cflemming@georgiaunions.org" TargetMode="External"/><Relationship Id="rId9" Type="http://schemas.openxmlformats.org/officeDocument/2006/relationships/hyperlink" Target="mailto:ssturgis@southernco.com" TargetMode="External"/><Relationship Id="rId14" Type="http://schemas.openxmlformats.org/officeDocument/2006/relationships/hyperlink" Target="mailto:chucklittle@bellsouth.net" TargetMode="External"/><Relationship Id="rId22" Type="http://schemas.openxmlformats.org/officeDocument/2006/relationships/hyperlink" Target="mailto:kim.jennings@cemc.com" TargetMode="External"/><Relationship Id="rId27" Type="http://schemas.openxmlformats.org/officeDocument/2006/relationships/hyperlink" Target="mailto:MJewell@cityofcovington.org"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mailto:ccarpenter@cael.org" TargetMode="External"/><Relationship Id="rId13" Type="http://schemas.openxmlformats.org/officeDocument/2006/relationships/hyperlink" Target="mailto:ken.pope@diversepower.com" TargetMode="External"/><Relationship Id="rId18" Type="http://schemas.openxmlformats.org/officeDocument/2006/relationships/hyperlink" Target="mailto:leah_felcher@bellsouth.net" TargetMode="External"/><Relationship Id="rId3" Type="http://schemas.openxmlformats.org/officeDocument/2006/relationships/hyperlink" Target="mailto:bforehand@coastalpines.edu" TargetMode="External"/><Relationship Id="rId21" Type="http://schemas.openxmlformats.org/officeDocument/2006/relationships/hyperlink" Target="mailto:ewaters@floydboe.net" TargetMode="External"/><Relationship Id="rId7" Type="http://schemas.openxmlformats.org/officeDocument/2006/relationships/hyperlink" Target="mailto:shelar@cefga.org" TargetMode="External"/><Relationship Id="rId12" Type="http://schemas.openxmlformats.org/officeDocument/2006/relationships/hyperlink" Target="mailto:bstraton@developdouglas.com" TargetMode="External"/><Relationship Id="rId17" Type="http://schemas.openxmlformats.org/officeDocument/2006/relationships/hyperlink" Target="mailto:sbraddick@ecoga.org" TargetMode="External"/><Relationship Id="rId2" Type="http://schemas.openxmlformats.org/officeDocument/2006/relationships/hyperlink" Target="mailto:whit.hollowell@coastalemc.com" TargetMode="External"/><Relationship Id="rId16" Type="http://schemas.openxmlformats.org/officeDocument/2006/relationships/hyperlink" Target="mailto:akieffer@effingham.k12.ga.us" TargetMode="External"/><Relationship Id="rId20" Type="http://schemas.openxmlformats.org/officeDocument/2006/relationships/hyperlink" Target="mailto:amoreno@flintemc.com" TargetMode="External"/><Relationship Id="rId1" Type="http://schemas.openxmlformats.org/officeDocument/2006/relationships/slideLayout" Target="../slideLayouts/slideLayout7.xml"/><Relationship Id="rId6" Type="http://schemas.openxmlformats.org/officeDocument/2006/relationships/hyperlink" Target="mailto:dloftis@colquittemc.com" TargetMode="External"/><Relationship Id="rId11" Type="http://schemas.openxmlformats.org/officeDocument/2006/relationships/hyperlink" Target="mailto:paul_camick@dekalbschoolsga.org" TargetMode="External"/><Relationship Id="rId5" Type="http://schemas.openxmlformats.org/officeDocument/2006/relationships/hyperlink" Target="mailto:Esther.Marshall@cobbemc.com" TargetMode="External"/><Relationship Id="rId15" Type="http://schemas.openxmlformats.org/officeDocument/2006/relationships/hyperlink" Target="mailto:arthurwilson0616@yahoo.com" TargetMode="External"/><Relationship Id="rId10" Type="http://schemas.openxmlformats.org/officeDocument/2006/relationships/hyperlink" Target="mailto:Delmas_L_Watkins@fc.dekalb.k12.ga.us" TargetMode="External"/><Relationship Id="rId19" Type="http://schemas.openxmlformats.org/officeDocument/2006/relationships/hyperlink" Target="mailto:tdiamond@flintemc.com" TargetMode="External"/><Relationship Id="rId4" Type="http://schemas.openxmlformats.org/officeDocument/2006/relationships/hyperlink" Target="#RANGE!A1"/><Relationship Id="rId9" Type="http://schemas.openxmlformats.org/officeDocument/2006/relationships/hyperlink" Target="mailto:jthomas@dutil.com" TargetMode="External"/><Relationship Id="rId14" Type="http://schemas.openxmlformats.org/officeDocument/2006/relationships/hyperlink" Target="mailto:jonathan_roy@gwinnett.k12.ga.u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8" Type="http://schemas.openxmlformats.org/officeDocument/2006/relationships/hyperlink" Target="mailto:damon.weller@dol.state.ga.us" TargetMode="External"/><Relationship Id="rId13" Type="http://schemas.openxmlformats.org/officeDocument/2006/relationships/hyperlink" Target="mailto:sphillips@gntc.edu" TargetMode="External"/><Relationship Id="rId18" Type="http://schemas.openxmlformats.org/officeDocument/2006/relationships/hyperlink" Target="mailto:jmasbell@southernco.com" TargetMode="External"/><Relationship Id="rId3" Type="http://schemas.openxmlformats.org/officeDocument/2006/relationships/hyperlink" Target="mailto:gaaflcio@bellsouth.net" TargetMode="External"/><Relationship Id="rId21" Type="http://schemas.openxmlformats.org/officeDocument/2006/relationships/hyperlink" Target="mailto:snevans@southernco.com" TargetMode="External"/><Relationship Id="rId7" Type="http://schemas.openxmlformats.org/officeDocument/2006/relationships/hyperlink" Target="mailto:bwall@doe.k12.ga.us" TargetMode="External"/><Relationship Id="rId12" Type="http://schemas.openxmlformats.org/officeDocument/2006/relationships/hyperlink" Target="mailto:mhjackson@gntc.edu" TargetMode="External"/><Relationship Id="rId17" Type="http://schemas.openxmlformats.org/officeDocument/2006/relationships/hyperlink" Target="mailto:jamess@gptc.edu" TargetMode="External"/><Relationship Id="rId2" Type="http://schemas.openxmlformats.org/officeDocument/2006/relationships/hyperlink" Target="mailto:mhgambill@bellsouth.net" TargetMode="External"/><Relationship Id="rId16" Type="http://schemas.openxmlformats.org/officeDocument/2006/relationships/hyperlink" Target="mailto:clarki@gptc.edu" TargetMode="External"/><Relationship Id="rId20" Type="http://schemas.openxmlformats.org/officeDocument/2006/relationships/hyperlink" Target="mailto:WIADAVIS@southernco.com" TargetMode="External"/><Relationship Id="rId1" Type="http://schemas.openxmlformats.org/officeDocument/2006/relationships/slideLayout" Target="../slideLayouts/slideLayout7.xml"/><Relationship Id="rId6" Type="http://schemas.openxmlformats.org/officeDocument/2006/relationships/hyperlink" Target="mailto:jpritchett@doe.k12.ga.us" TargetMode="External"/><Relationship Id="rId11" Type="http://schemas.openxmlformats.org/officeDocument/2006/relationships/hyperlink" Target="mailto:gale.cutler@georgiaemc.com" TargetMode="External"/><Relationship Id="rId5" Type="http://schemas.openxmlformats.org/officeDocument/2006/relationships/hyperlink" Target="mailto:rivey@doe.k12.ga.us" TargetMode="External"/><Relationship Id="rId15" Type="http://schemas.openxmlformats.org/officeDocument/2006/relationships/hyperlink" Target="mailto:bwilliams@gntc.edu" TargetMode="External"/><Relationship Id="rId10" Type="http://schemas.openxmlformats.org/officeDocument/2006/relationships/hyperlink" Target="mailto:lindsay.bridges@georgiaemc.com" TargetMode="External"/><Relationship Id="rId19" Type="http://schemas.openxmlformats.org/officeDocument/2006/relationships/hyperlink" Target="mailto:ecollins@southernco.com" TargetMode="External"/><Relationship Id="rId4" Type="http://schemas.openxmlformats.org/officeDocument/2006/relationships/hyperlink" Target="#RANGE!A1"/><Relationship Id="rId9" Type="http://schemas.openxmlformats.org/officeDocument/2006/relationships/hyperlink" Target="mailto:Linda.Manis@gdol.ga.gov" TargetMode="External"/><Relationship Id="rId14" Type="http://schemas.openxmlformats.org/officeDocument/2006/relationships/hyperlink" Target="mailto:dtanner@gntc.edu"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mailto:candice.gardner@gasoc.com" TargetMode="External"/><Relationship Id="rId13" Type="http://schemas.openxmlformats.org/officeDocument/2006/relationships/hyperlink" Target="mailto:tschofield@atlanta.k12.ga.us" TargetMode="External"/><Relationship Id="rId18" Type="http://schemas.openxmlformats.org/officeDocument/2006/relationships/hyperlink" Target="#RANGE!A1"/><Relationship Id="rId3" Type="http://schemas.openxmlformats.org/officeDocument/2006/relationships/hyperlink" Target="mailto:JJJESSIE@southernco.com" TargetMode="External"/><Relationship Id="rId21" Type="http://schemas.openxmlformats.org/officeDocument/2006/relationships/hyperlink" Target="mailto:laurarackley@jones.k12.ga.us" TargetMode="External"/><Relationship Id="rId7" Type="http://schemas.openxmlformats.org/officeDocument/2006/relationships/hyperlink" Target="mailto:LRSIBERT@southernco.com" TargetMode="External"/><Relationship Id="rId12" Type="http://schemas.openxmlformats.org/officeDocument/2006/relationships/hyperlink" Target="mailto:renee.pollock@gatrans.com" TargetMode="External"/><Relationship Id="rId17" Type="http://schemas.openxmlformats.org/officeDocument/2006/relationships/hyperlink" Target="mailto:john.uesseler@henry.k12.ga.us" TargetMode="External"/><Relationship Id="rId2" Type="http://schemas.openxmlformats.org/officeDocument/2006/relationships/hyperlink" Target="mailto:KDHOLIDA@SOUTHERNCO.COM" TargetMode="External"/><Relationship Id="rId16" Type="http://schemas.openxmlformats.org/officeDocument/2006/relationships/hyperlink" Target="mailto:spascu@hbnext.com" TargetMode="External"/><Relationship Id="rId20" Type="http://schemas.openxmlformats.org/officeDocument/2006/relationships/hyperlink" Target="mailto:aaron.specht@sccpss.com" TargetMode="External"/><Relationship Id="rId1" Type="http://schemas.openxmlformats.org/officeDocument/2006/relationships/slideLayout" Target="../slideLayouts/slideLayout7.xml"/><Relationship Id="rId6" Type="http://schemas.openxmlformats.org/officeDocument/2006/relationships/hyperlink" Target="mailto:bperez@southernco.com" TargetMode="External"/><Relationship Id="rId11" Type="http://schemas.openxmlformats.org/officeDocument/2006/relationships/hyperlink" Target="mailto:angie.farsee@gatrans.com" TargetMode="External"/><Relationship Id="rId5" Type="http://schemas.openxmlformats.org/officeDocument/2006/relationships/hyperlink" Target="mailto:rlmullin@southernco.com" TargetMode="External"/><Relationship Id="rId15" Type="http://schemas.openxmlformats.org/officeDocument/2006/relationships/hyperlink" Target="mailto:Rita.Harris@greystonepower.com" TargetMode="External"/><Relationship Id="rId10" Type="http://schemas.openxmlformats.org/officeDocument/2006/relationships/hyperlink" Target="mailto:trey.harrison@gasoc.com" TargetMode="External"/><Relationship Id="rId19" Type="http://schemas.openxmlformats.org/officeDocument/2006/relationships/hyperlink" Target="mailto:ljohnson@jec.coop" TargetMode="External"/><Relationship Id="rId4" Type="http://schemas.openxmlformats.org/officeDocument/2006/relationships/hyperlink" Target="mailto:JDLILLYB@SOUTHERNCO.COM" TargetMode="External"/><Relationship Id="rId9" Type="http://schemas.openxmlformats.org/officeDocument/2006/relationships/hyperlink" Target="mailto:homer.gentry@gasoc.com" TargetMode="External"/><Relationship Id="rId14" Type="http://schemas.openxmlformats.org/officeDocument/2006/relationships/hyperlink" Target="mailto:Justin_Dunnahoo@gwinnett.k12.ga.us"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mailto:sandy.colwell@mcschools.org" TargetMode="External"/><Relationship Id="rId13" Type="http://schemas.openxmlformats.org/officeDocument/2006/relationships/hyperlink" Target="mailto:mark.whitlock@cowetaschools.net" TargetMode="External"/><Relationship Id="rId18" Type="http://schemas.openxmlformats.org/officeDocument/2006/relationships/hyperlink" Target="mailto:nazrina.houser@opc.com" TargetMode="External"/><Relationship Id="rId3" Type="http://schemas.openxmlformats.org/officeDocument/2006/relationships/hyperlink" Target="mailto:nbeaver@laniertech.edu" TargetMode="External"/><Relationship Id="rId7" Type="http://schemas.openxmlformats.org/officeDocument/2006/relationships/hyperlink" Target="mailto:Alex_Reed@gwinnett.k12.ga.us" TargetMode="External"/><Relationship Id="rId12" Type="http://schemas.openxmlformats.org/officeDocument/2006/relationships/hyperlink" Target="mailto:ywhite@gasauthority.com" TargetMode="External"/><Relationship Id="rId17" Type="http://schemas.openxmlformats.org/officeDocument/2006/relationships/hyperlink" Target="mailto:brian.davis@opc.com" TargetMode="External"/><Relationship Id="rId2" Type="http://schemas.openxmlformats.org/officeDocument/2006/relationships/hyperlink" Target="mailto:lallen@laniertech.edu" TargetMode="External"/><Relationship Id="rId16" Type="http://schemas.openxmlformats.org/officeDocument/2006/relationships/hyperlink" Target="mailto:tscroggs@northgatech.edu" TargetMode="External"/><Relationship Id="rId1" Type="http://schemas.openxmlformats.org/officeDocument/2006/relationships/slideLayout" Target="../slideLayouts/slideLayout7.xml"/><Relationship Id="rId6" Type="http://schemas.openxmlformats.org/officeDocument/2006/relationships/hyperlink" Target="mailto:maisha.mescudi@atlanta.k12.ga.us" TargetMode="External"/><Relationship Id="rId11" Type="http://schemas.openxmlformats.org/officeDocument/2006/relationships/hyperlink" Target="mailto:sstolleson@gasauthority.com" TargetMode="External"/><Relationship Id="rId5" Type="http://schemas.openxmlformats.org/officeDocument/2006/relationships/hyperlink" Target="mailto:egarcia@mariettaga.gov" TargetMode="External"/><Relationship Id="rId15" Type="http://schemas.openxmlformats.org/officeDocument/2006/relationships/hyperlink" Target="mailto:sheila.caldwell@ung.edu" TargetMode="External"/><Relationship Id="rId10" Type="http://schemas.openxmlformats.org/officeDocument/2006/relationships/hyperlink" Target="mailto:cstrippelhoff@gasauthority.com" TargetMode="External"/><Relationship Id="rId19" Type="http://schemas.openxmlformats.org/officeDocument/2006/relationships/hyperlink" Target="mailto:mary.long@opc.com" TargetMode="External"/><Relationship Id="rId4" Type="http://schemas.openxmlformats.org/officeDocument/2006/relationships/hyperlink" Target="mailto:irenemunn@ltgov.ga.gov" TargetMode="External"/><Relationship Id="rId9" Type="http://schemas.openxmlformats.org/officeDocument/2006/relationships/hyperlink" Target="mailto:sedwards@gasauthority.com" TargetMode="External"/><Relationship Id="rId14" Type="http://schemas.openxmlformats.org/officeDocument/2006/relationships/hyperlink" Target="mailto:schmitt.tim@newton.k12.ga.us"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mailto:Avarnadore@pike.com" TargetMode="External"/><Relationship Id="rId13" Type="http://schemas.openxmlformats.org/officeDocument/2006/relationships/hyperlink" Target="mailto:abrown@skillsusageorgia.org" TargetMode="External"/><Relationship Id="rId18" Type="http://schemas.openxmlformats.org/officeDocument/2006/relationships/hyperlink" Target="mailto:secrc@knology.net" TargetMode="External"/><Relationship Id="rId3" Type="http://schemas.openxmlformats.org/officeDocument/2006/relationships/hyperlink" Target="mailto:jami.reusch@opc.com" TargetMode="External"/><Relationship Id="rId21" Type="http://schemas.openxmlformats.org/officeDocument/2006/relationships/hyperlink" Target="mailto:tpmcneal@southernco.com" TargetMode="External"/><Relationship Id="rId7" Type="http://schemas.openxmlformats.org/officeDocument/2006/relationships/hyperlink" Target="mailto:JWSimpson@pike.com" TargetMode="External"/><Relationship Id="rId12" Type="http://schemas.openxmlformats.org/officeDocument/2006/relationships/hyperlink" Target="mailto:shopkins@savannahtech.edu" TargetMode="External"/><Relationship Id="rId17" Type="http://schemas.openxmlformats.org/officeDocument/2006/relationships/hyperlink" Target="mailto:wsummers@southgatech.edu" TargetMode="External"/><Relationship Id="rId2" Type="http://schemas.openxmlformats.org/officeDocument/2006/relationships/hyperlink" Target="mailto:diane.mcclearen@opc.com" TargetMode="External"/><Relationship Id="rId16" Type="http://schemas.openxmlformats.org/officeDocument/2006/relationships/hyperlink" Target="mailto:msealy@southgatech.edu" TargetMode="External"/><Relationship Id="rId20" Type="http://schemas.openxmlformats.org/officeDocument/2006/relationships/hyperlink" Target="mailto:CRHINES@southernco.com" TargetMode="External"/><Relationship Id="rId1" Type="http://schemas.openxmlformats.org/officeDocument/2006/relationships/slideLayout" Target="../slideLayouts/slideLayout7.xml"/><Relationship Id="rId6" Type="http://schemas.openxmlformats.org/officeDocument/2006/relationships/hyperlink" Target="mailto:jmccloud@pike.com" TargetMode="External"/><Relationship Id="rId11" Type="http://schemas.openxmlformats.org/officeDocument/2006/relationships/hyperlink" Target="mailto:HolstSh@boe.richmond.k12.ga.us" TargetMode="External"/><Relationship Id="rId5" Type="http://schemas.openxmlformats.org/officeDocument/2006/relationships/hyperlink" Target="mailto:Mhardy@pike.com" TargetMode="External"/><Relationship Id="rId15" Type="http://schemas.openxmlformats.org/officeDocument/2006/relationships/hyperlink" Target="mailto:vaustin@southgatech.edu" TargetMode="External"/><Relationship Id="rId10" Type="http://schemas.openxmlformats.org/officeDocument/2006/relationships/hyperlink" Target="mailto:kthomas@polk.k12.ga.us" TargetMode="External"/><Relationship Id="rId19" Type="http://schemas.openxmlformats.org/officeDocument/2006/relationships/hyperlink" Target="mailto:elclayton@southernco.com" TargetMode="External"/><Relationship Id="rId4" Type="http://schemas.openxmlformats.org/officeDocument/2006/relationships/hyperlink" Target="mailto:mike.smith@opc.com" TargetMode="External"/><Relationship Id="rId9" Type="http://schemas.openxmlformats.org/officeDocument/2006/relationships/hyperlink" Target="mailto:ppflowe72@bellsouth.net" TargetMode="External"/><Relationship Id="rId14" Type="http://schemas.openxmlformats.org/officeDocument/2006/relationships/hyperlink" Target="mailto:ahicks@ssemc.com" TargetMode="External"/><Relationship Id="rId22" Type="http://schemas.openxmlformats.org/officeDocument/2006/relationships/hyperlink" Target="mailto:kbmetcal@southernco.com"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mailto:mindy.mets@srscro.org" TargetMode="External"/><Relationship Id="rId13" Type="http://schemas.openxmlformats.org/officeDocument/2006/relationships/hyperlink" Target="mailto:fpinson@tcsg.edu" TargetMode="External"/><Relationship Id="rId18" Type="http://schemas.openxmlformats.org/officeDocument/2006/relationships/hyperlink" Target="mailto:bsellers@wallace.edu" TargetMode="External"/><Relationship Id="rId3" Type="http://schemas.openxmlformats.org/officeDocument/2006/relationships/hyperlink" Target="mailto:mkqueen@southernco.com" TargetMode="External"/><Relationship Id="rId7" Type="http://schemas.openxmlformats.org/officeDocument/2006/relationships/hyperlink" Target="mailto:nswanson@southernco.com" TargetMode="External"/><Relationship Id="rId12" Type="http://schemas.openxmlformats.org/officeDocument/2006/relationships/hyperlink" Target="mailto:Sking@tcsg.edu" TargetMode="External"/><Relationship Id="rId17" Type="http://schemas.openxmlformats.org/officeDocument/2006/relationships/hyperlink" Target="mailto:suzanne@utilitytech.org" TargetMode="External"/><Relationship Id="rId2" Type="http://schemas.openxmlformats.org/officeDocument/2006/relationships/hyperlink" Target="mailto:nmiles@southernco.com" TargetMode="External"/><Relationship Id="rId16" Type="http://schemas.openxmlformats.org/officeDocument/2006/relationships/hyperlink" Target="mailto:kimb@tri-countyemc.com" TargetMode="External"/><Relationship Id="rId1" Type="http://schemas.openxmlformats.org/officeDocument/2006/relationships/slideLayout" Target="../slideLayouts/slideLayout7.xml"/><Relationship Id="rId6" Type="http://schemas.openxmlformats.org/officeDocument/2006/relationships/hyperlink" Target="mailto:bjester@sctech.edu" TargetMode="External"/><Relationship Id="rId11" Type="http://schemas.openxmlformats.org/officeDocument/2006/relationships/hyperlink" Target="mailto:khornsby@tcsg.edu" TargetMode="External"/><Relationship Id="rId5" Type="http://schemas.openxmlformats.org/officeDocument/2006/relationships/hyperlink" Target="mailto:mandrews@sctech.edu" TargetMode="External"/><Relationship Id="rId15" Type="http://schemas.openxmlformats.org/officeDocument/2006/relationships/hyperlink" Target="mailto:bmosley@telamon.org" TargetMode="External"/><Relationship Id="rId10" Type="http://schemas.openxmlformats.org/officeDocument/2006/relationships/hyperlink" Target="mailto:jbanker@tcsg.edu" TargetMode="External"/><Relationship Id="rId4" Type="http://schemas.openxmlformats.org/officeDocument/2006/relationships/hyperlink" Target="mailto:lsykes@southernco.com" TargetMode="External"/><Relationship Id="rId9" Type="http://schemas.openxmlformats.org/officeDocument/2006/relationships/hyperlink" Target="mailto:jjordan@tcsg.edu" TargetMode="External"/><Relationship Id="rId14" Type="http://schemas.openxmlformats.org/officeDocument/2006/relationships/hyperlink" Target="mailto:jwilliams@tcsg.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0075" y="4690436"/>
            <a:ext cx="5657850" cy="1251626"/>
          </a:xfrm>
        </p:spPr>
        <p:txBody>
          <a:bodyPr/>
          <a:lstStyle/>
          <a:p>
            <a:pPr marL="0" indent="0" algn="ctr">
              <a:buNone/>
            </a:pPr>
            <a:r>
              <a:rPr lang="en-US" dirty="0"/>
              <a:t>Strategic Plan</a:t>
            </a:r>
          </a:p>
          <a:p>
            <a:pPr marL="0" indent="0" algn="ctr">
              <a:buNone/>
            </a:pPr>
            <a:r>
              <a:rPr lang="en-US" dirty="0"/>
              <a:t>2020 - 2024</a:t>
            </a:r>
          </a:p>
        </p:txBody>
      </p:sp>
      <p:sp>
        <p:nvSpPr>
          <p:cNvPr id="3" name="Title 2"/>
          <p:cNvSpPr>
            <a:spLocks noGrp="1"/>
          </p:cNvSpPr>
          <p:nvPr>
            <p:ph type="title"/>
          </p:nvPr>
        </p:nvSpPr>
        <p:spPr>
          <a:xfrm>
            <a:off x="468780" y="2726319"/>
            <a:ext cx="5920439" cy="1625600"/>
          </a:xfrm>
        </p:spPr>
        <p:txBody>
          <a:bodyPr>
            <a:normAutofit fontScale="90000"/>
          </a:bodyPr>
          <a:lstStyle/>
          <a:p>
            <a:pPr algn="ctr"/>
            <a:r>
              <a:rPr lang="en-US" sz="4000" dirty="0"/>
              <a:t>Georgia Energy and Industrial Construction Consortium</a:t>
            </a:r>
          </a:p>
        </p:txBody>
      </p:sp>
      <p:sp>
        <p:nvSpPr>
          <p:cNvPr id="4" name="TextBox 3"/>
          <p:cNvSpPr txBox="1"/>
          <p:nvPr/>
        </p:nvSpPr>
        <p:spPr>
          <a:xfrm>
            <a:off x="2455527" y="7093379"/>
            <a:ext cx="1955600" cy="369332"/>
          </a:xfrm>
          <a:prstGeom prst="rect">
            <a:avLst/>
          </a:prstGeom>
          <a:noFill/>
        </p:spPr>
        <p:txBody>
          <a:bodyPr wrap="none" rtlCol="0">
            <a:spAutoFit/>
          </a:bodyPr>
          <a:lstStyle/>
          <a:p>
            <a:pPr algn="ctr"/>
            <a:r>
              <a:rPr lang="en-US" dirty="0">
                <a:solidFill>
                  <a:srgbClr val="FF0000"/>
                </a:solidFill>
              </a:rPr>
              <a:t>Revised 1/23/2020</a:t>
            </a:r>
          </a:p>
        </p:txBody>
      </p:sp>
      <p:pic>
        <p:nvPicPr>
          <p:cNvPr id="6" name="Picture 5" descr="A picture containing food&#10;&#10;Description automatically generated">
            <a:extLst>
              <a:ext uri="{FF2B5EF4-FFF2-40B4-BE49-F238E27FC236}">
                <a16:creationId xmlns:a16="http://schemas.microsoft.com/office/drawing/2014/main" id="{D079FC43-1B68-4A63-B88A-475B400B0B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0184" y="376184"/>
            <a:ext cx="2207741" cy="1352424"/>
          </a:xfrm>
          <a:prstGeom prst="rect">
            <a:avLst/>
          </a:prstGeom>
        </p:spPr>
      </p:pic>
      <p:pic>
        <p:nvPicPr>
          <p:cNvPr id="9" name="Picture 8" descr="A close up of a sign&#10;&#10;Description automatically generated">
            <a:extLst>
              <a:ext uri="{FF2B5EF4-FFF2-40B4-BE49-F238E27FC236}">
                <a16:creationId xmlns:a16="http://schemas.microsoft.com/office/drawing/2014/main" id="{4F8850D9-4C9B-4210-AAFE-CFAD788245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735" y="290462"/>
            <a:ext cx="2772415" cy="1523868"/>
          </a:xfrm>
          <a:prstGeom prst="rect">
            <a:avLst/>
          </a:prstGeom>
        </p:spPr>
      </p:pic>
    </p:spTree>
    <p:extLst>
      <p:ext uri="{BB962C8B-B14F-4D97-AF65-F5344CB8AC3E}">
        <p14:creationId xmlns:p14="http://schemas.microsoft.com/office/powerpoint/2010/main" val="2636390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How The Plan is Organized</a:t>
            </a:r>
          </a:p>
        </p:txBody>
      </p:sp>
      <p:sp>
        <p:nvSpPr>
          <p:cNvPr id="3" name="Slide Number Placeholder 2"/>
          <p:cNvSpPr>
            <a:spLocks noGrp="1"/>
          </p:cNvSpPr>
          <p:nvPr>
            <p:ph type="sldNum" sz="quarter" idx="10"/>
          </p:nvPr>
        </p:nvSpPr>
        <p:spPr>
          <a:xfrm>
            <a:off x="6229350" y="8475170"/>
            <a:ext cx="400050" cy="486833"/>
          </a:xfrm>
        </p:spPr>
        <p:txBody>
          <a:bodyPr/>
          <a:lstStyle/>
          <a:p>
            <a:pPr>
              <a:defRPr/>
            </a:pPr>
            <a:fld id="{8D63E674-D1CE-405A-9D69-36852FF08011}" type="slidenum">
              <a:rPr lang="en-US" smtClean="0"/>
              <a:pPr>
                <a:defRPr/>
              </a:pPr>
              <a:t>10</a:t>
            </a:fld>
            <a:endParaRPr lang="en-US" dirty="0"/>
          </a:p>
        </p:txBody>
      </p:sp>
      <p:sp>
        <p:nvSpPr>
          <p:cNvPr id="4" name="TextBox 3"/>
          <p:cNvSpPr txBox="1"/>
          <p:nvPr/>
        </p:nvSpPr>
        <p:spPr>
          <a:xfrm>
            <a:off x="990600" y="1676400"/>
            <a:ext cx="5486400" cy="6032421"/>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The GEICC Strategic Plan is organized around the four strategic pillars used in the CEWD Strategic Plan:</a:t>
            </a:r>
          </a:p>
          <a:p>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u="sng" dirty="0">
                <a:latin typeface="Arial" panose="020B0604020202020204" pitchFamily="34" charset="0"/>
                <a:cs typeface="Arial" panose="020B0604020202020204" pitchFamily="34" charset="0"/>
              </a:rPr>
              <a:t>Workforce Planning</a:t>
            </a:r>
          </a:p>
          <a:p>
            <a:pPr marL="288925"/>
            <a:r>
              <a:rPr lang="en-US" sz="1100" b="1" i="1" dirty="0">
                <a:latin typeface="Arial" panose="020B0604020202020204" pitchFamily="34" charset="0"/>
                <a:cs typeface="Arial" panose="020B0604020202020204" pitchFamily="34" charset="0"/>
              </a:rPr>
              <a:t>Objective</a:t>
            </a:r>
            <a:r>
              <a:rPr lang="en-US" sz="1100" i="1" dirty="0">
                <a:latin typeface="Arial" panose="020B0604020202020204" pitchFamily="34" charset="0"/>
                <a:cs typeface="Arial" panose="020B0604020202020204" pitchFamily="34" charset="0"/>
              </a:rPr>
              <a:t>:  Balance the supply and demand for a qualified and diverse energy workforce.</a:t>
            </a:r>
          </a:p>
          <a:p>
            <a:pPr marL="285750" indent="-285750">
              <a:buFont typeface="Arial" panose="020B0604020202020204" pitchFamily="34" charset="0"/>
              <a:buChar char="•"/>
            </a:pPr>
            <a:r>
              <a:rPr lang="en-US" sz="1400" u="sng" dirty="0">
                <a:latin typeface="Arial" panose="020B0604020202020204" pitchFamily="34" charset="0"/>
                <a:cs typeface="Arial" panose="020B0604020202020204" pitchFamily="34" charset="0"/>
              </a:rPr>
              <a:t>Career Awareness</a:t>
            </a:r>
          </a:p>
          <a:p>
            <a:pPr marL="288925"/>
            <a:r>
              <a:rPr lang="en-US" sz="1100" b="1" i="1" dirty="0">
                <a:latin typeface="Arial" panose="020B0604020202020204" pitchFamily="34" charset="0"/>
                <a:cs typeface="Arial" panose="020B0604020202020204" pitchFamily="34" charset="0"/>
              </a:rPr>
              <a:t>Objective: </a:t>
            </a:r>
            <a:r>
              <a:rPr lang="en-US" sz="1100" i="1" dirty="0">
                <a:latin typeface="Arial" panose="020B0604020202020204" pitchFamily="34" charset="0"/>
                <a:cs typeface="Arial" panose="020B0604020202020204" pitchFamily="34" charset="0"/>
              </a:rPr>
              <a:t>Create awareness among targeted populations of the critical need for a skilled energy workforce and the opportunities for education that can lead to entry level employment.</a:t>
            </a:r>
          </a:p>
          <a:p>
            <a:pPr marL="285750" indent="-285750">
              <a:buFont typeface="Arial" panose="020B0604020202020204" pitchFamily="34" charset="0"/>
              <a:buChar char="•"/>
            </a:pPr>
            <a:r>
              <a:rPr lang="en-US" sz="1400" u="sng" dirty="0">
                <a:latin typeface="Arial" panose="020B0604020202020204" pitchFamily="34" charset="0"/>
                <a:cs typeface="Arial" panose="020B0604020202020204" pitchFamily="34" charset="0"/>
              </a:rPr>
              <a:t>Education</a:t>
            </a:r>
          </a:p>
          <a:p>
            <a:pPr marL="288925"/>
            <a:r>
              <a:rPr lang="en-US" sz="1100" b="1" i="1" dirty="0">
                <a:latin typeface="Arial" panose="020B0604020202020204" pitchFamily="34" charset="0"/>
                <a:cs typeface="Arial" panose="020B0604020202020204" pitchFamily="34" charset="0"/>
              </a:rPr>
              <a:t>Objective: </a:t>
            </a:r>
            <a:r>
              <a:rPr lang="en-US" sz="1100" i="1" dirty="0">
                <a:latin typeface="Arial" panose="020B0604020202020204" pitchFamily="34" charset="0"/>
                <a:cs typeface="Arial" panose="020B0604020202020204" pitchFamily="34" charset="0"/>
              </a:rPr>
              <a:t>Implement clearly defined education solutions that link industry recognized competencies and credentials to employment opportunities and advancement across the energy industry.</a:t>
            </a:r>
          </a:p>
          <a:p>
            <a:pPr marL="285750" indent="-285750">
              <a:buFont typeface="Arial" panose="020B0604020202020204" pitchFamily="34" charset="0"/>
              <a:buChar char="•"/>
            </a:pPr>
            <a:r>
              <a:rPr lang="en-US" sz="1400" u="sng" dirty="0">
                <a:latin typeface="Arial" panose="020B0604020202020204" pitchFamily="34" charset="0"/>
                <a:cs typeface="Arial" panose="020B0604020202020204" pitchFamily="34" charset="0"/>
              </a:rPr>
              <a:t>Structure &amp; Support</a:t>
            </a:r>
          </a:p>
          <a:p>
            <a:pPr marL="288925"/>
            <a:r>
              <a:rPr lang="en-US" sz="1100" b="1" i="1" dirty="0">
                <a:latin typeface="Arial" panose="020B0604020202020204" pitchFamily="34" charset="0"/>
                <a:cs typeface="Arial" panose="020B0604020202020204" pitchFamily="34" charset="0"/>
              </a:rPr>
              <a:t>Objective:  </a:t>
            </a:r>
            <a:r>
              <a:rPr lang="en-US" sz="1100" i="1" dirty="0">
                <a:latin typeface="Arial" panose="020B0604020202020204" pitchFamily="34" charset="0"/>
                <a:cs typeface="Arial" panose="020B0604020202020204" pitchFamily="34" charset="0"/>
              </a:rPr>
              <a:t>Organize and manage GEICC to maximize its positive impact on national, state and individual company initiatives.</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Each area of focus developed by the Consortium aligns within one of the plan’s strategic pillars.</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This organization methodology enables the Consortium to compare and contrast its work easily to strategic plans from other state consortia across the USA, as the majority are organizing similarly.</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Following are </a:t>
            </a:r>
            <a:r>
              <a:rPr lang="en-US" sz="1400" i="1" dirty="0">
                <a:latin typeface="Arial" panose="020B0604020202020204" pitchFamily="34" charset="0"/>
                <a:cs typeface="Arial" panose="020B0604020202020204" pitchFamily="34" charset="0"/>
              </a:rPr>
              <a:t>(the initial drafts of)</a:t>
            </a:r>
            <a:r>
              <a:rPr lang="en-US" sz="1400" dirty="0">
                <a:latin typeface="Arial" panose="020B0604020202020204" pitchFamily="34" charset="0"/>
                <a:cs typeface="Arial" panose="020B0604020202020204" pitchFamily="34" charset="0"/>
              </a:rPr>
              <a:t> the action planning templates for each pillar of the GEICC strategic plan. These templates are intended to be dynamic and, as such, will be updated quarterly as the Consortium does it’s work.</a:t>
            </a:r>
          </a:p>
        </p:txBody>
      </p:sp>
    </p:spTree>
    <p:extLst>
      <p:ext uri="{BB962C8B-B14F-4D97-AF65-F5344CB8AC3E}">
        <p14:creationId xmlns:p14="http://schemas.microsoft.com/office/powerpoint/2010/main" val="3682361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GEICC Strategic Planning </a:t>
            </a:r>
            <a:r>
              <a:rPr lang="en-US" sz="2000" dirty="0"/>
              <a:t>– Workforce Planning</a:t>
            </a:r>
          </a:p>
        </p:txBody>
      </p:sp>
      <p:sp>
        <p:nvSpPr>
          <p:cNvPr id="3" name="Slide Number Placeholder 2"/>
          <p:cNvSpPr>
            <a:spLocks noGrp="1"/>
          </p:cNvSpPr>
          <p:nvPr>
            <p:ph type="sldNum" sz="quarter" idx="10"/>
          </p:nvPr>
        </p:nvSpPr>
        <p:spPr>
          <a:xfrm>
            <a:off x="6286500" y="8475170"/>
            <a:ext cx="342900" cy="486833"/>
          </a:xfrm>
        </p:spPr>
        <p:txBody>
          <a:bodyPr/>
          <a:lstStyle/>
          <a:p>
            <a:pPr>
              <a:defRPr/>
            </a:pPr>
            <a:fld id="{8D63E674-D1CE-405A-9D69-36852FF08011}" type="slidenum">
              <a:rPr lang="en-US" smtClean="0"/>
              <a:pPr>
                <a:defRPr/>
              </a:pPr>
              <a:t>11</a:t>
            </a:fld>
            <a:endParaRPr lang="en-US" dirty="0"/>
          </a:p>
        </p:txBody>
      </p:sp>
      <p:sp>
        <p:nvSpPr>
          <p:cNvPr id="5" name="Rectangle 1"/>
          <p:cNvSpPr>
            <a:spLocks noChangeArrowheads="1"/>
          </p:cNvSpPr>
          <p:nvPr/>
        </p:nvSpPr>
        <p:spPr bwMode="auto">
          <a:xfrm>
            <a:off x="760021" y="1740280"/>
            <a:ext cx="5491663"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1400" dirty="0">
                <a:solidFill>
                  <a:srgbClr val="00679A"/>
                </a:solidFill>
                <a:latin typeface="Arial" panose="020B0604020202020204" pitchFamily="34" charset="0"/>
                <a:cs typeface="Arial" panose="020B0604020202020204" pitchFamily="34" charset="0"/>
              </a:rPr>
              <a:t>The mission of the committee</a:t>
            </a:r>
            <a:endParaRPr lang="en-US" sz="1400" dirty="0">
              <a:solidFill>
                <a:srgbClr val="00679A"/>
              </a:solidFill>
            </a:endParaRPr>
          </a:p>
          <a:p>
            <a:r>
              <a:rPr lang="en-US" sz="1200" dirty="0"/>
              <a:t>To gain agreement and adoption among GEICC members for a standard workforce development pipeline model that will anticipate the hiring needs of the GEICC employers and deliver sufficient, qualified candidates from the GEICC educators.</a:t>
            </a:r>
          </a:p>
          <a:p>
            <a:r>
              <a:rPr lang="en-US" sz="1400" dirty="0">
                <a:solidFill>
                  <a:srgbClr val="00679A"/>
                </a:solidFill>
                <a:latin typeface="Arial" panose="020B0604020202020204" pitchFamily="34" charset="0"/>
                <a:cs typeface="Arial" panose="020B0604020202020204" pitchFamily="34" charset="0"/>
              </a:rPr>
              <a:t>The committee objectives include</a:t>
            </a:r>
          </a:p>
          <a:p>
            <a:r>
              <a:rPr lang="en-US" sz="1200" dirty="0"/>
              <a:t>To join established workforce planning processes of the employers to produce a robust workforce development pipeline that meets the requirements of the GEICC, delivering sustainable levels of top notch candidates “at the RIGHT place, at the RIGHT time, RIGHT for the job!”</a:t>
            </a:r>
            <a:endParaRPr lang="en-US" sz="1200" dirty="0">
              <a:solidFill>
                <a:srgbClr val="00679A"/>
              </a:solidFill>
            </a:endParaRPr>
          </a:p>
          <a:p>
            <a:r>
              <a:rPr lang="en-US" sz="1400" dirty="0">
                <a:solidFill>
                  <a:srgbClr val="00679A"/>
                </a:solidFill>
                <a:latin typeface="Arial" panose="020B0604020202020204" pitchFamily="34" charset="0"/>
                <a:cs typeface="Arial" panose="020B0604020202020204" pitchFamily="34" charset="0"/>
              </a:rPr>
              <a:t>The intended outcome of the committee</a:t>
            </a:r>
          </a:p>
          <a:p>
            <a:r>
              <a:rPr lang="en-US" sz="1400" dirty="0"/>
              <a:t>To </a:t>
            </a:r>
            <a:r>
              <a:rPr lang="en-US" sz="1200" dirty="0"/>
              <a:t>provide optimum matching between employer job openings and available, credentialed/graduating student candidates. (</a:t>
            </a:r>
            <a:r>
              <a:rPr lang="en-US" sz="1200" dirty="0" err="1"/>
              <a:t>Eg</a:t>
            </a:r>
            <a:r>
              <a:rPr lang="en-US" sz="1200" dirty="0"/>
              <a:t>; Standard workforce development pipeline management techniques are in place and operating optimally) The committee will use established processes developed by CEWD.</a:t>
            </a:r>
          </a:p>
        </p:txBody>
      </p:sp>
      <p:graphicFrame>
        <p:nvGraphicFramePr>
          <p:cNvPr id="7" name="Table 6"/>
          <p:cNvGraphicFramePr>
            <a:graphicFrameLocks noGrp="1"/>
          </p:cNvGraphicFramePr>
          <p:nvPr>
            <p:extLst>
              <p:ext uri="{D42A27DB-BD31-4B8C-83A1-F6EECF244321}">
                <p14:modId xmlns:p14="http://schemas.microsoft.com/office/powerpoint/2010/main" val="3764606926"/>
              </p:ext>
            </p:extLst>
          </p:nvPr>
        </p:nvGraphicFramePr>
        <p:xfrm>
          <a:off x="990599" y="4792718"/>
          <a:ext cx="5638801" cy="3448832"/>
        </p:xfrm>
        <a:graphic>
          <a:graphicData uri="http://schemas.openxmlformats.org/drawingml/2006/table">
            <a:tbl>
              <a:tblPr firstRow="1" bandRow="1">
                <a:tableStyleId>{5C22544A-7EE6-4342-B048-85BDC9FD1C3A}</a:tableStyleId>
              </a:tblPr>
              <a:tblGrid>
                <a:gridCol w="1837362">
                  <a:extLst>
                    <a:ext uri="{9D8B030D-6E8A-4147-A177-3AD203B41FA5}">
                      <a16:colId xmlns:a16="http://schemas.microsoft.com/office/drawing/2014/main" val="20000"/>
                    </a:ext>
                  </a:extLst>
                </a:gridCol>
                <a:gridCol w="1461997">
                  <a:extLst>
                    <a:ext uri="{9D8B030D-6E8A-4147-A177-3AD203B41FA5}">
                      <a16:colId xmlns:a16="http://schemas.microsoft.com/office/drawing/2014/main" val="20001"/>
                    </a:ext>
                  </a:extLst>
                </a:gridCol>
                <a:gridCol w="2339442">
                  <a:extLst>
                    <a:ext uri="{9D8B030D-6E8A-4147-A177-3AD203B41FA5}">
                      <a16:colId xmlns:a16="http://schemas.microsoft.com/office/drawing/2014/main" val="20002"/>
                    </a:ext>
                  </a:extLst>
                </a:gridCol>
              </a:tblGrid>
              <a:tr h="511686">
                <a:tc>
                  <a:txBody>
                    <a:bodyPr/>
                    <a:lstStyle/>
                    <a:p>
                      <a:pPr algn="ctr"/>
                      <a:r>
                        <a:rPr lang="en-US" sz="1400" dirty="0"/>
                        <a:t>Name</a:t>
                      </a:r>
                    </a:p>
                  </a:txBody>
                  <a:tcPr anchor="ctr"/>
                </a:tc>
                <a:tc>
                  <a:txBody>
                    <a:bodyPr/>
                    <a:lstStyle/>
                    <a:p>
                      <a:pPr algn="ctr"/>
                      <a:r>
                        <a:rPr lang="en-US" sz="1400" dirty="0"/>
                        <a:t>Responsibility</a:t>
                      </a:r>
                    </a:p>
                  </a:txBody>
                  <a:tcPr anchor="ctr"/>
                </a:tc>
                <a:tc>
                  <a:txBody>
                    <a:bodyPr/>
                    <a:lstStyle/>
                    <a:p>
                      <a:pPr algn="ctr"/>
                      <a:r>
                        <a:rPr lang="en-US" sz="1400" dirty="0"/>
                        <a:t>Email Address</a:t>
                      </a:r>
                    </a:p>
                  </a:txBody>
                  <a:tcPr anchor="ctr"/>
                </a:tc>
                <a:extLst>
                  <a:ext uri="{0D108BD9-81ED-4DB2-BD59-A6C34878D82A}">
                    <a16:rowId xmlns:a16="http://schemas.microsoft.com/office/drawing/2014/main" val="10000"/>
                  </a:ext>
                </a:extLst>
              </a:tr>
              <a:tr h="353220">
                <a:tc>
                  <a:txBody>
                    <a:bodyPr/>
                    <a:lstStyle/>
                    <a:p>
                      <a:pPr algn="ctr"/>
                      <a:r>
                        <a:rPr lang="en-US" sz="1400" dirty="0"/>
                        <a:t>Rosa Schmidt</a:t>
                      </a:r>
                    </a:p>
                  </a:txBody>
                  <a:tcPr/>
                </a:tc>
                <a:tc>
                  <a:txBody>
                    <a:bodyPr/>
                    <a:lstStyle/>
                    <a:p>
                      <a:pPr algn="ctr"/>
                      <a:r>
                        <a:rPr lang="en-US" sz="1400" dirty="0"/>
                        <a:t>CEWD – Coach </a:t>
                      </a:r>
                    </a:p>
                  </a:txBody>
                  <a:tcPr/>
                </a:tc>
                <a:tc>
                  <a:txBody>
                    <a:bodyPr/>
                    <a:lstStyle/>
                    <a:p>
                      <a:pPr algn="ctr"/>
                      <a:r>
                        <a:rPr lang="en-US" sz="1400" b="0" dirty="0"/>
                        <a:t>Rosa@cewd.org</a:t>
                      </a:r>
                    </a:p>
                  </a:txBody>
                  <a:tcPr/>
                </a:tc>
                <a:extLst>
                  <a:ext uri="{0D108BD9-81ED-4DB2-BD59-A6C34878D82A}">
                    <a16:rowId xmlns:a16="http://schemas.microsoft.com/office/drawing/2014/main" val="10001"/>
                  </a:ext>
                </a:extLst>
              </a:tr>
              <a:tr h="3239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Jamal Jessie</a:t>
                      </a:r>
                    </a:p>
                  </a:txBody>
                  <a:tcPr/>
                </a:tc>
                <a:tc>
                  <a:txBody>
                    <a:bodyPr/>
                    <a:lstStyle/>
                    <a:p>
                      <a:pPr algn="ctr"/>
                      <a:r>
                        <a:rPr lang="en-US" sz="1400" dirty="0"/>
                        <a:t>Chair</a:t>
                      </a:r>
                    </a:p>
                  </a:txBody>
                  <a:tcPr/>
                </a:tc>
                <a:tc>
                  <a:txBody>
                    <a:bodyPr/>
                    <a:lstStyle/>
                    <a:p>
                      <a:pPr algn="ctr"/>
                      <a:r>
                        <a:rPr lang="en-US" sz="1400" b="0" dirty="0"/>
                        <a:t>JJJessie@southernco.com</a:t>
                      </a:r>
                    </a:p>
                  </a:txBody>
                  <a:tcPr/>
                </a:tc>
                <a:extLst>
                  <a:ext uri="{0D108BD9-81ED-4DB2-BD59-A6C34878D82A}">
                    <a16:rowId xmlns:a16="http://schemas.microsoft.com/office/drawing/2014/main" val="10002"/>
                  </a:ext>
                </a:extLst>
              </a:tr>
              <a:tr h="352302">
                <a:tc>
                  <a:txBody>
                    <a:bodyPr/>
                    <a:lstStyle/>
                    <a:p>
                      <a:pPr algn="ctr"/>
                      <a:r>
                        <a:rPr lang="en-US" sz="1400" dirty="0"/>
                        <a:t>Angie Farsee</a:t>
                      </a:r>
                    </a:p>
                  </a:txBody>
                  <a:tcPr/>
                </a:tc>
                <a:tc>
                  <a:txBody>
                    <a:bodyPr/>
                    <a:lstStyle/>
                    <a:p>
                      <a:pPr algn="ctr"/>
                      <a:r>
                        <a:rPr lang="en-US" sz="1400" dirty="0"/>
                        <a:t>Treasurer</a:t>
                      </a:r>
                    </a:p>
                  </a:txBody>
                  <a:tcPr/>
                </a:tc>
                <a:tc>
                  <a:txBody>
                    <a:bodyPr/>
                    <a:lstStyle/>
                    <a:p>
                      <a:pPr algn="ctr"/>
                      <a:r>
                        <a:rPr lang="en-US" sz="1400" b="0" dirty="0"/>
                        <a:t>Angie.farsee@gatrans.com</a:t>
                      </a:r>
                    </a:p>
                  </a:txBody>
                  <a:tcPr/>
                </a:tc>
                <a:extLst>
                  <a:ext uri="{0D108BD9-81ED-4DB2-BD59-A6C34878D82A}">
                    <a16:rowId xmlns:a16="http://schemas.microsoft.com/office/drawing/2014/main" val="10003"/>
                  </a:ext>
                </a:extLst>
              </a:tr>
              <a:tr h="353220">
                <a:tc>
                  <a:txBody>
                    <a:bodyPr/>
                    <a:lstStyle/>
                    <a:p>
                      <a:pPr algn="ctr"/>
                      <a:r>
                        <a:rPr lang="en-US" sz="1400" dirty="0"/>
                        <a:t>Corey Hines</a:t>
                      </a:r>
                    </a:p>
                  </a:txBody>
                  <a:tcPr/>
                </a:tc>
                <a:tc>
                  <a:txBody>
                    <a:bodyPr/>
                    <a:lstStyle/>
                    <a:p>
                      <a:pPr algn="ctr"/>
                      <a:r>
                        <a:rPr lang="en-US" sz="1400" dirty="0"/>
                        <a:t>Natural Gas Demand</a:t>
                      </a:r>
                    </a:p>
                  </a:txBody>
                  <a:tcPr/>
                </a:tc>
                <a:tc>
                  <a:txBody>
                    <a:bodyPr/>
                    <a:lstStyle/>
                    <a:p>
                      <a:pPr algn="ctr"/>
                      <a:r>
                        <a:rPr lang="en-US" sz="1400" b="0" dirty="0"/>
                        <a:t>crhines@southernco.com</a:t>
                      </a:r>
                    </a:p>
                  </a:txBody>
                  <a:tcPr/>
                </a:tc>
                <a:extLst>
                  <a:ext uri="{0D108BD9-81ED-4DB2-BD59-A6C34878D82A}">
                    <a16:rowId xmlns:a16="http://schemas.microsoft.com/office/drawing/2014/main" val="10006"/>
                  </a:ext>
                </a:extLst>
              </a:tr>
              <a:tr h="500131">
                <a:tc>
                  <a:txBody>
                    <a:bodyPr/>
                    <a:lstStyle/>
                    <a:p>
                      <a:pPr algn="ctr"/>
                      <a:r>
                        <a:rPr lang="en-US" sz="1400" dirty="0"/>
                        <a:t>Mary Long</a:t>
                      </a:r>
                    </a:p>
                  </a:txBody>
                  <a:tcPr/>
                </a:tc>
                <a:tc>
                  <a:txBody>
                    <a:bodyPr/>
                    <a:lstStyle/>
                    <a:p>
                      <a:pPr algn="ctr"/>
                      <a:r>
                        <a:rPr lang="en-US" sz="1400" dirty="0"/>
                        <a:t>SkillsUSA </a:t>
                      </a:r>
                      <a:br>
                        <a:rPr lang="en-US" sz="1400" dirty="0"/>
                      </a:br>
                      <a:r>
                        <a:rPr lang="en-US" sz="1400" dirty="0"/>
                        <a:t>World of Energy</a:t>
                      </a:r>
                    </a:p>
                  </a:txBody>
                  <a:tcPr/>
                </a:tc>
                <a:tc>
                  <a:txBody>
                    <a:bodyPr/>
                    <a:lstStyle/>
                    <a:p>
                      <a:pPr algn="ctr"/>
                      <a:r>
                        <a:rPr lang="en-US" sz="1400" b="0" dirty="0">
                          <a:hlinkClick r:id="rId2"/>
                        </a:rPr>
                        <a:t>Mary.long@OPC.com</a:t>
                      </a:r>
                      <a:endParaRPr lang="en-US" sz="1400" b="0" dirty="0"/>
                    </a:p>
                  </a:txBody>
                  <a:tcPr/>
                </a:tc>
                <a:extLst>
                  <a:ext uri="{0D108BD9-81ED-4DB2-BD59-A6C34878D82A}">
                    <a16:rowId xmlns:a16="http://schemas.microsoft.com/office/drawing/2014/main" val="10007"/>
                  </a:ext>
                </a:extLst>
              </a:tr>
              <a:tr h="353220">
                <a:tc>
                  <a:txBody>
                    <a:bodyPr/>
                    <a:lstStyle/>
                    <a:p>
                      <a:pPr algn="ctr"/>
                      <a:r>
                        <a:rPr lang="en-US" sz="1400" dirty="0"/>
                        <a:t>Dustin </a:t>
                      </a:r>
                      <a:r>
                        <a:rPr lang="en-US" sz="1400" dirty="0" err="1"/>
                        <a:t>Dier</a:t>
                      </a:r>
                      <a:endParaRPr lang="en-US" sz="1400" dirty="0"/>
                    </a:p>
                  </a:txBody>
                  <a:tcPr/>
                </a:tc>
                <a:tc>
                  <a:txBody>
                    <a:bodyPr/>
                    <a:lstStyle/>
                    <a:p>
                      <a:pPr algn="ctr"/>
                      <a:endParaRPr lang="en-US" sz="1400" dirty="0"/>
                    </a:p>
                  </a:txBody>
                  <a:tcPr/>
                </a:tc>
                <a:tc>
                  <a:txBody>
                    <a:bodyPr/>
                    <a:lstStyle/>
                    <a:p>
                      <a:pPr algn="ctr"/>
                      <a:r>
                        <a:rPr lang="en-US" sz="1400" b="0" dirty="0" err="1">
                          <a:hlinkClick r:id="rId3"/>
                        </a:rPr>
                        <a:t>Ddier@</a:t>
                      </a:r>
                      <a:r>
                        <a:rPr lang="en-US" sz="1400" b="0" err="1">
                          <a:hlinkClick r:id="rId3"/>
                        </a:rPr>
                        <a:t>seconnections</a:t>
                      </a:r>
                      <a:r>
                        <a:rPr lang="en-US" sz="1400" b="0">
                          <a:hlinkClick r:id="rId3"/>
                        </a:rPr>
                        <a:t>.com</a:t>
                      </a:r>
                      <a:r>
                        <a:rPr lang="en-US" sz="1400" b="0"/>
                        <a:t> </a:t>
                      </a:r>
                      <a:endParaRPr lang="en-US" sz="1400" b="0" dirty="0"/>
                    </a:p>
                  </a:txBody>
                  <a:tcPr/>
                </a:tc>
                <a:extLst>
                  <a:ext uri="{0D108BD9-81ED-4DB2-BD59-A6C34878D82A}">
                    <a16:rowId xmlns:a16="http://schemas.microsoft.com/office/drawing/2014/main" val="2877132211"/>
                  </a:ext>
                </a:extLst>
              </a:tr>
              <a:tr h="353220">
                <a:tc>
                  <a:txBody>
                    <a:bodyPr/>
                    <a:lstStyle/>
                    <a:p>
                      <a:pPr algn="ctr"/>
                      <a:r>
                        <a:rPr lang="en-US" sz="1400" dirty="0"/>
                        <a:t>Lindsay Silveus</a:t>
                      </a:r>
                    </a:p>
                  </a:txBody>
                  <a:tcPr/>
                </a:tc>
                <a:tc>
                  <a:txBody>
                    <a:bodyPr/>
                    <a:lstStyle/>
                    <a:p>
                      <a:pPr algn="ctr"/>
                      <a:r>
                        <a:rPr lang="en-US" sz="1400" dirty="0"/>
                        <a:t>Program Manager</a:t>
                      </a:r>
                    </a:p>
                  </a:txBody>
                  <a:tcPr/>
                </a:tc>
                <a:tc>
                  <a:txBody>
                    <a:bodyPr/>
                    <a:lstStyle/>
                    <a:p>
                      <a:pPr algn="ctr"/>
                      <a:r>
                        <a:rPr lang="en-US" sz="1400" b="0" dirty="0"/>
                        <a:t>getintoenergyGA@gmail.com</a:t>
                      </a:r>
                    </a:p>
                  </a:txBody>
                  <a:tcPr/>
                </a:tc>
                <a:extLst>
                  <a:ext uri="{0D108BD9-81ED-4DB2-BD59-A6C34878D82A}">
                    <a16:rowId xmlns:a16="http://schemas.microsoft.com/office/drawing/2014/main" val="1891657592"/>
                  </a:ext>
                </a:extLst>
              </a:tr>
            </a:tbl>
          </a:graphicData>
        </a:graphic>
      </p:graphicFrame>
    </p:spTree>
    <p:extLst>
      <p:ext uri="{BB962C8B-B14F-4D97-AF65-F5344CB8AC3E}">
        <p14:creationId xmlns:p14="http://schemas.microsoft.com/office/powerpoint/2010/main" val="3532328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GEICC Strategic Planning </a:t>
            </a:r>
            <a:r>
              <a:rPr lang="en-US" sz="2000" dirty="0"/>
              <a:t>– Workforce Planning</a:t>
            </a:r>
          </a:p>
        </p:txBody>
      </p:sp>
      <p:sp>
        <p:nvSpPr>
          <p:cNvPr id="3" name="Slide Number Placeholder 2"/>
          <p:cNvSpPr>
            <a:spLocks noGrp="1"/>
          </p:cNvSpPr>
          <p:nvPr>
            <p:ph type="sldNum" sz="quarter" idx="10"/>
          </p:nvPr>
        </p:nvSpPr>
        <p:spPr>
          <a:xfrm>
            <a:off x="6286500" y="8475170"/>
            <a:ext cx="342900" cy="486833"/>
          </a:xfrm>
        </p:spPr>
        <p:txBody>
          <a:bodyPr/>
          <a:lstStyle/>
          <a:p>
            <a:pPr>
              <a:defRPr/>
            </a:pPr>
            <a:fld id="{8D63E674-D1CE-405A-9D69-36852FF08011}" type="slidenum">
              <a:rPr lang="en-US" smtClean="0"/>
              <a:pPr>
                <a:defRPr/>
              </a:pPr>
              <a:t>12</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94071241"/>
              </p:ext>
            </p:extLst>
          </p:nvPr>
        </p:nvGraphicFramePr>
        <p:xfrm>
          <a:off x="819398" y="1421061"/>
          <a:ext cx="5893130" cy="7540942"/>
        </p:xfrm>
        <a:graphic>
          <a:graphicData uri="http://schemas.openxmlformats.org/drawingml/2006/table">
            <a:tbl>
              <a:tblPr firstRow="1" firstCol="1" bandRow="1"/>
              <a:tblGrid>
                <a:gridCol w="1092529">
                  <a:extLst>
                    <a:ext uri="{9D8B030D-6E8A-4147-A177-3AD203B41FA5}">
                      <a16:colId xmlns:a16="http://schemas.microsoft.com/office/drawing/2014/main" val="20000"/>
                    </a:ext>
                  </a:extLst>
                </a:gridCol>
                <a:gridCol w="2212258">
                  <a:extLst>
                    <a:ext uri="{9D8B030D-6E8A-4147-A177-3AD203B41FA5}">
                      <a16:colId xmlns:a16="http://schemas.microsoft.com/office/drawing/2014/main" val="20001"/>
                    </a:ext>
                  </a:extLst>
                </a:gridCol>
                <a:gridCol w="780466">
                  <a:extLst>
                    <a:ext uri="{9D8B030D-6E8A-4147-A177-3AD203B41FA5}">
                      <a16:colId xmlns:a16="http://schemas.microsoft.com/office/drawing/2014/main" val="20002"/>
                    </a:ext>
                  </a:extLst>
                </a:gridCol>
                <a:gridCol w="963388">
                  <a:extLst>
                    <a:ext uri="{9D8B030D-6E8A-4147-A177-3AD203B41FA5}">
                      <a16:colId xmlns:a16="http://schemas.microsoft.com/office/drawing/2014/main" val="20003"/>
                    </a:ext>
                  </a:extLst>
                </a:gridCol>
                <a:gridCol w="844489">
                  <a:extLst>
                    <a:ext uri="{9D8B030D-6E8A-4147-A177-3AD203B41FA5}">
                      <a16:colId xmlns:a16="http://schemas.microsoft.com/office/drawing/2014/main" val="20004"/>
                    </a:ext>
                  </a:extLst>
                </a:gridCol>
              </a:tblGrid>
              <a:tr h="189678">
                <a:tc>
                  <a:txBody>
                    <a:bodyPr/>
                    <a:lstStyle/>
                    <a:p>
                      <a:pPr marL="0" marR="0" algn="l">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Strategy</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l">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Action</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l">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Timeframe</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l">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Accountable</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l">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Status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1940104">
                <a:tc>
                  <a:txBody>
                    <a:bodyPr/>
                    <a:lstStyle/>
                    <a:p>
                      <a:pPr marL="0" marR="0" algn="l">
                        <a:lnSpc>
                          <a:spcPct val="115000"/>
                        </a:lnSpc>
                        <a:spcBef>
                          <a:spcPts val="0"/>
                        </a:spcBef>
                        <a:spcAft>
                          <a:spcPts val="0"/>
                        </a:spcAft>
                      </a:pPr>
                      <a:r>
                        <a:rPr lang="en-US" sz="1000" kern="1200" dirty="0">
                          <a:solidFill>
                            <a:schemeClr val="tx1"/>
                          </a:solidFill>
                          <a:effectLst/>
                          <a:latin typeface="Arial" panose="020B0604020202020204" pitchFamily="34" charset="0"/>
                          <a:ea typeface="+mn-ea"/>
                          <a:cs typeface="Arial" panose="020B0604020202020204" pitchFamily="34" charset="0"/>
                        </a:rPr>
                        <a:t>Build a state level workforce plan for key “in-demand jobs” for career awareness, workforce development efforts, and strategic planning purposes.</a:t>
                      </a:r>
                    </a:p>
                    <a:p>
                      <a:pPr marL="0" marR="0" algn="l">
                        <a:lnSpc>
                          <a:spcPct val="115000"/>
                        </a:lnSpc>
                        <a:spcBef>
                          <a:spcPts val="0"/>
                        </a:spcBef>
                        <a:spcAft>
                          <a:spcPts val="0"/>
                        </a:spcAft>
                      </a:pPr>
                      <a:r>
                        <a:rPr lang="en-US" sz="1000" b="1" kern="1200" dirty="0">
                          <a:solidFill>
                            <a:schemeClr val="tx1"/>
                          </a:solidFill>
                          <a:effectLst/>
                          <a:latin typeface="Arial" panose="020B0604020202020204" pitchFamily="34" charset="0"/>
                          <a:ea typeface="+mn-ea"/>
                          <a:cs typeface="Arial" panose="020B0604020202020204" pitchFamily="34" charset="0"/>
                        </a:rPr>
                        <a:t>Measures of Success:</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000" dirty="0">
                          <a:solidFill>
                            <a:srgbClr val="000000"/>
                          </a:solidFill>
                          <a:effectLst/>
                          <a:latin typeface="Arial" panose="020B0604020202020204" pitchFamily="34" charset="0"/>
                          <a:ea typeface="Calibri" panose="020F0502020204030204" pitchFamily="34" charset="0"/>
                          <a:cs typeface="Arial" panose="020B0604020202020204" pitchFamily="34" charset="0"/>
                        </a:rPr>
                        <a:t>Determine demand for natural gas workers over next several years </a:t>
                      </a: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3/31/2020</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Corey Hines</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0370">
                <a:tc>
                  <a:txBody>
                    <a:bodyPr/>
                    <a:lstStyle/>
                    <a:p>
                      <a:pPr marL="0" marR="0" algn="l">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Strategy</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l">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Action</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l">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Timeframe</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l">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Accountable</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l">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Status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5"/>
                  </a:ext>
                </a:extLst>
              </a:tr>
              <a:tr h="3201321">
                <a:tc rowSpan="2">
                  <a:txBody>
                    <a:bodyPr/>
                    <a:lstStyle/>
                    <a:p>
                      <a:pPr marL="0" marR="0" algn="l">
                        <a:lnSpc>
                          <a:spcPct val="115000"/>
                        </a:lnSpc>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Measure workforce development initiatives to determine impact on critical skill and workforce gaps.</a:t>
                      </a: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Measures of Success:</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Measure effectiveness of Skills USA World of Energy utilizing the GIE/GIS Student Registration Site.</a:t>
                      </a:r>
                    </a:p>
                    <a:p>
                      <a:pPr marL="0" marR="0" algn="l">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a. Develop a plan to engage students interested in the industry to sign up on the site after the World of Energy.  </a:t>
                      </a:r>
                    </a:p>
                    <a:p>
                      <a:pPr marL="0" marR="0" algn="l">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b. Develop a follow up communication email to students/ parents who signed up and send out one to two weeks after the event. </a:t>
                      </a:r>
                    </a:p>
                    <a:p>
                      <a:pPr marL="0" marR="0" algn="l">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c. Align student list with appropriate company.  Each member company to develop a follow up communication strategy for ongoing communication with students from their region. </a:t>
                      </a:r>
                    </a:p>
                    <a:p>
                      <a:pPr algn="l"/>
                      <a:r>
                        <a:rPr lang="en-US" sz="1000" dirty="0">
                          <a:effectLst/>
                          <a:latin typeface="Arial" panose="020B0604020202020204" pitchFamily="34" charset="0"/>
                          <a:ea typeface="Calibri" panose="020F0502020204030204" pitchFamily="34" charset="0"/>
                          <a:cs typeface="Arial" panose="020B0604020202020204" pitchFamily="34" charset="0"/>
                        </a:rPr>
                        <a:t>c. Investigate a hospitality networking session for teachers/ students/ parents at the event to determine if a room is available and cost.</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3/30/2020</a:t>
                      </a: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4/15/2020</a:t>
                      </a: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4/15/2020</a:t>
                      </a: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Completed</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Jamal to work with CEWD to get site set up and ready for use at the event. </a:t>
                      </a: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Jamal to develop communication. </a:t>
                      </a: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Executive Committee to develop plan to implement.</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a:t>
                      </a: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Mary Long asked but they are unable to provide for this year </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433067">
                <a:tc vMerge="1">
                  <a:txBody>
                    <a:bodyPr/>
                    <a:lstStyle/>
                    <a:p>
                      <a:endParaRPr lang="en-US"/>
                    </a:p>
                  </a:txBody>
                  <a:tcPr/>
                </a:tc>
                <a:tc>
                  <a:txBody>
                    <a:bodyPr/>
                    <a:lstStyle/>
                    <a:p>
                      <a:pPr marL="0" marR="0" algn="l">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Implement the GIE/GIS Student Registration Site with Energy Pathway schools in the state.</a:t>
                      </a:r>
                    </a:p>
                    <a:p>
                      <a:pPr marL="0" marR="0" algn="l">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a. Develop an implementation strategy for each school</a:t>
                      </a:r>
                    </a:p>
                    <a:p>
                      <a:pPr algn="l"/>
                      <a:r>
                        <a:rPr lang="en-US" sz="1000" dirty="0">
                          <a:effectLst/>
                          <a:latin typeface="Arial" panose="020B0604020202020204" pitchFamily="34" charset="0"/>
                          <a:ea typeface="Calibri" panose="020F0502020204030204" pitchFamily="34" charset="0"/>
                          <a:cs typeface="Arial" panose="020B0604020202020204" pitchFamily="34" charset="0"/>
                        </a:rPr>
                        <a:t>b. CEWD to develop GEICC registration page to include all schools and programs and conduct orientation with member companies. </a:t>
                      </a:r>
                      <a:endParaRPr lang="en-US" sz="1000" dirty="0">
                        <a:latin typeface="Arial" panose="020B0604020202020204" pitchFamily="34"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3/30/2020</a:t>
                      </a: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4/15/2020</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All members</a:t>
                      </a: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Rosa and Member Companies</a:t>
                      </a:r>
                    </a:p>
                    <a:p>
                      <a:pPr marL="0" marR="0" algn="l">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085409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GEICC Strategic Planning -   </a:t>
            </a:r>
            <a:r>
              <a:rPr lang="en-US" sz="2000" dirty="0"/>
              <a:t> Career Awareness</a:t>
            </a:r>
          </a:p>
        </p:txBody>
      </p:sp>
      <p:sp>
        <p:nvSpPr>
          <p:cNvPr id="3" name="Slide Number Placeholder 2"/>
          <p:cNvSpPr>
            <a:spLocks noGrp="1"/>
          </p:cNvSpPr>
          <p:nvPr>
            <p:ph type="sldNum" sz="quarter" idx="10"/>
          </p:nvPr>
        </p:nvSpPr>
        <p:spPr>
          <a:xfrm>
            <a:off x="6416386" y="8597734"/>
            <a:ext cx="413410" cy="546266"/>
          </a:xfrm>
        </p:spPr>
        <p:txBody>
          <a:bodyPr/>
          <a:lstStyle/>
          <a:p>
            <a:pPr>
              <a:defRPr/>
            </a:pPr>
            <a:fld id="{8D63E674-D1CE-405A-9D69-36852FF08011}" type="slidenum">
              <a:rPr lang="en-US" smtClean="0"/>
              <a:pPr>
                <a:defRPr/>
              </a:pPr>
              <a:t>13</a:t>
            </a:fld>
            <a:endParaRPr lang="en-US" dirty="0"/>
          </a:p>
        </p:txBody>
      </p:sp>
      <p:sp>
        <p:nvSpPr>
          <p:cNvPr id="7" name="Rectangle 6"/>
          <p:cNvSpPr/>
          <p:nvPr/>
        </p:nvSpPr>
        <p:spPr>
          <a:xfrm>
            <a:off x="876300" y="1385030"/>
            <a:ext cx="5638800" cy="2277547"/>
          </a:xfrm>
          <a:prstGeom prst="rect">
            <a:avLst/>
          </a:prstGeom>
        </p:spPr>
        <p:txBody>
          <a:bodyPr wrap="square">
            <a:spAutoFit/>
          </a:bodyPr>
          <a:lstStyle/>
          <a:p>
            <a:r>
              <a:rPr lang="en-US" sz="1400" dirty="0">
                <a:solidFill>
                  <a:srgbClr val="00679A"/>
                </a:solidFill>
                <a:latin typeface="Arial" panose="020B0604020202020204" pitchFamily="34" charset="0"/>
                <a:cs typeface="Arial" panose="020B0604020202020204" pitchFamily="34" charset="0"/>
              </a:rPr>
              <a:t>The mission of the committee </a:t>
            </a:r>
          </a:p>
          <a:p>
            <a:r>
              <a:rPr lang="en-US" sz="1200" dirty="0"/>
              <a:t>Create awareness among targeted populations of the critical need for a skilled energy workforce and to the opportunities for education, that can lead to entry level employment.</a:t>
            </a:r>
            <a:endParaRPr lang="en-US" sz="1200" dirty="0">
              <a:solidFill>
                <a:srgbClr val="00679A"/>
              </a:solidFill>
              <a:latin typeface="Arial" panose="020B0604020202020204" pitchFamily="34" charset="0"/>
              <a:cs typeface="Arial" panose="020B0604020202020204" pitchFamily="34" charset="0"/>
            </a:endParaRPr>
          </a:p>
          <a:p>
            <a:r>
              <a:rPr lang="en-US" sz="1400" dirty="0">
                <a:solidFill>
                  <a:srgbClr val="00679A"/>
                </a:solidFill>
                <a:latin typeface="Arial" panose="020B0604020202020204" pitchFamily="34" charset="0"/>
                <a:cs typeface="Arial" panose="020B0604020202020204" pitchFamily="34" charset="0"/>
              </a:rPr>
              <a:t>The committee objectives include</a:t>
            </a:r>
          </a:p>
          <a:p>
            <a:pPr marL="171450" lvl="0" indent="-171450">
              <a:buFont typeface="Arial" panose="020B0604020202020204" pitchFamily="34" charset="0"/>
              <a:buChar char="•"/>
            </a:pPr>
            <a:r>
              <a:rPr lang="en-US" sz="1200" dirty="0"/>
              <a:t>Implement targeted career awareness campaigns to increase the diversity in talent pipelines. </a:t>
            </a:r>
          </a:p>
          <a:p>
            <a:pPr marL="171450" lvl="0" indent="-171450">
              <a:buFont typeface="Arial" panose="020B0604020202020204" pitchFamily="34" charset="0"/>
              <a:buChar char="•"/>
            </a:pPr>
            <a:r>
              <a:rPr lang="en-US" sz="1200" dirty="0"/>
              <a:t>Build state wide awareness of the need for a skilled energy workforce.</a:t>
            </a:r>
            <a:endParaRPr lang="en-US" sz="1200" dirty="0">
              <a:solidFill>
                <a:srgbClr val="00679A"/>
              </a:solidFill>
              <a:latin typeface="Arial" panose="020B0604020202020204" pitchFamily="34" charset="0"/>
              <a:cs typeface="Arial" panose="020B0604020202020204" pitchFamily="34" charset="0"/>
            </a:endParaRPr>
          </a:p>
          <a:p>
            <a:r>
              <a:rPr lang="en-US" sz="1400" dirty="0">
                <a:solidFill>
                  <a:srgbClr val="00679A"/>
                </a:solidFill>
                <a:latin typeface="Arial" panose="020B0604020202020204" pitchFamily="34" charset="0"/>
                <a:cs typeface="Arial" panose="020B0604020202020204" pitchFamily="34" charset="0"/>
              </a:rPr>
              <a:t>The committee outcomes will include</a:t>
            </a:r>
          </a:p>
          <a:p>
            <a:pPr marL="285750" indent="-285750">
              <a:buFont typeface="Arial" panose="020B0604020202020204" pitchFamily="34" charset="0"/>
              <a:buChar char="•"/>
            </a:pPr>
            <a:r>
              <a:rPr lang="en-US" sz="1200" dirty="0">
                <a:cs typeface="Arial" panose="020B0604020202020204" pitchFamily="34" charset="0"/>
              </a:rPr>
              <a:t>Targeted marketing campaigns</a:t>
            </a:r>
          </a:p>
          <a:p>
            <a:pPr marL="285750" indent="-285750">
              <a:buFont typeface="Arial" panose="020B0604020202020204" pitchFamily="34" charset="0"/>
              <a:buChar char="•"/>
            </a:pPr>
            <a:r>
              <a:rPr lang="en-US" sz="1200" dirty="0">
                <a:cs typeface="Arial" panose="020B0604020202020204" pitchFamily="34" charset="0"/>
              </a:rPr>
              <a:t>State recognized career information</a:t>
            </a:r>
          </a:p>
        </p:txBody>
      </p:sp>
      <p:graphicFrame>
        <p:nvGraphicFramePr>
          <p:cNvPr id="8" name="Table 7"/>
          <p:cNvGraphicFramePr>
            <a:graphicFrameLocks noGrp="1"/>
          </p:cNvGraphicFramePr>
          <p:nvPr>
            <p:extLst>
              <p:ext uri="{D42A27DB-BD31-4B8C-83A1-F6EECF244321}">
                <p14:modId xmlns:p14="http://schemas.microsoft.com/office/powerpoint/2010/main" val="1187113227"/>
              </p:ext>
            </p:extLst>
          </p:nvPr>
        </p:nvGraphicFramePr>
        <p:xfrm>
          <a:off x="858656" y="3662577"/>
          <a:ext cx="5638800" cy="5090789"/>
        </p:xfrm>
        <a:graphic>
          <a:graphicData uri="http://schemas.openxmlformats.org/drawingml/2006/table">
            <a:tbl>
              <a:tblPr firstRow="1" bandRow="1">
                <a:tableStyleId>{5C22544A-7EE6-4342-B048-85BDC9FD1C3A}</a:tableStyleId>
              </a:tblPr>
              <a:tblGrid>
                <a:gridCol w="1251237">
                  <a:extLst>
                    <a:ext uri="{9D8B030D-6E8A-4147-A177-3AD203B41FA5}">
                      <a16:colId xmlns:a16="http://schemas.microsoft.com/office/drawing/2014/main" val="20000"/>
                    </a:ext>
                  </a:extLst>
                </a:gridCol>
                <a:gridCol w="2062002">
                  <a:extLst>
                    <a:ext uri="{9D8B030D-6E8A-4147-A177-3AD203B41FA5}">
                      <a16:colId xmlns:a16="http://schemas.microsoft.com/office/drawing/2014/main" val="20001"/>
                    </a:ext>
                  </a:extLst>
                </a:gridCol>
                <a:gridCol w="2325561">
                  <a:extLst>
                    <a:ext uri="{9D8B030D-6E8A-4147-A177-3AD203B41FA5}">
                      <a16:colId xmlns:a16="http://schemas.microsoft.com/office/drawing/2014/main" val="20002"/>
                    </a:ext>
                  </a:extLst>
                </a:gridCol>
              </a:tblGrid>
              <a:tr h="432411">
                <a:tc>
                  <a:txBody>
                    <a:bodyPr/>
                    <a:lstStyle/>
                    <a:p>
                      <a:pPr algn="ctr"/>
                      <a:r>
                        <a:rPr lang="en-US" sz="1400" dirty="0"/>
                        <a:t>Name</a:t>
                      </a:r>
                    </a:p>
                  </a:txBody>
                  <a:tcPr anchor="ctr"/>
                </a:tc>
                <a:tc>
                  <a:txBody>
                    <a:bodyPr/>
                    <a:lstStyle/>
                    <a:p>
                      <a:pPr algn="ctr"/>
                      <a:r>
                        <a:rPr lang="en-US" sz="1400" dirty="0"/>
                        <a:t>Responsibility</a:t>
                      </a:r>
                    </a:p>
                  </a:txBody>
                  <a:tcPr anchor="ctr"/>
                </a:tc>
                <a:tc>
                  <a:txBody>
                    <a:bodyPr/>
                    <a:lstStyle/>
                    <a:p>
                      <a:pPr algn="ctr"/>
                      <a:r>
                        <a:rPr lang="en-US" sz="1400" dirty="0"/>
                        <a:t>Email Address</a:t>
                      </a:r>
                    </a:p>
                  </a:txBody>
                  <a:tcPr anchor="ctr"/>
                </a:tc>
                <a:extLst>
                  <a:ext uri="{0D108BD9-81ED-4DB2-BD59-A6C34878D82A}">
                    <a16:rowId xmlns:a16="http://schemas.microsoft.com/office/drawing/2014/main" val="10000"/>
                  </a:ext>
                </a:extLst>
              </a:tr>
              <a:tr h="298496">
                <a:tc>
                  <a:txBody>
                    <a:bodyPr/>
                    <a:lstStyle/>
                    <a:p>
                      <a:pPr algn="ctr"/>
                      <a:r>
                        <a:rPr lang="en-US" sz="1400" dirty="0"/>
                        <a:t>Jamal Jessie</a:t>
                      </a:r>
                    </a:p>
                  </a:txBody>
                  <a:tcPr/>
                </a:tc>
                <a:tc>
                  <a:txBody>
                    <a:bodyPr/>
                    <a:lstStyle/>
                    <a:p>
                      <a:pPr algn="ctr"/>
                      <a:r>
                        <a:rPr lang="en-US" sz="1400" dirty="0"/>
                        <a:t>Chair</a:t>
                      </a:r>
                    </a:p>
                  </a:txBody>
                  <a:tcPr/>
                </a:tc>
                <a:tc>
                  <a:txBody>
                    <a:bodyPr/>
                    <a:lstStyle/>
                    <a:p>
                      <a:pPr algn="ctr"/>
                      <a:r>
                        <a:rPr lang="en-US" sz="1400" dirty="0"/>
                        <a:t>JJJessie@southernco.com</a:t>
                      </a:r>
                    </a:p>
                  </a:txBody>
                  <a:tcPr/>
                </a:tc>
                <a:extLst>
                  <a:ext uri="{0D108BD9-81ED-4DB2-BD59-A6C34878D82A}">
                    <a16:rowId xmlns:a16="http://schemas.microsoft.com/office/drawing/2014/main" val="10001"/>
                  </a:ext>
                </a:extLst>
              </a:tr>
              <a:tr h="29473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Angie Farsee</a:t>
                      </a:r>
                    </a:p>
                  </a:txBody>
                  <a:tcPr/>
                </a:tc>
                <a:tc>
                  <a:txBody>
                    <a:bodyPr/>
                    <a:lstStyle/>
                    <a:p>
                      <a:pPr algn="ctr"/>
                      <a:r>
                        <a:rPr lang="en-US" sz="1400" dirty="0"/>
                        <a:t>Magic Camp</a:t>
                      </a:r>
                    </a:p>
                  </a:txBody>
                  <a:tcPr/>
                </a:tc>
                <a:tc>
                  <a:txBody>
                    <a:bodyPr/>
                    <a:lstStyle/>
                    <a:p>
                      <a:pPr algn="ctr"/>
                      <a:r>
                        <a:rPr lang="en-US" sz="1400" dirty="0"/>
                        <a:t>Angie.farsee@gatrans.com</a:t>
                      </a:r>
                    </a:p>
                  </a:txBody>
                  <a:tcPr/>
                </a:tc>
                <a:extLst>
                  <a:ext uri="{0D108BD9-81ED-4DB2-BD59-A6C34878D82A}">
                    <a16:rowId xmlns:a16="http://schemas.microsoft.com/office/drawing/2014/main" val="10002"/>
                  </a:ext>
                </a:extLst>
              </a:tr>
              <a:tr h="297720">
                <a:tc>
                  <a:txBody>
                    <a:bodyPr/>
                    <a:lstStyle/>
                    <a:p>
                      <a:pPr algn="ctr"/>
                      <a:r>
                        <a:rPr lang="en-US" sz="1400" dirty="0"/>
                        <a:t>Rita Harris</a:t>
                      </a:r>
                    </a:p>
                  </a:txBody>
                  <a:tcPr/>
                </a:tc>
                <a:tc>
                  <a:txBody>
                    <a:bodyPr/>
                    <a:lstStyle/>
                    <a:p>
                      <a:pPr algn="ctr"/>
                      <a:r>
                        <a:rPr lang="en-US" sz="1400" dirty="0"/>
                        <a:t>Website</a:t>
                      </a:r>
                    </a:p>
                  </a:txBody>
                  <a:tcPr/>
                </a:tc>
                <a:tc>
                  <a:txBody>
                    <a:bodyPr/>
                    <a:lstStyle/>
                    <a:p>
                      <a:pPr algn="ctr"/>
                      <a:r>
                        <a:rPr lang="en-US" sz="1200" dirty="0"/>
                        <a:t>Rita.Harris@GreystonePower.com</a:t>
                      </a:r>
                    </a:p>
                  </a:txBody>
                  <a:tcPr/>
                </a:tc>
                <a:extLst>
                  <a:ext uri="{0D108BD9-81ED-4DB2-BD59-A6C34878D82A}">
                    <a16:rowId xmlns:a16="http://schemas.microsoft.com/office/drawing/2014/main" val="10003"/>
                  </a:ext>
                </a:extLst>
              </a:tr>
              <a:tr h="543578">
                <a:tc>
                  <a:txBody>
                    <a:bodyPr/>
                    <a:lstStyle/>
                    <a:p>
                      <a:pPr algn="ctr"/>
                      <a:r>
                        <a:rPr lang="en-US" sz="1400" dirty="0"/>
                        <a:t>Corey Hines</a:t>
                      </a:r>
                    </a:p>
                  </a:txBody>
                  <a:tcPr/>
                </a:tc>
                <a:tc>
                  <a:txBody>
                    <a:bodyPr/>
                    <a:lstStyle/>
                    <a:p>
                      <a:pPr algn="ctr"/>
                      <a:r>
                        <a:rPr lang="en-US" sz="1400" dirty="0"/>
                        <a:t>Trade Talks / </a:t>
                      </a:r>
                      <a:br>
                        <a:rPr lang="en-US" sz="1400" dirty="0"/>
                      </a:br>
                      <a:r>
                        <a:rPr lang="en-US" sz="1400" dirty="0"/>
                        <a:t>Careers in Energy Week </a:t>
                      </a:r>
                    </a:p>
                  </a:txBody>
                  <a:tcPr/>
                </a:tc>
                <a:tc>
                  <a:txBody>
                    <a:bodyPr/>
                    <a:lstStyle/>
                    <a:p>
                      <a:pPr algn="ctr"/>
                      <a:r>
                        <a:rPr lang="en-US" sz="1400" dirty="0"/>
                        <a:t>CRHines@Southernco.com</a:t>
                      </a:r>
                    </a:p>
                  </a:txBody>
                  <a:tcPr/>
                </a:tc>
                <a:extLst>
                  <a:ext uri="{0D108BD9-81ED-4DB2-BD59-A6C34878D82A}">
                    <a16:rowId xmlns:a16="http://schemas.microsoft.com/office/drawing/2014/main" val="10004"/>
                  </a:ext>
                </a:extLst>
              </a:tr>
              <a:tr h="298496">
                <a:tc>
                  <a:txBody>
                    <a:bodyPr/>
                    <a:lstStyle/>
                    <a:p>
                      <a:pPr algn="ctr"/>
                      <a:r>
                        <a:rPr lang="en-US" sz="1400" dirty="0"/>
                        <a:t>Kenny Holiday</a:t>
                      </a:r>
                    </a:p>
                  </a:txBody>
                  <a:tcPr/>
                </a:tc>
                <a:tc>
                  <a:txBody>
                    <a:bodyPr/>
                    <a:lstStyle/>
                    <a:p>
                      <a:pPr algn="ctr"/>
                      <a:r>
                        <a:rPr lang="en-US" sz="1400" dirty="0"/>
                        <a:t>Website</a:t>
                      </a:r>
                    </a:p>
                  </a:txBody>
                  <a:tcPr/>
                </a:tc>
                <a:tc>
                  <a:txBody>
                    <a:bodyPr/>
                    <a:lstStyle/>
                    <a:p>
                      <a:pPr algn="ctr"/>
                      <a:r>
                        <a:rPr lang="en-US" sz="1400" dirty="0"/>
                        <a:t>KDHolida@southernco.com</a:t>
                      </a:r>
                    </a:p>
                  </a:txBody>
                  <a:tcPr/>
                </a:tc>
                <a:extLst>
                  <a:ext uri="{0D108BD9-81ED-4DB2-BD59-A6C34878D82A}">
                    <a16:rowId xmlns:a16="http://schemas.microsoft.com/office/drawing/2014/main" val="10005"/>
                  </a:ext>
                </a:extLst>
              </a:tr>
              <a:tr h="501048">
                <a:tc>
                  <a:txBody>
                    <a:bodyPr/>
                    <a:lstStyle/>
                    <a:p>
                      <a:pPr algn="ctr"/>
                      <a:r>
                        <a:rPr lang="en-US" sz="1400" dirty="0"/>
                        <a:t>Roger Ivey</a:t>
                      </a:r>
                    </a:p>
                  </a:txBody>
                  <a:tcPr/>
                </a:tc>
                <a:tc>
                  <a:txBody>
                    <a:bodyPr/>
                    <a:lstStyle/>
                    <a:p>
                      <a:pPr algn="ctr"/>
                      <a:r>
                        <a:rPr lang="en-US" sz="1400" dirty="0"/>
                        <a:t>Careers in Energy Week / Trade Talks </a:t>
                      </a:r>
                    </a:p>
                  </a:txBody>
                  <a:tcPr/>
                </a:tc>
                <a:tc>
                  <a:txBody>
                    <a:bodyPr/>
                    <a:lstStyle/>
                    <a:p>
                      <a:pPr algn="ctr"/>
                      <a:r>
                        <a:rPr lang="en-US" sz="1400" dirty="0"/>
                        <a:t>rivey@doe.k12.ga.us</a:t>
                      </a:r>
                    </a:p>
                  </a:txBody>
                  <a:tcPr/>
                </a:tc>
                <a:extLst>
                  <a:ext uri="{0D108BD9-81ED-4DB2-BD59-A6C34878D82A}">
                    <a16:rowId xmlns:a16="http://schemas.microsoft.com/office/drawing/2014/main" val="552318664"/>
                  </a:ext>
                </a:extLst>
              </a:tr>
              <a:tr h="298496">
                <a:tc>
                  <a:txBody>
                    <a:bodyPr/>
                    <a:lstStyle/>
                    <a:p>
                      <a:pPr algn="ctr"/>
                      <a:r>
                        <a:rPr lang="en-US" sz="1400" dirty="0"/>
                        <a:t>Chuck Little</a:t>
                      </a:r>
                    </a:p>
                  </a:txBody>
                  <a:tcPr/>
                </a:tc>
                <a:tc>
                  <a:txBody>
                    <a:bodyPr/>
                    <a:lstStyle/>
                    <a:p>
                      <a:pPr algn="ctr"/>
                      <a:r>
                        <a:rPr lang="en-US" sz="1400" dirty="0"/>
                        <a:t>Trade Talks</a:t>
                      </a:r>
                    </a:p>
                  </a:txBody>
                  <a:tcPr/>
                </a:tc>
                <a:tc>
                  <a:txBody>
                    <a:bodyPr/>
                    <a:lstStyle/>
                    <a:p>
                      <a:pPr algn="ctr"/>
                      <a:r>
                        <a:rPr lang="en-US" sz="1400" dirty="0"/>
                        <a:t>chucklittle@bellsouth.net</a:t>
                      </a:r>
                    </a:p>
                  </a:txBody>
                  <a:tcPr/>
                </a:tc>
                <a:extLst>
                  <a:ext uri="{0D108BD9-81ED-4DB2-BD59-A6C34878D82A}">
                    <a16:rowId xmlns:a16="http://schemas.microsoft.com/office/drawing/2014/main" val="1336329274"/>
                  </a:ext>
                </a:extLst>
              </a:tr>
              <a:tr h="501048">
                <a:tc>
                  <a:txBody>
                    <a:bodyPr/>
                    <a:lstStyle/>
                    <a:p>
                      <a:pPr algn="ctr"/>
                      <a:r>
                        <a:rPr lang="en-US" sz="1400" dirty="0"/>
                        <a:t>Diane </a:t>
                      </a:r>
                      <a:r>
                        <a:rPr lang="en-US" sz="1400" dirty="0" err="1"/>
                        <a:t>McClearen</a:t>
                      </a:r>
                      <a:endParaRPr lang="en-US" sz="1400" dirty="0"/>
                    </a:p>
                  </a:txBody>
                  <a:tcPr/>
                </a:tc>
                <a:tc>
                  <a:txBody>
                    <a:bodyPr/>
                    <a:lstStyle/>
                    <a:p>
                      <a:pPr algn="ctr"/>
                      <a:r>
                        <a:rPr lang="en-US" sz="1400" dirty="0"/>
                        <a:t>Trade Talks</a:t>
                      </a:r>
                    </a:p>
                  </a:txBody>
                  <a:tcPr/>
                </a:tc>
                <a:tc>
                  <a:txBody>
                    <a:bodyPr/>
                    <a:lstStyle/>
                    <a:p>
                      <a:pPr algn="ctr"/>
                      <a:r>
                        <a:rPr lang="en-US" sz="1400" dirty="0"/>
                        <a:t>Diane.mcclearen@opc.com</a:t>
                      </a:r>
                    </a:p>
                  </a:txBody>
                  <a:tcPr/>
                </a:tc>
                <a:extLst>
                  <a:ext uri="{0D108BD9-81ED-4DB2-BD59-A6C34878D82A}">
                    <a16:rowId xmlns:a16="http://schemas.microsoft.com/office/drawing/2014/main" val="3709114085"/>
                  </a:ext>
                </a:extLst>
              </a:tr>
              <a:tr h="501048">
                <a:tc>
                  <a:txBody>
                    <a:bodyPr/>
                    <a:lstStyle/>
                    <a:p>
                      <a:pPr algn="ctr"/>
                      <a:r>
                        <a:rPr lang="en-US" sz="1400" dirty="0"/>
                        <a:t>Lindsay Silveus</a:t>
                      </a:r>
                    </a:p>
                  </a:txBody>
                  <a:tcPr/>
                </a:tc>
                <a:tc>
                  <a:txBody>
                    <a:bodyPr/>
                    <a:lstStyle/>
                    <a:p>
                      <a:pPr algn="ctr"/>
                      <a:r>
                        <a:rPr lang="en-US" sz="1400" dirty="0"/>
                        <a:t>Website / You Science Data</a:t>
                      </a:r>
                    </a:p>
                  </a:txBody>
                  <a:tcPr/>
                </a:tc>
                <a:tc>
                  <a:txBody>
                    <a:bodyPr/>
                    <a:lstStyle/>
                    <a:p>
                      <a:pPr algn="ctr"/>
                      <a:r>
                        <a:rPr lang="en-US" sz="1300" dirty="0"/>
                        <a:t>getintoenergyGA@gmail.com</a:t>
                      </a:r>
                    </a:p>
                  </a:txBody>
                  <a:tcPr/>
                </a:tc>
                <a:extLst>
                  <a:ext uri="{0D108BD9-81ED-4DB2-BD59-A6C34878D82A}">
                    <a16:rowId xmlns:a16="http://schemas.microsoft.com/office/drawing/2014/main" val="286930504"/>
                  </a:ext>
                </a:extLst>
              </a:tr>
              <a:tr h="501048">
                <a:tc>
                  <a:txBody>
                    <a:bodyPr/>
                    <a:lstStyle/>
                    <a:p>
                      <a:pPr algn="ctr"/>
                      <a:r>
                        <a:rPr lang="en-US" sz="1400" dirty="0"/>
                        <a:t>Ashley Varnadore</a:t>
                      </a:r>
                    </a:p>
                  </a:txBody>
                  <a:tcPr/>
                </a:tc>
                <a:tc>
                  <a:txBody>
                    <a:bodyPr/>
                    <a:lstStyle/>
                    <a:p>
                      <a:pPr algn="ctr"/>
                      <a:r>
                        <a:rPr lang="en-US" sz="1400" dirty="0"/>
                        <a:t>Website</a:t>
                      </a:r>
                    </a:p>
                  </a:txBody>
                  <a:tcPr/>
                </a:tc>
                <a:tc>
                  <a:txBody>
                    <a:bodyPr/>
                    <a:lstStyle/>
                    <a:p>
                      <a:pPr algn="ctr"/>
                      <a:endParaRPr lang="en-US" sz="1400" dirty="0"/>
                    </a:p>
                    <a:p>
                      <a:pPr algn="ctr"/>
                      <a:r>
                        <a:rPr lang="en-US" sz="1400" dirty="0"/>
                        <a:t>avarnadore@pike.com</a:t>
                      </a:r>
                    </a:p>
                  </a:txBody>
                  <a:tcPr/>
                </a:tc>
                <a:extLst>
                  <a:ext uri="{0D108BD9-81ED-4DB2-BD59-A6C34878D82A}">
                    <a16:rowId xmlns:a16="http://schemas.microsoft.com/office/drawing/2014/main" val="1377166150"/>
                  </a:ext>
                </a:extLst>
              </a:tr>
              <a:tr h="501048">
                <a:tc>
                  <a:txBody>
                    <a:bodyPr/>
                    <a:lstStyle/>
                    <a:p>
                      <a:pPr algn="ctr"/>
                      <a:r>
                        <a:rPr lang="en-US" sz="1400" dirty="0"/>
                        <a:t>Marilyn Walker</a:t>
                      </a:r>
                    </a:p>
                  </a:txBody>
                  <a:tcPr/>
                </a:tc>
                <a:tc>
                  <a:txBody>
                    <a:bodyPr/>
                    <a:lstStyle/>
                    <a:p>
                      <a:pPr algn="ctr"/>
                      <a:r>
                        <a:rPr lang="en-US" sz="1400" dirty="0"/>
                        <a:t>GEICC Scholarships</a:t>
                      </a:r>
                    </a:p>
                  </a:txBody>
                  <a:tcPr/>
                </a:tc>
                <a:tc>
                  <a:txBody>
                    <a:bodyPr/>
                    <a:lstStyle/>
                    <a:p>
                      <a:pPr algn="ctr"/>
                      <a:r>
                        <a:rPr lang="en-US" sz="1400" dirty="0"/>
                        <a:t>Mmwalker@southernco.com</a:t>
                      </a:r>
                    </a:p>
                  </a:txBody>
                  <a:tcPr/>
                </a:tc>
                <a:extLst>
                  <a:ext uri="{0D108BD9-81ED-4DB2-BD59-A6C34878D82A}">
                    <a16:rowId xmlns:a16="http://schemas.microsoft.com/office/drawing/2014/main" val="369223083"/>
                  </a:ext>
                </a:extLst>
              </a:tr>
            </a:tbl>
          </a:graphicData>
        </a:graphic>
      </p:graphicFrame>
    </p:spTree>
    <p:extLst>
      <p:ext uri="{BB962C8B-B14F-4D97-AF65-F5344CB8AC3E}">
        <p14:creationId xmlns:p14="http://schemas.microsoft.com/office/powerpoint/2010/main" val="3016936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GEICC Strategic Planning </a:t>
            </a:r>
            <a:r>
              <a:rPr lang="en-US" sz="2000" dirty="0"/>
              <a:t>– Career Awareness</a:t>
            </a:r>
          </a:p>
        </p:txBody>
      </p:sp>
      <p:sp>
        <p:nvSpPr>
          <p:cNvPr id="3" name="Slide Number Placeholder 2"/>
          <p:cNvSpPr>
            <a:spLocks noGrp="1"/>
          </p:cNvSpPr>
          <p:nvPr>
            <p:ph type="sldNum" sz="quarter" idx="10"/>
          </p:nvPr>
        </p:nvSpPr>
        <p:spPr>
          <a:xfrm>
            <a:off x="6286500" y="8475170"/>
            <a:ext cx="342900" cy="486833"/>
          </a:xfrm>
        </p:spPr>
        <p:txBody>
          <a:bodyPr/>
          <a:lstStyle/>
          <a:p>
            <a:pPr>
              <a:defRPr/>
            </a:pPr>
            <a:fld id="{8D63E674-D1CE-405A-9D69-36852FF08011}" type="slidenum">
              <a:rPr lang="en-US" smtClean="0"/>
              <a:pPr>
                <a:defRPr/>
              </a:pPr>
              <a:t>14</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95623088"/>
              </p:ext>
            </p:extLst>
          </p:nvPr>
        </p:nvGraphicFramePr>
        <p:xfrm>
          <a:off x="723899" y="1528113"/>
          <a:ext cx="5905502" cy="7094856"/>
        </p:xfrm>
        <a:graphic>
          <a:graphicData uri="http://schemas.openxmlformats.org/drawingml/2006/table">
            <a:tbl>
              <a:tblPr firstRow="1" firstCol="1" bandRow="1"/>
              <a:tblGrid>
                <a:gridCol w="1395962">
                  <a:extLst>
                    <a:ext uri="{9D8B030D-6E8A-4147-A177-3AD203B41FA5}">
                      <a16:colId xmlns:a16="http://schemas.microsoft.com/office/drawing/2014/main" val="20000"/>
                    </a:ext>
                  </a:extLst>
                </a:gridCol>
                <a:gridCol w="1515200">
                  <a:extLst>
                    <a:ext uri="{9D8B030D-6E8A-4147-A177-3AD203B41FA5}">
                      <a16:colId xmlns:a16="http://schemas.microsoft.com/office/drawing/2014/main" val="20001"/>
                    </a:ext>
                  </a:extLst>
                </a:gridCol>
                <a:gridCol w="784918">
                  <a:extLst>
                    <a:ext uri="{9D8B030D-6E8A-4147-A177-3AD203B41FA5}">
                      <a16:colId xmlns:a16="http://schemas.microsoft.com/office/drawing/2014/main" val="20002"/>
                    </a:ext>
                  </a:extLst>
                </a:gridCol>
                <a:gridCol w="963003">
                  <a:extLst>
                    <a:ext uri="{9D8B030D-6E8A-4147-A177-3AD203B41FA5}">
                      <a16:colId xmlns:a16="http://schemas.microsoft.com/office/drawing/2014/main" val="20003"/>
                    </a:ext>
                  </a:extLst>
                </a:gridCol>
                <a:gridCol w="1246419">
                  <a:extLst>
                    <a:ext uri="{9D8B030D-6E8A-4147-A177-3AD203B41FA5}">
                      <a16:colId xmlns:a16="http://schemas.microsoft.com/office/drawing/2014/main" val="20004"/>
                    </a:ext>
                  </a:extLst>
                </a:gridCol>
              </a:tblGrid>
              <a:tr h="0">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Strategy</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Actions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Timeframe</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Accountable</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Status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363033">
                <a:tc rowSpan="5">
                  <a:txBody>
                    <a:bodyPr/>
                    <a:lstStyle/>
                    <a:p>
                      <a:pPr marL="0" marR="0">
                        <a:lnSpc>
                          <a:spcPct val="115000"/>
                        </a:lnSpc>
                        <a:spcBef>
                          <a:spcPts val="0"/>
                        </a:spcBef>
                        <a:spcAft>
                          <a:spcPts val="0"/>
                        </a:spcAft>
                      </a:pPr>
                      <a:r>
                        <a:rPr lang="en-US" sz="1000" kern="1200" dirty="0">
                          <a:solidFill>
                            <a:srgbClr val="000000"/>
                          </a:solidFill>
                          <a:effectLst/>
                          <a:latin typeface="Arial" panose="020B0604020202020204" pitchFamily="34" charset="0"/>
                          <a:ea typeface="+mn-ea"/>
                          <a:cs typeface="Arial" panose="020B0604020202020204" pitchFamily="34" charset="0"/>
                        </a:rPr>
                        <a:t>Implement targeted career awareness campaigns to increase the diversity in talent pipelines.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0"/>
                        </a:spcAft>
                      </a:pPr>
                      <a:endParaRPr lang="en-US" sz="1000" b="1" dirty="0">
                        <a:effectLst/>
                        <a:latin typeface="Arial" panose="020B060402020202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0"/>
                        </a:spcAft>
                      </a:pPr>
                      <a:endParaRPr lang="en-US" sz="1000" b="1" dirty="0">
                        <a:effectLst/>
                        <a:latin typeface="Arial" panose="020B060402020202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Measures of Success: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a:t>
                      </a:r>
                    </a:p>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Develop process to get students who apply for GEICC Scholarship to add their information in the GIE/GIS Student Registration Site.</a:t>
                      </a:r>
                    </a:p>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 a. CEWD to set up the GIECC Student registration page. </a:t>
                      </a:r>
                    </a:p>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b. Executive Committee to develop and include registration process once Scholarship application is received. </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3/15/2020</a:t>
                      </a:r>
                    </a:p>
                    <a:p>
                      <a:pPr marL="0" marR="0">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Announce recipients by 4/1</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Marilyn Walker, Mary Long, and Kenny Holiday</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83407">
                <a:tc vMerge="1">
                  <a:txBody>
                    <a:bodyPr/>
                    <a:lstStyle/>
                    <a:p>
                      <a:endParaRPr lang="en-US"/>
                    </a:p>
                  </a:txBody>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Look into supporting and sponsoring a FIRST Tech Team from a rural area/ diverse team.  </a:t>
                      </a:r>
                    </a:p>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a. CEWD to provide local contact in Georgia to begin discussions and identify potential teams. </a:t>
                      </a:r>
                    </a:p>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b. Sponsor the team beginning September 2020. </a:t>
                      </a:r>
                    </a:p>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Select school or team by 5/30/2020</a:t>
                      </a:r>
                      <a:br>
                        <a:rPr lang="en-US" sz="1000" dirty="0">
                          <a:effectLst/>
                          <a:latin typeface="Arial" panose="020B0604020202020204" pitchFamily="34" charset="0"/>
                          <a:ea typeface="Times New Roman" panose="02020603050405020304" pitchFamily="18" charset="0"/>
                          <a:cs typeface="Arial" panose="020B0604020202020204" pitchFamily="34" charset="0"/>
                        </a:rPr>
                      </a:br>
                      <a:br>
                        <a:rPr lang="en-US" sz="1000" dirty="0">
                          <a:effectLst/>
                          <a:latin typeface="Arial" panose="020B0604020202020204" pitchFamily="34" charset="0"/>
                          <a:ea typeface="Times New Roman" panose="02020603050405020304" pitchFamily="18" charset="0"/>
                          <a:cs typeface="Arial" panose="020B0604020202020204" pitchFamily="34" charset="0"/>
                        </a:rPr>
                      </a:br>
                      <a:r>
                        <a:rPr lang="en-US" sz="1000" dirty="0">
                          <a:effectLst/>
                          <a:latin typeface="Arial" panose="020B0604020202020204" pitchFamily="34" charset="0"/>
                          <a:ea typeface="Times New Roman" panose="02020603050405020304" pitchFamily="18" charset="0"/>
                          <a:cs typeface="Arial" panose="020B0604020202020204" pitchFamily="34" charset="0"/>
                        </a:rPr>
                        <a:t>work with team 9/30/2020</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Corey Hines </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Rosa has connected Steve Hovey with Diane </a:t>
                      </a:r>
                      <a:r>
                        <a:rPr lang="en-US" sz="1000" dirty="0" err="1">
                          <a:effectLst/>
                          <a:latin typeface="Arial" panose="020B0604020202020204" pitchFamily="34" charset="0"/>
                          <a:ea typeface="Times New Roman" panose="02020603050405020304" pitchFamily="18" charset="0"/>
                          <a:cs typeface="Arial" panose="020B0604020202020204" pitchFamily="34" charset="0"/>
                        </a:rPr>
                        <a:t>McClaren</a:t>
                      </a:r>
                      <a:r>
                        <a:rPr lang="en-US" sz="1000" dirty="0">
                          <a:effectLst/>
                          <a:latin typeface="Arial" panose="020B0604020202020204" pitchFamily="34" charset="0"/>
                          <a:ea typeface="Times New Roman" panose="02020603050405020304" pitchFamily="18" charset="0"/>
                          <a:cs typeface="Arial" panose="020B0604020202020204" pitchFamily="34" charset="0"/>
                        </a:rPr>
                        <a:t> &amp; Jamal</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83407">
                <a:tc vMerge="1">
                  <a:txBody>
                    <a:bodyPr/>
                    <a:lstStyle/>
                    <a:p>
                      <a:endParaRPr lang="en-US"/>
                    </a:p>
                  </a:txBody>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Careers in Energy Week </a:t>
                      </a:r>
                    </a:p>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a. Get proclamation from Governor </a:t>
                      </a:r>
                    </a:p>
                    <a:p>
                      <a:r>
                        <a:rPr lang="en-US" sz="1000" dirty="0">
                          <a:effectLst/>
                          <a:latin typeface="Arial" panose="020B0604020202020204" pitchFamily="34" charset="0"/>
                          <a:ea typeface="Calibri" panose="020F0502020204030204" pitchFamily="34" charset="0"/>
                          <a:cs typeface="Arial" panose="020B0604020202020204" pitchFamily="34" charset="0"/>
                        </a:rPr>
                        <a:t>b. Develop an I Got into Energy Campaign strategy with member companies.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8/1/2020</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Jamal – Lead</a:t>
                      </a:r>
                      <a:br>
                        <a:rPr lang="en-US" sz="1000" dirty="0">
                          <a:effectLst/>
                          <a:latin typeface="Arial" panose="020B0604020202020204" pitchFamily="34" charset="0"/>
                          <a:ea typeface="Times New Roman" panose="02020603050405020304" pitchFamily="18" charset="0"/>
                          <a:cs typeface="Arial" panose="020B0604020202020204" pitchFamily="34" charset="0"/>
                        </a:rPr>
                      </a:br>
                      <a:br>
                        <a:rPr lang="en-US" sz="1000" dirty="0">
                          <a:effectLst/>
                          <a:latin typeface="Arial" panose="020B0604020202020204" pitchFamily="34" charset="0"/>
                          <a:ea typeface="Times New Roman" panose="02020603050405020304" pitchFamily="18" charset="0"/>
                          <a:cs typeface="Arial" panose="020B0604020202020204" pitchFamily="34" charset="0"/>
                        </a:rPr>
                      </a:br>
                      <a:r>
                        <a:rPr lang="en-US" sz="1000" dirty="0">
                          <a:effectLst/>
                          <a:latin typeface="Arial" panose="020B0604020202020204" pitchFamily="34" charset="0"/>
                          <a:ea typeface="Times New Roman" panose="02020603050405020304" pitchFamily="18" charset="0"/>
                          <a:cs typeface="Arial" panose="020B0604020202020204" pitchFamily="34" charset="0"/>
                        </a:rPr>
                        <a:t>Roger Ivey &amp; Corey Hines</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83407">
                <a:tc vMerge="1">
                  <a:txBody>
                    <a:bodyPr/>
                    <a:lstStyle/>
                    <a:p>
                      <a:pPr marL="0" marR="0">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Look into Magic Camp for implementation in 2020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4/30/2020</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Angie Farsee</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Angie has sent the information to EC and recommended a $1,000 sponsorship</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6221509"/>
                  </a:ext>
                </a:extLst>
              </a:tr>
              <a:tr h="483407">
                <a:tc vMerge="1">
                  <a:txBody>
                    <a:bodyPr/>
                    <a:lstStyle/>
                    <a:p>
                      <a:pPr marL="0" marR="0">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GEICC members to partner with Savannah Veteran event which will be held in spring or fall at Fort Stewart in partnership with Southern Co.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3/30/2020</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Jamal</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Select the date for the event. </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8383305"/>
                  </a:ext>
                </a:extLst>
              </a:tr>
            </a:tbl>
          </a:graphicData>
        </a:graphic>
      </p:graphicFrame>
    </p:spTree>
    <p:extLst>
      <p:ext uri="{BB962C8B-B14F-4D97-AF65-F5344CB8AC3E}">
        <p14:creationId xmlns:p14="http://schemas.microsoft.com/office/powerpoint/2010/main" val="3333075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01B82FB-7ED6-46F9-9CF3-8E91286E5F99}"/>
              </a:ext>
            </a:extLst>
          </p:cNvPr>
          <p:cNvSpPr>
            <a:spLocks noGrp="1"/>
          </p:cNvSpPr>
          <p:nvPr>
            <p:ph type="sldNum" sz="quarter" idx="10"/>
          </p:nvPr>
        </p:nvSpPr>
        <p:spPr>
          <a:xfrm>
            <a:off x="6103917" y="8475170"/>
            <a:ext cx="411183" cy="486833"/>
          </a:xfrm>
        </p:spPr>
        <p:txBody>
          <a:bodyPr/>
          <a:lstStyle/>
          <a:p>
            <a:pPr>
              <a:defRPr/>
            </a:pPr>
            <a:fld id="{8D63E674-D1CE-405A-9D69-36852FF08011}" type="slidenum">
              <a:rPr lang="en-US" smtClean="0"/>
              <a:pPr>
                <a:defRPr/>
              </a:pPr>
              <a:t>15</a:t>
            </a:fld>
            <a:endParaRPr lang="en-US" dirty="0"/>
          </a:p>
        </p:txBody>
      </p:sp>
      <p:graphicFrame>
        <p:nvGraphicFramePr>
          <p:cNvPr id="4" name="Table 3">
            <a:extLst>
              <a:ext uri="{FF2B5EF4-FFF2-40B4-BE49-F238E27FC236}">
                <a16:creationId xmlns:a16="http://schemas.microsoft.com/office/drawing/2014/main" id="{8BB9CF3F-236D-4BCF-A743-871107E9427A}"/>
              </a:ext>
            </a:extLst>
          </p:cNvPr>
          <p:cNvGraphicFramePr>
            <a:graphicFrameLocks noGrp="1"/>
          </p:cNvGraphicFramePr>
          <p:nvPr>
            <p:extLst>
              <p:ext uri="{D42A27DB-BD31-4B8C-83A1-F6EECF244321}">
                <p14:modId xmlns:p14="http://schemas.microsoft.com/office/powerpoint/2010/main" val="332357492"/>
              </p:ext>
            </p:extLst>
          </p:nvPr>
        </p:nvGraphicFramePr>
        <p:xfrm>
          <a:off x="852054" y="1735661"/>
          <a:ext cx="5671952" cy="5672677"/>
        </p:xfrm>
        <a:graphic>
          <a:graphicData uri="http://schemas.openxmlformats.org/drawingml/2006/table">
            <a:tbl>
              <a:tblPr firstRow="1" firstCol="1" bandRow="1"/>
              <a:tblGrid>
                <a:gridCol w="1340755">
                  <a:extLst>
                    <a:ext uri="{9D8B030D-6E8A-4147-A177-3AD203B41FA5}">
                      <a16:colId xmlns:a16="http://schemas.microsoft.com/office/drawing/2014/main" val="2718719051"/>
                    </a:ext>
                  </a:extLst>
                </a:gridCol>
                <a:gridCol w="1455277">
                  <a:extLst>
                    <a:ext uri="{9D8B030D-6E8A-4147-A177-3AD203B41FA5}">
                      <a16:colId xmlns:a16="http://schemas.microsoft.com/office/drawing/2014/main" val="1264963188"/>
                    </a:ext>
                  </a:extLst>
                </a:gridCol>
                <a:gridCol w="753876">
                  <a:extLst>
                    <a:ext uri="{9D8B030D-6E8A-4147-A177-3AD203B41FA5}">
                      <a16:colId xmlns:a16="http://schemas.microsoft.com/office/drawing/2014/main" val="1143574277"/>
                    </a:ext>
                  </a:extLst>
                </a:gridCol>
                <a:gridCol w="924918">
                  <a:extLst>
                    <a:ext uri="{9D8B030D-6E8A-4147-A177-3AD203B41FA5}">
                      <a16:colId xmlns:a16="http://schemas.microsoft.com/office/drawing/2014/main" val="2384510760"/>
                    </a:ext>
                  </a:extLst>
                </a:gridCol>
                <a:gridCol w="1197126">
                  <a:extLst>
                    <a:ext uri="{9D8B030D-6E8A-4147-A177-3AD203B41FA5}">
                      <a16:colId xmlns:a16="http://schemas.microsoft.com/office/drawing/2014/main" val="2499579811"/>
                    </a:ext>
                  </a:extLst>
                </a:gridCol>
              </a:tblGrid>
              <a:tr h="483407">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000" kern="1200" dirty="0">
                          <a:solidFill>
                            <a:srgbClr val="000000"/>
                          </a:solidFill>
                          <a:effectLst/>
                          <a:latin typeface="Arial" panose="020B0604020202020204" pitchFamily="34" charset="0"/>
                          <a:ea typeface="+mn-ea"/>
                          <a:cs typeface="Arial" panose="020B0604020202020204" pitchFamily="34" charset="0"/>
                        </a:rPr>
                        <a:t>Implement targeted career awareness campaigns to increase the diversity in talent pipelines.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Develop plan to utilize You Science data in creating awareness of energy jobs.  </a:t>
                      </a:r>
                    </a:p>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a. Invite </a:t>
                      </a:r>
                      <a:r>
                        <a:rPr lang="en-US" sz="1000" dirty="0" err="1">
                          <a:effectLst/>
                          <a:latin typeface="Arial" panose="020B0604020202020204" pitchFamily="34" charset="0"/>
                          <a:ea typeface="Calibri" panose="020F0502020204030204" pitchFamily="34" charset="0"/>
                          <a:cs typeface="Arial" panose="020B0604020202020204" pitchFamily="34" charset="0"/>
                        </a:rPr>
                        <a:t>YouScience</a:t>
                      </a:r>
                      <a:r>
                        <a:rPr lang="en-US" sz="1000" dirty="0">
                          <a:effectLst/>
                          <a:latin typeface="Arial" panose="020B0604020202020204" pitchFamily="34" charset="0"/>
                          <a:ea typeface="Calibri" panose="020F0502020204030204" pitchFamily="34" charset="0"/>
                          <a:cs typeface="Arial" panose="020B0604020202020204" pitchFamily="34" charset="0"/>
                        </a:rPr>
                        <a:t> to present at next face to face meeting</a:t>
                      </a:r>
                    </a:p>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b. Develop a one pager of process that can be used by consortium members to target certain demographics/ schools.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6/1/2020</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000" dirty="0">
                          <a:effectLst/>
                          <a:latin typeface="Arial" panose="020B0604020202020204" pitchFamily="34" charset="0"/>
                          <a:ea typeface="Times New Roman" panose="02020603050405020304" pitchFamily="18" charset="0"/>
                          <a:cs typeface="Arial" panose="020B0604020202020204" pitchFamily="34" charset="0"/>
                        </a:rPr>
                        <a:t>Jamal – lead</a:t>
                      </a:r>
                      <a:br>
                        <a:rPr lang="en-US" sz="1000" dirty="0">
                          <a:effectLst/>
                          <a:latin typeface="Arial" panose="020B0604020202020204" pitchFamily="34" charset="0"/>
                          <a:ea typeface="Times New Roman" panose="02020603050405020304" pitchFamily="18" charset="0"/>
                          <a:cs typeface="Arial" panose="020B0604020202020204" pitchFamily="34" charset="0"/>
                        </a:rPr>
                      </a:br>
                      <a:br>
                        <a:rPr lang="en-US" sz="1000" dirty="0">
                          <a:effectLst/>
                          <a:latin typeface="Arial" panose="020B0604020202020204" pitchFamily="34" charset="0"/>
                          <a:ea typeface="Times New Roman" panose="02020603050405020304" pitchFamily="18" charset="0"/>
                          <a:cs typeface="Arial" panose="020B0604020202020204" pitchFamily="34" charset="0"/>
                        </a:rPr>
                      </a:br>
                      <a:r>
                        <a:rPr lang="en-US" sz="1000" dirty="0">
                          <a:effectLst/>
                          <a:latin typeface="Arial" panose="020B0604020202020204" pitchFamily="34" charset="0"/>
                          <a:ea typeface="Times New Roman" panose="02020603050405020304" pitchFamily="18" charset="0"/>
                          <a:cs typeface="Arial" panose="020B0604020202020204" pitchFamily="34" charset="0"/>
                        </a:rPr>
                        <a:t>Lindsay to support and develop one pager</a:t>
                      </a:r>
                    </a:p>
                    <a:p>
                      <a:pPr marL="0" marR="0">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3831941"/>
                  </a:ext>
                </a:extLst>
              </a:tr>
              <a:tr h="186277">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Strategy</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Actions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Timeframe</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Accountable</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Status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2400061117"/>
                  </a:ext>
                </a:extLst>
              </a:tr>
              <a:tr h="428957">
                <a:tc rowSpan="2">
                  <a:txBody>
                    <a:bodyPr/>
                    <a:lstStyle/>
                    <a:p>
                      <a:pPr marL="0" marR="0">
                        <a:lnSpc>
                          <a:spcPct val="115000"/>
                        </a:lnSpc>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Build state-wide awareness of the need for a skilled energy workforce.</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0"/>
                        </a:spcAft>
                      </a:pPr>
                      <a:br>
                        <a:rPr lang="en-US" sz="1000" b="1" dirty="0">
                          <a:effectLst/>
                          <a:latin typeface="Arial" panose="020B0604020202020204" pitchFamily="34" charset="0"/>
                          <a:ea typeface="Times New Roman" panose="02020603050405020304" pitchFamily="18" charset="0"/>
                          <a:cs typeface="Arial" panose="020B0604020202020204" pitchFamily="34" charset="0"/>
                        </a:rPr>
                      </a:br>
                      <a:r>
                        <a:rPr lang="en-US" sz="1000" b="1" dirty="0">
                          <a:effectLst/>
                          <a:latin typeface="Arial" panose="020B0604020202020204" pitchFamily="34" charset="0"/>
                          <a:ea typeface="Times New Roman" panose="02020603050405020304" pitchFamily="18" charset="0"/>
                          <a:cs typeface="Arial" panose="020B0604020202020204" pitchFamily="34" charset="0"/>
                        </a:rPr>
                        <a:t>Measures of Success: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Develop and implement new website for GEICC using </a:t>
                      </a:r>
                      <a:r>
                        <a:rPr lang="en-US" sz="1000" dirty="0" err="1">
                          <a:effectLst/>
                          <a:latin typeface="Arial" panose="020B0604020202020204" pitchFamily="34" charset="0"/>
                          <a:ea typeface="Calibri" panose="020F0502020204030204" pitchFamily="34" charset="0"/>
                          <a:cs typeface="Arial" panose="020B0604020202020204" pitchFamily="34" charset="0"/>
                        </a:rPr>
                        <a:t>APlus</a:t>
                      </a:r>
                      <a:r>
                        <a:rPr lang="en-US" sz="1000" dirty="0">
                          <a:effectLst/>
                          <a:latin typeface="Arial" panose="020B0604020202020204" pitchFamily="34" charset="0"/>
                          <a:ea typeface="Calibri" panose="020F0502020204030204" pitchFamily="34" charset="0"/>
                          <a:cs typeface="Arial" panose="020B0604020202020204" pitchFamily="34" charset="0"/>
                        </a:rPr>
                        <a:t>.</a:t>
                      </a:r>
                    </a:p>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a. Rosa to send outline to Lindsey to begin gathering content.</a:t>
                      </a:r>
                    </a:p>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b. Team to draft content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3/15/2020</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Lindsay to lead</a:t>
                      </a:r>
                      <a:br>
                        <a:rPr lang="en-US" sz="1000" dirty="0">
                          <a:effectLst/>
                          <a:latin typeface="Arial" panose="020B0604020202020204" pitchFamily="34" charset="0"/>
                          <a:ea typeface="Times New Roman" panose="02020603050405020304" pitchFamily="18" charset="0"/>
                          <a:cs typeface="Arial" panose="020B0604020202020204" pitchFamily="34" charset="0"/>
                        </a:rPr>
                      </a:br>
                      <a:br>
                        <a:rPr lang="en-US" sz="1000" dirty="0">
                          <a:effectLst/>
                          <a:latin typeface="Arial" panose="020B0604020202020204" pitchFamily="34" charset="0"/>
                          <a:ea typeface="Times New Roman" panose="02020603050405020304" pitchFamily="18" charset="0"/>
                          <a:cs typeface="Arial" panose="020B0604020202020204" pitchFamily="34" charset="0"/>
                        </a:rPr>
                      </a:br>
                      <a:r>
                        <a:rPr lang="en-US" sz="1000" dirty="0">
                          <a:effectLst/>
                          <a:latin typeface="Arial" panose="020B0604020202020204" pitchFamily="34" charset="0"/>
                          <a:ea typeface="Times New Roman" panose="02020603050405020304" pitchFamily="18" charset="0"/>
                          <a:cs typeface="Arial" panose="020B0604020202020204" pitchFamily="34" charset="0"/>
                        </a:rPr>
                        <a:t>Kenny, Ashley &amp; Rita</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Needs to be ready for World of Energy</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7892233"/>
                  </a:ext>
                </a:extLst>
              </a:tr>
              <a:tr h="428957">
                <a:tc vMerge="1">
                  <a:txBody>
                    <a:bodyPr/>
                    <a:lstStyle/>
                    <a:p>
                      <a:endParaRPr lang="en-US"/>
                    </a:p>
                  </a:txBody>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Implement Trade Talks with Guidance Counselors across the state.  </a:t>
                      </a:r>
                    </a:p>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a. Develop agenda with tours, panels, panel of guidance counselors who discuss how they follow up after the trade talks. </a:t>
                      </a:r>
                    </a:p>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b. Work with DOE – Dawn Mann to discuss strategy, dates, and locations.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3/30/2020 and Ongoing</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Corey to Lead</a:t>
                      </a:r>
                      <a:br>
                        <a:rPr lang="en-US" sz="1000" dirty="0">
                          <a:effectLst/>
                          <a:latin typeface="Arial" panose="020B0604020202020204" pitchFamily="34" charset="0"/>
                          <a:ea typeface="Times New Roman" panose="02020603050405020304" pitchFamily="18" charset="0"/>
                          <a:cs typeface="Arial" panose="020B0604020202020204" pitchFamily="34" charset="0"/>
                        </a:rPr>
                      </a:br>
                      <a:br>
                        <a:rPr lang="en-US" sz="1000" dirty="0">
                          <a:effectLst/>
                          <a:latin typeface="Arial" panose="020B0604020202020204" pitchFamily="34" charset="0"/>
                          <a:ea typeface="Times New Roman" panose="02020603050405020304" pitchFamily="18" charset="0"/>
                          <a:cs typeface="Arial" panose="020B0604020202020204" pitchFamily="34" charset="0"/>
                        </a:rPr>
                      </a:br>
                      <a:r>
                        <a:rPr lang="en-US" sz="1000" dirty="0">
                          <a:effectLst/>
                          <a:latin typeface="Arial" panose="020B0604020202020204" pitchFamily="34" charset="0"/>
                          <a:ea typeface="Times New Roman" panose="02020603050405020304" pitchFamily="18" charset="0"/>
                          <a:cs typeface="Arial" panose="020B0604020202020204" pitchFamily="34" charset="0"/>
                        </a:rPr>
                        <a:t>Diane </a:t>
                      </a:r>
                      <a:r>
                        <a:rPr lang="en-US" sz="1000" dirty="0" err="1">
                          <a:effectLst/>
                          <a:latin typeface="Arial" panose="020B0604020202020204" pitchFamily="34" charset="0"/>
                          <a:ea typeface="Times New Roman" panose="02020603050405020304" pitchFamily="18" charset="0"/>
                          <a:cs typeface="Arial" panose="020B0604020202020204" pitchFamily="34" charset="0"/>
                        </a:rPr>
                        <a:t>McClaren</a:t>
                      </a:r>
                      <a:r>
                        <a:rPr lang="en-US" sz="1000" dirty="0">
                          <a:effectLst/>
                          <a:latin typeface="Arial" panose="020B0604020202020204" pitchFamily="34" charset="0"/>
                          <a:ea typeface="Times New Roman" panose="02020603050405020304" pitchFamily="18" charset="0"/>
                          <a:cs typeface="Arial" panose="020B0604020202020204" pitchFamily="34" charset="0"/>
                        </a:rPr>
                        <a:t>, Mike Howard, Roger Ivey &amp; Chuck Little</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a:t>
                      </a: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5334663"/>
                  </a:ext>
                </a:extLst>
              </a:tr>
            </a:tbl>
          </a:graphicData>
        </a:graphic>
      </p:graphicFrame>
      <p:sp>
        <p:nvSpPr>
          <p:cNvPr id="5" name="Title 1">
            <a:extLst>
              <a:ext uri="{FF2B5EF4-FFF2-40B4-BE49-F238E27FC236}">
                <a16:creationId xmlns:a16="http://schemas.microsoft.com/office/drawing/2014/main" id="{64663EE9-279F-48E8-9AF9-9C863905CE65}"/>
              </a:ext>
            </a:extLst>
          </p:cNvPr>
          <p:cNvSpPr>
            <a:spLocks noGrp="1"/>
          </p:cNvSpPr>
          <p:nvPr>
            <p:ph type="title"/>
          </p:nvPr>
        </p:nvSpPr>
        <p:spPr>
          <a:xfrm>
            <a:off x="342900" y="0"/>
            <a:ext cx="6515100" cy="1625600"/>
          </a:xfrm>
        </p:spPr>
        <p:txBody>
          <a:bodyPr>
            <a:normAutofit/>
          </a:bodyPr>
          <a:lstStyle/>
          <a:p>
            <a:r>
              <a:rPr lang="en-US" sz="3200" dirty="0"/>
              <a:t>GEICC Strategic Planning –</a:t>
            </a:r>
            <a:br>
              <a:rPr lang="en-US" sz="3200" dirty="0"/>
            </a:br>
            <a:r>
              <a:rPr lang="en-US" sz="2000" dirty="0"/>
              <a:t>Career Awareness (</a:t>
            </a:r>
            <a:r>
              <a:rPr lang="en-US" sz="2000" dirty="0" err="1"/>
              <a:t>cont</a:t>
            </a:r>
            <a:r>
              <a:rPr lang="en-US" sz="2000" dirty="0"/>
              <a:t>)</a:t>
            </a:r>
          </a:p>
        </p:txBody>
      </p:sp>
      <p:graphicFrame>
        <p:nvGraphicFramePr>
          <p:cNvPr id="6" name="Table 5">
            <a:extLst>
              <a:ext uri="{FF2B5EF4-FFF2-40B4-BE49-F238E27FC236}">
                <a16:creationId xmlns:a16="http://schemas.microsoft.com/office/drawing/2014/main" id="{7A482FE7-E6EF-44DC-862D-1848044A1CD1}"/>
              </a:ext>
            </a:extLst>
          </p:cNvPr>
          <p:cNvGraphicFramePr>
            <a:graphicFrameLocks noGrp="1"/>
          </p:cNvGraphicFramePr>
          <p:nvPr>
            <p:extLst>
              <p:ext uri="{D42A27DB-BD31-4B8C-83A1-F6EECF244321}">
                <p14:modId xmlns:p14="http://schemas.microsoft.com/office/powerpoint/2010/main" val="731772334"/>
              </p:ext>
            </p:extLst>
          </p:nvPr>
        </p:nvGraphicFramePr>
        <p:xfrm>
          <a:off x="852055" y="1545431"/>
          <a:ext cx="5671952" cy="160338"/>
        </p:xfrm>
        <a:graphic>
          <a:graphicData uri="http://schemas.openxmlformats.org/drawingml/2006/table">
            <a:tbl>
              <a:tblPr firstRow="1" firstCol="1" bandRow="1"/>
              <a:tblGrid>
                <a:gridCol w="1340755">
                  <a:extLst>
                    <a:ext uri="{9D8B030D-6E8A-4147-A177-3AD203B41FA5}">
                      <a16:colId xmlns:a16="http://schemas.microsoft.com/office/drawing/2014/main" val="3565190896"/>
                    </a:ext>
                  </a:extLst>
                </a:gridCol>
                <a:gridCol w="1455277">
                  <a:extLst>
                    <a:ext uri="{9D8B030D-6E8A-4147-A177-3AD203B41FA5}">
                      <a16:colId xmlns:a16="http://schemas.microsoft.com/office/drawing/2014/main" val="140742347"/>
                    </a:ext>
                  </a:extLst>
                </a:gridCol>
                <a:gridCol w="753876">
                  <a:extLst>
                    <a:ext uri="{9D8B030D-6E8A-4147-A177-3AD203B41FA5}">
                      <a16:colId xmlns:a16="http://schemas.microsoft.com/office/drawing/2014/main" val="3826731256"/>
                    </a:ext>
                  </a:extLst>
                </a:gridCol>
                <a:gridCol w="924918">
                  <a:extLst>
                    <a:ext uri="{9D8B030D-6E8A-4147-A177-3AD203B41FA5}">
                      <a16:colId xmlns:a16="http://schemas.microsoft.com/office/drawing/2014/main" val="2983758493"/>
                    </a:ext>
                  </a:extLst>
                </a:gridCol>
                <a:gridCol w="1197126">
                  <a:extLst>
                    <a:ext uri="{9D8B030D-6E8A-4147-A177-3AD203B41FA5}">
                      <a16:colId xmlns:a16="http://schemas.microsoft.com/office/drawing/2014/main" val="3283259676"/>
                    </a:ext>
                  </a:extLst>
                </a:gridCol>
              </a:tblGrid>
              <a:tr h="0">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Strategy</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Actions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Timeframe</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Accountable</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Status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034" marR="43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2199866052"/>
                  </a:ext>
                </a:extLst>
              </a:tr>
            </a:tbl>
          </a:graphicData>
        </a:graphic>
      </p:graphicFrame>
    </p:spTree>
    <p:extLst>
      <p:ext uri="{BB962C8B-B14F-4D97-AF65-F5344CB8AC3E}">
        <p14:creationId xmlns:p14="http://schemas.microsoft.com/office/powerpoint/2010/main" val="4236250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GEICC Strategic Planning </a:t>
            </a:r>
            <a:r>
              <a:rPr lang="en-US" sz="2000" dirty="0"/>
              <a:t>- Education</a:t>
            </a:r>
          </a:p>
        </p:txBody>
      </p:sp>
      <p:sp>
        <p:nvSpPr>
          <p:cNvPr id="3" name="Slide Number Placeholder 2"/>
          <p:cNvSpPr>
            <a:spLocks noGrp="1"/>
          </p:cNvSpPr>
          <p:nvPr>
            <p:ph type="sldNum" sz="quarter" idx="10"/>
          </p:nvPr>
        </p:nvSpPr>
        <p:spPr>
          <a:xfrm>
            <a:off x="6229350" y="8475170"/>
            <a:ext cx="400050" cy="486833"/>
          </a:xfrm>
        </p:spPr>
        <p:txBody>
          <a:bodyPr/>
          <a:lstStyle/>
          <a:p>
            <a:pPr>
              <a:defRPr/>
            </a:pPr>
            <a:fld id="{8D63E674-D1CE-405A-9D69-36852FF08011}" type="slidenum">
              <a:rPr lang="en-US" smtClean="0"/>
              <a:pPr>
                <a:defRPr/>
              </a:pPr>
              <a:t>16</a:t>
            </a:fld>
            <a:endParaRPr lang="en-US" dirty="0"/>
          </a:p>
        </p:txBody>
      </p:sp>
      <p:sp>
        <p:nvSpPr>
          <p:cNvPr id="4" name="Rectangle 3"/>
          <p:cNvSpPr/>
          <p:nvPr/>
        </p:nvSpPr>
        <p:spPr>
          <a:xfrm>
            <a:off x="647699" y="1559745"/>
            <a:ext cx="5867401" cy="2954655"/>
          </a:xfrm>
          <a:prstGeom prst="rect">
            <a:avLst/>
          </a:prstGeom>
        </p:spPr>
        <p:txBody>
          <a:bodyPr wrap="square">
            <a:spAutoFit/>
          </a:bodyPr>
          <a:lstStyle/>
          <a:p>
            <a:r>
              <a:rPr lang="en-US" sz="1400" dirty="0">
                <a:solidFill>
                  <a:srgbClr val="00679A"/>
                </a:solidFill>
                <a:latin typeface="Arial" panose="020B0604020202020204" pitchFamily="34" charset="0"/>
                <a:cs typeface="Arial" panose="020B0604020202020204" pitchFamily="34" charset="0"/>
              </a:rPr>
              <a:t>The mission of the committee </a:t>
            </a:r>
          </a:p>
          <a:p>
            <a:r>
              <a:rPr lang="en-US" altLang="en-US" sz="1200" dirty="0">
                <a:latin typeface="+mj-lt"/>
                <a:ea typeface="Times New Roman" panose="02020603050405020304" pitchFamily="18" charset="0"/>
                <a:cs typeface="Arial" panose="020B0604020202020204" pitchFamily="34" charset="0"/>
              </a:rPr>
              <a:t>Implement clearly defined education solutions that link industry recognized competencies and credentials to employment opportunities and advancement in the energy industry. </a:t>
            </a:r>
            <a:br>
              <a:rPr lang="en-US" altLang="en-US" sz="1200" dirty="0">
                <a:latin typeface="Arial" panose="020B0604020202020204" pitchFamily="34" charset="0"/>
                <a:ea typeface="Times New Roman" panose="02020603050405020304" pitchFamily="18" charset="0"/>
                <a:cs typeface="Arial" panose="020B0604020202020204" pitchFamily="34" charset="0"/>
              </a:rPr>
            </a:br>
            <a:endParaRPr lang="en-US" sz="1200" dirty="0">
              <a:solidFill>
                <a:srgbClr val="00679A"/>
              </a:solidFill>
              <a:latin typeface="Arial" panose="020B0604020202020204" pitchFamily="34" charset="0"/>
              <a:cs typeface="Arial" panose="020B0604020202020204" pitchFamily="34" charset="0"/>
            </a:endParaRPr>
          </a:p>
          <a:p>
            <a:r>
              <a:rPr lang="en-US" sz="1400" dirty="0">
                <a:solidFill>
                  <a:srgbClr val="00679A"/>
                </a:solidFill>
                <a:latin typeface="Arial" panose="020B0604020202020204" pitchFamily="34" charset="0"/>
                <a:cs typeface="Arial" panose="020B0604020202020204" pitchFamily="34" charset="0"/>
              </a:rPr>
              <a:t>The committees objectives include</a:t>
            </a:r>
          </a:p>
          <a:p>
            <a:pPr marL="171450" lvl="0" indent="-171450">
              <a:buFont typeface="Arial" panose="020B0604020202020204" pitchFamily="34" charset="0"/>
              <a:buChar char="•"/>
            </a:pPr>
            <a:r>
              <a:rPr lang="en-US" sz="1200" dirty="0">
                <a:latin typeface="+mj-lt"/>
                <a:cs typeface="Arial" panose="020B0604020202020204" pitchFamily="34" charset="0"/>
              </a:rPr>
              <a:t>Close existing skill gaps to ensure qualified applicant pools of candidates for in-demand jobs. </a:t>
            </a:r>
          </a:p>
          <a:p>
            <a:pPr marL="171450" lvl="0" indent="-171450">
              <a:buFont typeface="Arial" panose="020B0604020202020204" pitchFamily="34" charset="0"/>
              <a:buChar char="•"/>
            </a:pPr>
            <a:r>
              <a:rPr lang="en-US" sz="1200" dirty="0">
                <a:latin typeface="+mj-lt"/>
                <a:cs typeface="Arial" panose="020B0604020202020204" pitchFamily="34" charset="0"/>
              </a:rPr>
              <a:t>Implement core curriculum across schools to enable easier transfer of credits and faster graduation of students with needed skills. </a:t>
            </a:r>
          </a:p>
          <a:p>
            <a:pPr marL="171450" lvl="0" indent="-171450">
              <a:buFont typeface="Arial" panose="020B0604020202020204" pitchFamily="34" charset="0"/>
              <a:buChar char="•"/>
            </a:pPr>
            <a:r>
              <a:rPr lang="en-US" sz="1200" dirty="0">
                <a:latin typeface="+mj-lt"/>
                <a:cs typeface="Arial" panose="020B0604020202020204" pitchFamily="34" charset="0"/>
              </a:rPr>
              <a:t>Assess the skill impact of new technologies and integrate into education pathways.</a:t>
            </a:r>
            <a:br>
              <a:rPr lang="en-US" sz="1200" dirty="0">
                <a:latin typeface="Arial" panose="020B0604020202020204" pitchFamily="34" charset="0"/>
                <a:cs typeface="Arial" panose="020B0604020202020204" pitchFamily="34" charset="0"/>
              </a:rPr>
            </a:br>
            <a:endParaRPr lang="en-US" sz="1200" dirty="0">
              <a:solidFill>
                <a:srgbClr val="00679A"/>
              </a:solidFill>
              <a:latin typeface="Arial" panose="020B0604020202020204" pitchFamily="34" charset="0"/>
              <a:cs typeface="Arial" panose="020B0604020202020204" pitchFamily="34" charset="0"/>
            </a:endParaRPr>
          </a:p>
          <a:p>
            <a:r>
              <a:rPr lang="en-US" sz="1400" dirty="0">
                <a:solidFill>
                  <a:srgbClr val="00679A"/>
                </a:solidFill>
                <a:latin typeface="Arial" panose="020B0604020202020204" pitchFamily="34" charset="0"/>
                <a:cs typeface="Arial" panose="020B0604020202020204" pitchFamily="34" charset="0"/>
              </a:rPr>
              <a:t>The committee outcomes will include</a:t>
            </a:r>
          </a:p>
          <a:p>
            <a:pPr marL="171450" indent="-171450">
              <a:buFont typeface="Arial" panose="020B0604020202020204" pitchFamily="34" charset="0"/>
              <a:buChar char="•"/>
            </a:pPr>
            <a:r>
              <a:rPr lang="en-US" sz="1200" dirty="0">
                <a:latin typeface="+mj-lt"/>
                <a:cs typeface="Arial" panose="020B0604020202020204" pitchFamily="34" charset="0"/>
              </a:rPr>
              <a:t>Programs/curriculum with industry recognized credentials</a:t>
            </a:r>
          </a:p>
          <a:p>
            <a:pPr marL="171450" indent="-171450">
              <a:buFont typeface="Arial" panose="020B0604020202020204" pitchFamily="34" charset="0"/>
              <a:buChar char="•"/>
            </a:pPr>
            <a:r>
              <a:rPr lang="en-US" sz="1200" dirty="0">
                <a:latin typeface="+mj-lt"/>
                <a:cs typeface="Arial" panose="020B0604020202020204" pitchFamily="34" charset="0"/>
              </a:rPr>
              <a:t>Scaling process that retains value (ROI) for all educators</a:t>
            </a:r>
          </a:p>
          <a:p>
            <a:pPr marL="171450" indent="-171450">
              <a:buFont typeface="Arial" panose="020B0604020202020204" pitchFamily="34" charset="0"/>
              <a:buChar char="•"/>
            </a:pPr>
            <a:r>
              <a:rPr lang="en-US" sz="1200" dirty="0">
                <a:latin typeface="+mj-lt"/>
                <a:cs typeface="Arial" panose="020B0604020202020204" pitchFamily="34" charset="0"/>
              </a:rPr>
              <a:t>Uniform curriculum across the educator base</a:t>
            </a:r>
          </a:p>
        </p:txBody>
      </p:sp>
      <p:graphicFrame>
        <p:nvGraphicFramePr>
          <p:cNvPr id="6" name="Table 5"/>
          <p:cNvGraphicFramePr>
            <a:graphicFrameLocks noGrp="1"/>
          </p:cNvGraphicFramePr>
          <p:nvPr>
            <p:extLst>
              <p:ext uri="{D42A27DB-BD31-4B8C-83A1-F6EECF244321}">
                <p14:modId xmlns:p14="http://schemas.microsoft.com/office/powerpoint/2010/main" val="2425365304"/>
              </p:ext>
            </p:extLst>
          </p:nvPr>
        </p:nvGraphicFramePr>
        <p:xfrm>
          <a:off x="933450" y="5018348"/>
          <a:ext cx="5581650" cy="2606748"/>
        </p:xfrm>
        <a:graphic>
          <a:graphicData uri="http://schemas.openxmlformats.org/drawingml/2006/table">
            <a:tbl>
              <a:tblPr firstRow="1" bandRow="1">
                <a:tableStyleId>{5C22544A-7EE6-4342-B048-85BDC9FD1C3A}</a:tableStyleId>
              </a:tblPr>
              <a:tblGrid>
                <a:gridCol w="1489116">
                  <a:extLst>
                    <a:ext uri="{9D8B030D-6E8A-4147-A177-3AD203B41FA5}">
                      <a16:colId xmlns:a16="http://schemas.microsoft.com/office/drawing/2014/main" val="20000"/>
                    </a:ext>
                  </a:extLst>
                </a:gridCol>
                <a:gridCol w="1638795">
                  <a:extLst>
                    <a:ext uri="{9D8B030D-6E8A-4147-A177-3AD203B41FA5}">
                      <a16:colId xmlns:a16="http://schemas.microsoft.com/office/drawing/2014/main" val="20001"/>
                    </a:ext>
                  </a:extLst>
                </a:gridCol>
                <a:gridCol w="2453739">
                  <a:extLst>
                    <a:ext uri="{9D8B030D-6E8A-4147-A177-3AD203B41FA5}">
                      <a16:colId xmlns:a16="http://schemas.microsoft.com/office/drawing/2014/main" val="20002"/>
                    </a:ext>
                  </a:extLst>
                </a:gridCol>
              </a:tblGrid>
              <a:tr h="511686">
                <a:tc>
                  <a:txBody>
                    <a:bodyPr/>
                    <a:lstStyle/>
                    <a:p>
                      <a:pPr algn="ctr"/>
                      <a:r>
                        <a:rPr lang="en-US" sz="1400" dirty="0"/>
                        <a:t>Name</a:t>
                      </a:r>
                    </a:p>
                  </a:txBody>
                  <a:tcPr anchor="ctr"/>
                </a:tc>
                <a:tc>
                  <a:txBody>
                    <a:bodyPr/>
                    <a:lstStyle/>
                    <a:p>
                      <a:pPr algn="ctr"/>
                      <a:r>
                        <a:rPr lang="en-US" sz="1400" dirty="0"/>
                        <a:t>Responsibility</a:t>
                      </a:r>
                    </a:p>
                  </a:txBody>
                  <a:tcPr anchor="ctr"/>
                </a:tc>
                <a:tc>
                  <a:txBody>
                    <a:bodyPr/>
                    <a:lstStyle/>
                    <a:p>
                      <a:pPr algn="ctr"/>
                      <a:r>
                        <a:rPr lang="en-US" sz="1400" dirty="0"/>
                        <a:t>Email Address</a:t>
                      </a:r>
                    </a:p>
                  </a:txBody>
                  <a:tcPr anchor="ctr"/>
                </a:tc>
                <a:extLst>
                  <a:ext uri="{0D108BD9-81ED-4DB2-BD59-A6C34878D82A}">
                    <a16:rowId xmlns:a16="http://schemas.microsoft.com/office/drawing/2014/main" val="10000"/>
                  </a:ext>
                </a:extLst>
              </a:tr>
              <a:tr h="353220">
                <a:tc>
                  <a:txBody>
                    <a:bodyPr/>
                    <a:lstStyle/>
                    <a:p>
                      <a:pPr algn="ctr"/>
                      <a:r>
                        <a:rPr lang="en-US" sz="1400" dirty="0"/>
                        <a:t>Jamal Jessie</a:t>
                      </a:r>
                    </a:p>
                  </a:txBody>
                  <a:tcPr/>
                </a:tc>
                <a:tc>
                  <a:txBody>
                    <a:bodyPr/>
                    <a:lstStyle/>
                    <a:p>
                      <a:pPr algn="ctr"/>
                      <a:r>
                        <a:rPr lang="en-US" sz="1400" dirty="0"/>
                        <a:t>Chair</a:t>
                      </a:r>
                    </a:p>
                  </a:txBody>
                  <a:tcPr/>
                </a:tc>
                <a:tc>
                  <a:txBody>
                    <a:bodyPr/>
                    <a:lstStyle/>
                    <a:p>
                      <a:pPr algn="ctr"/>
                      <a:r>
                        <a:rPr lang="en-US" sz="1400" dirty="0"/>
                        <a:t>JJJessie@southernco.com</a:t>
                      </a:r>
                    </a:p>
                  </a:txBody>
                  <a:tcPr/>
                </a:tc>
                <a:extLst>
                  <a:ext uri="{0D108BD9-81ED-4DB2-BD59-A6C34878D82A}">
                    <a16:rowId xmlns:a16="http://schemas.microsoft.com/office/drawing/2014/main" val="10001"/>
                  </a:ext>
                </a:extLst>
              </a:tr>
              <a:tr h="352302">
                <a:tc>
                  <a:txBody>
                    <a:bodyPr/>
                    <a:lstStyle/>
                    <a:p>
                      <a:pPr algn="ctr"/>
                      <a:r>
                        <a:rPr lang="en-US" sz="1400" dirty="0"/>
                        <a:t>Corey Hines</a:t>
                      </a:r>
                    </a:p>
                  </a:txBody>
                  <a:tcPr/>
                </a:tc>
                <a:tc>
                  <a:txBody>
                    <a:bodyPr/>
                    <a:lstStyle/>
                    <a:p>
                      <a:pPr algn="ctr"/>
                      <a:r>
                        <a:rPr lang="en-US" sz="1400" dirty="0"/>
                        <a:t>Natural Gas bootcamp</a:t>
                      </a:r>
                    </a:p>
                  </a:txBody>
                  <a:tcPr/>
                </a:tc>
                <a:tc>
                  <a:txBody>
                    <a:bodyPr/>
                    <a:lstStyle/>
                    <a:p>
                      <a:pPr algn="ctr"/>
                      <a:r>
                        <a:rPr lang="en-US" sz="1400" dirty="0"/>
                        <a:t>CRHines@southernco.com</a:t>
                      </a:r>
                    </a:p>
                  </a:txBody>
                  <a:tcPr/>
                </a:tc>
                <a:extLst>
                  <a:ext uri="{0D108BD9-81ED-4DB2-BD59-A6C34878D82A}">
                    <a16:rowId xmlns:a16="http://schemas.microsoft.com/office/drawing/2014/main" val="4110834295"/>
                  </a:ext>
                </a:extLst>
              </a:tr>
              <a:tr h="352302">
                <a:tc>
                  <a:txBody>
                    <a:bodyPr/>
                    <a:lstStyle/>
                    <a:p>
                      <a:pPr algn="ctr"/>
                      <a:r>
                        <a:rPr lang="en-US" sz="1400" dirty="0"/>
                        <a:t>Roger Ivey</a:t>
                      </a:r>
                    </a:p>
                  </a:txBody>
                  <a:tcPr/>
                </a:tc>
                <a:tc>
                  <a:txBody>
                    <a:bodyPr/>
                    <a:lstStyle/>
                    <a:p>
                      <a:pPr algn="ctr"/>
                      <a:r>
                        <a:rPr lang="en-US" sz="1400" dirty="0"/>
                        <a:t>Teacher Training</a:t>
                      </a:r>
                    </a:p>
                  </a:txBody>
                  <a:tcPr/>
                </a:tc>
                <a:tc>
                  <a:txBody>
                    <a:bodyPr/>
                    <a:lstStyle/>
                    <a:p>
                      <a:pPr algn="ctr"/>
                      <a:r>
                        <a:rPr lang="en-US" sz="1400" dirty="0"/>
                        <a:t>rivey@doe.k12.ga.us</a:t>
                      </a:r>
                    </a:p>
                  </a:txBody>
                  <a:tcPr/>
                </a:tc>
                <a:extLst>
                  <a:ext uri="{0D108BD9-81ED-4DB2-BD59-A6C34878D82A}">
                    <a16:rowId xmlns:a16="http://schemas.microsoft.com/office/drawing/2014/main" val="10003"/>
                  </a:ext>
                </a:extLst>
              </a:tr>
              <a:tr h="353220">
                <a:tc>
                  <a:txBody>
                    <a:bodyPr/>
                    <a:lstStyle/>
                    <a:p>
                      <a:pPr algn="ctr"/>
                      <a:r>
                        <a:rPr lang="en-US" sz="1400" dirty="0"/>
                        <a:t>Nicole Miles-Sullivan</a:t>
                      </a:r>
                    </a:p>
                  </a:txBody>
                  <a:tcPr/>
                </a:tc>
                <a:tc>
                  <a:txBody>
                    <a:bodyPr/>
                    <a:lstStyle/>
                    <a:p>
                      <a:pPr algn="ctr"/>
                      <a:r>
                        <a:rPr lang="en-US" sz="1400" dirty="0"/>
                        <a:t>Natural Gas Bootcamp</a:t>
                      </a:r>
                    </a:p>
                  </a:txBody>
                  <a:tcPr/>
                </a:tc>
                <a:tc>
                  <a:txBody>
                    <a:bodyPr/>
                    <a:lstStyle/>
                    <a:p>
                      <a:pPr algn="ctr"/>
                      <a:r>
                        <a:rPr lang="en-US" sz="1400" dirty="0"/>
                        <a:t>nmiles@southernco.com</a:t>
                      </a:r>
                    </a:p>
                  </a:txBody>
                  <a:tcPr/>
                </a:tc>
                <a:extLst>
                  <a:ext uri="{0D108BD9-81ED-4DB2-BD59-A6C34878D82A}">
                    <a16:rowId xmlns:a16="http://schemas.microsoft.com/office/drawing/2014/main" val="10004"/>
                  </a:ext>
                </a:extLst>
              </a:tr>
              <a:tr h="353220">
                <a:tc>
                  <a:txBody>
                    <a:bodyPr/>
                    <a:lstStyle/>
                    <a:p>
                      <a:pPr algn="ctr"/>
                      <a:r>
                        <a:rPr lang="en-US" sz="1400" dirty="0"/>
                        <a:t>Ashley Varnadore</a:t>
                      </a:r>
                    </a:p>
                  </a:txBody>
                  <a:tcPr/>
                </a:tc>
                <a:tc>
                  <a:txBody>
                    <a:bodyPr/>
                    <a:lstStyle/>
                    <a:p>
                      <a:pPr algn="ctr"/>
                      <a:r>
                        <a:rPr lang="en-US" sz="1400" dirty="0"/>
                        <a:t>Teacher Training</a:t>
                      </a:r>
                    </a:p>
                  </a:txBody>
                  <a:tcPr/>
                </a:tc>
                <a:tc>
                  <a:txBody>
                    <a:bodyPr/>
                    <a:lstStyle/>
                    <a:p>
                      <a:pPr algn="ctr"/>
                      <a:r>
                        <a:rPr lang="en-US" sz="1400" dirty="0"/>
                        <a:t>Avarnadore@pike.com</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95653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GEICC Strategic Planning </a:t>
            </a:r>
            <a:r>
              <a:rPr lang="en-US" sz="2000" dirty="0"/>
              <a:t>- Education</a:t>
            </a:r>
          </a:p>
        </p:txBody>
      </p:sp>
      <p:sp>
        <p:nvSpPr>
          <p:cNvPr id="3" name="Slide Number Placeholder 2"/>
          <p:cNvSpPr>
            <a:spLocks noGrp="1"/>
          </p:cNvSpPr>
          <p:nvPr>
            <p:ph type="sldNum" sz="quarter" idx="10"/>
          </p:nvPr>
        </p:nvSpPr>
        <p:spPr>
          <a:xfrm>
            <a:off x="6229350" y="8475170"/>
            <a:ext cx="400050" cy="486833"/>
          </a:xfrm>
        </p:spPr>
        <p:txBody>
          <a:bodyPr/>
          <a:lstStyle/>
          <a:p>
            <a:pPr>
              <a:defRPr/>
            </a:pPr>
            <a:fld id="{8D63E674-D1CE-405A-9D69-36852FF08011}" type="slidenum">
              <a:rPr lang="en-US" smtClean="0"/>
              <a:pPr>
                <a:defRPr/>
              </a:pPr>
              <a:t>17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186301738"/>
              </p:ext>
            </p:extLst>
          </p:nvPr>
        </p:nvGraphicFramePr>
        <p:xfrm>
          <a:off x="736854" y="1793174"/>
          <a:ext cx="5727192" cy="3231198"/>
        </p:xfrm>
        <a:graphic>
          <a:graphicData uri="http://schemas.openxmlformats.org/drawingml/2006/table">
            <a:tbl>
              <a:tblPr firstRow="1" firstCol="1" bandRow="1"/>
              <a:tblGrid>
                <a:gridCol w="1556686">
                  <a:extLst>
                    <a:ext uri="{9D8B030D-6E8A-4147-A177-3AD203B41FA5}">
                      <a16:colId xmlns:a16="http://schemas.microsoft.com/office/drawing/2014/main" val="20000"/>
                    </a:ext>
                  </a:extLst>
                </a:gridCol>
                <a:gridCol w="1328434">
                  <a:extLst>
                    <a:ext uri="{9D8B030D-6E8A-4147-A177-3AD203B41FA5}">
                      <a16:colId xmlns:a16="http://schemas.microsoft.com/office/drawing/2014/main" val="20001"/>
                    </a:ext>
                  </a:extLst>
                </a:gridCol>
                <a:gridCol w="878774">
                  <a:extLst>
                    <a:ext uri="{9D8B030D-6E8A-4147-A177-3AD203B41FA5}">
                      <a16:colId xmlns:a16="http://schemas.microsoft.com/office/drawing/2014/main" val="20002"/>
                    </a:ext>
                  </a:extLst>
                </a:gridCol>
                <a:gridCol w="914657">
                  <a:extLst>
                    <a:ext uri="{9D8B030D-6E8A-4147-A177-3AD203B41FA5}">
                      <a16:colId xmlns:a16="http://schemas.microsoft.com/office/drawing/2014/main" val="20003"/>
                    </a:ext>
                  </a:extLst>
                </a:gridCol>
                <a:gridCol w="1048641">
                  <a:extLst>
                    <a:ext uri="{9D8B030D-6E8A-4147-A177-3AD203B41FA5}">
                      <a16:colId xmlns:a16="http://schemas.microsoft.com/office/drawing/2014/main" val="20004"/>
                    </a:ext>
                  </a:extLst>
                </a:gridCol>
              </a:tblGrid>
              <a:tr h="262890">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Strategy</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57752" marR="57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Action</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57752" marR="57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Timeframe</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57752" marR="57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Accountable</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57752" marR="57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Status</a:t>
                      </a:r>
                    </a:p>
                    <a:p>
                      <a:pPr marL="0" marR="0">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57752" marR="57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269144">
                <a:tc rowSpan="2">
                  <a:txBody>
                    <a:bodyPr/>
                    <a:lstStyle/>
                    <a:p>
                      <a:pPr marL="0" marR="0">
                        <a:lnSpc>
                          <a:spcPct val="115000"/>
                        </a:lnSpc>
                        <a:spcBef>
                          <a:spcPts val="0"/>
                        </a:spcBef>
                        <a:spcAft>
                          <a:spcPts val="0"/>
                        </a:spcAft>
                      </a:pPr>
                      <a:r>
                        <a:rPr lang="en-US" sz="1000" kern="1200" dirty="0">
                          <a:solidFill>
                            <a:srgbClr val="000000"/>
                          </a:solidFill>
                          <a:effectLst/>
                          <a:latin typeface="Arial" panose="020B0604020202020204" pitchFamily="34" charset="0"/>
                          <a:ea typeface="+mn-ea"/>
                          <a:cs typeface="Arial" panose="020B0604020202020204" pitchFamily="34" charset="0"/>
                        </a:rPr>
                        <a:t>Close existing skill gaps to ensure qualified applicant pools of candidates for in-demand jobs. </a:t>
                      </a:r>
                      <a:br>
                        <a:rPr lang="en-US" sz="1000" kern="1200" dirty="0">
                          <a:solidFill>
                            <a:srgbClr val="000000"/>
                          </a:solidFill>
                          <a:effectLst/>
                          <a:latin typeface="Arial" panose="020B0604020202020204" pitchFamily="34" charset="0"/>
                          <a:ea typeface="+mn-ea"/>
                          <a:cs typeface="Arial" panose="020B0604020202020204" pitchFamily="34" charset="0"/>
                        </a:rPr>
                      </a:br>
                      <a:br>
                        <a:rPr lang="en-US" sz="1000" kern="1200" dirty="0">
                          <a:solidFill>
                            <a:srgbClr val="000000"/>
                          </a:solidFill>
                          <a:effectLst/>
                          <a:latin typeface="Arial" panose="020B0604020202020204" pitchFamily="34" charset="0"/>
                          <a:ea typeface="+mn-ea"/>
                          <a:cs typeface="Arial" panose="020B0604020202020204" pitchFamily="34" charset="0"/>
                        </a:rPr>
                      </a:br>
                      <a:r>
                        <a:rPr lang="en-US" sz="1000" b="1" kern="1200" dirty="0">
                          <a:solidFill>
                            <a:srgbClr val="000000"/>
                          </a:solidFill>
                          <a:effectLst/>
                          <a:latin typeface="Arial" panose="020B0604020202020204" pitchFamily="34" charset="0"/>
                          <a:ea typeface="+mn-ea"/>
                          <a:cs typeface="Arial" panose="020B0604020202020204" pitchFamily="34" charset="0"/>
                        </a:rPr>
                        <a:t>Measures of Success:</a:t>
                      </a:r>
                      <a:br>
                        <a:rPr lang="en-US" sz="1000" b="1" kern="1200" dirty="0">
                          <a:solidFill>
                            <a:srgbClr val="000000"/>
                          </a:solidFill>
                          <a:effectLst/>
                          <a:latin typeface="Arial" panose="020B0604020202020204" pitchFamily="34" charset="0"/>
                          <a:ea typeface="+mn-ea"/>
                          <a:cs typeface="Arial" panose="020B0604020202020204" pitchFamily="34" charset="0"/>
                        </a:rPr>
                      </a:br>
                      <a:br>
                        <a:rPr lang="en-US" sz="1000" b="1" kern="1200" dirty="0">
                          <a:solidFill>
                            <a:srgbClr val="000000"/>
                          </a:solidFill>
                          <a:effectLst/>
                          <a:latin typeface="Arial" panose="020B0604020202020204" pitchFamily="34" charset="0"/>
                          <a:ea typeface="+mn-ea"/>
                          <a:cs typeface="Arial" panose="020B0604020202020204" pitchFamily="34" charset="0"/>
                        </a:rPr>
                      </a:br>
                      <a:endParaRPr lang="en-US" sz="1000" b="1" dirty="0">
                        <a:effectLst/>
                        <a:latin typeface="Arial" panose="020B0604020202020204" pitchFamily="34" charset="0"/>
                        <a:ea typeface="Times New Roman" panose="02020603050405020304" pitchFamily="18" charset="0"/>
                        <a:cs typeface="Arial" panose="020B0604020202020204" pitchFamily="34" charset="0"/>
                      </a:endParaRPr>
                    </a:p>
                  </a:txBody>
                  <a:tcPr marL="57752" marR="57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Develop Natural Gas Technician Bootcamp Curriculum </a:t>
                      </a:r>
                    </a:p>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a. Investigate curriculum already in existence. </a:t>
                      </a:r>
                    </a:p>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b. Review curriculum for WISE program to increase interest of women in this field.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9/20/2020</a:t>
                      </a:r>
                    </a:p>
                  </a:txBody>
                  <a:tcPr marL="57752" marR="57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Corey Hines - lead</a:t>
                      </a:r>
                      <a:br>
                        <a:rPr lang="en-US" sz="1000" dirty="0">
                          <a:effectLst/>
                          <a:latin typeface="Arial" panose="020B0604020202020204" pitchFamily="34" charset="0"/>
                          <a:ea typeface="Times New Roman" panose="02020603050405020304" pitchFamily="18" charset="0"/>
                          <a:cs typeface="Arial" panose="020B0604020202020204" pitchFamily="34" charset="0"/>
                        </a:rPr>
                      </a:br>
                      <a:br>
                        <a:rPr lang="en-US" sz="1000" dirty="0">
                          <a:effectLst/>
                          <a:latin typeface="Arial" panose="020B0604020202020204" pitchFamily="34" charset="0"/>
                          <a:ea typeface="Times New Roman" panose="02020603050405020304" pitchFamily="18" charset="0"/>
                          <a:cs typeface="Arial" panose="020B0604020202020204" pitchFamily="34" charset="0"/>
                        </a:rPr>
                      </a:br>
                      <a:r>
                        <a:rPr lang="en-US" sz="1000" dirty="0">
                          <a:effectLst/>
                          <a:latin typeface="Arial" panose="020B0604020202020204" pitchFamily="34" charset="0"/>
                          <a:ea typeface="Times New Roman" panose="02020603050405020304" pitchFamily="18" charset="0"/>
                          <a:cs typeface="Arial" panose="020B0604020202020204" pitchFamily="34" charset="0"/>
                        </a:rPr>
                        <a:t>Travis Williams &amp; Nicole Miles-Sullivan</a:t>
                      </a:r>
                    </a:p>
                  </a:txBody>
                  <a:tcPr marL="57752" marR="57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57752" marR="57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9144">
                <a:tc vMerge="1">
                  <a:txBody>
                    <a:bodyPr/>
                    <a:lstStyle/>
                    <a:p>
                      <a:endParaRPr lang="en-US"/>
                    </a:p>
                  </a:txBody>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Educate teachers in the energy academies – develop teacher training to be held during the first week of June. </a:t>
                      </a:r>
                    </a:p>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4/1/2020</a:t>
                      </a:r>
                    </a:p>
                  </a:txBody>
                  <a:tcPr marL="57752" marR="57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Ashley Varnadore – lead</a:t>
                      </a:r>
                      <a:br>
                        <a:rPr lang="en-US" sz="1000" dirty="0">
                          <a:effectLst/>
                          <a:latin typeface="Arial" panose="020B0604020202020204" pitchFamily="34" charset="0"/>
                          <a:ea typeface="Times New Roman" panose="02020603050405020304" pitchFamily="18" charset="0"/>
                          <a:cs typeface="Arial" panose="020B0604020202020204" pitchFamily="34" charset="0"/>
                        </a:rPr>
                      </a:br>
                      <a:br>
                        <a:rPr lang="en-US" sz="1000" dirty="0">
                          <a:effectLst/>
                          <a:latin typeface="Arial" panose="020B0604020202020204" pitchFamily="34" charset="0"/>
                          <a:ea typeface="Times New Roman" panose="02020603050405020304" pitchFamily="18" charset="0"/>
                          <a:cs typeface="Arial" panose="020B0604020202020204" pitchFamily="34" charset="0"/>
                        </a:rPr>
                      </a:br>
                      <a:r>
                        <a:rPr lang="en-US" sz="1000" dirty="0">
                          <a:effectLst/>
                          <a:latin typeface="Arial" panose="020B0604020202020204" pitchFamily="34" charset="0"/>
                          <a:ea typeface="Times New Roman" panose="02020603050405020304" pitchFamily="18" charset="0"/>
                          <a:cs typeface="Arial" panose="020B0604020202020204" pitchFamily="34" charset="0"/>
                        </a:rPr>
                        <a:t>Jerrold Hill &amp; Roger Ivey </a:t>
                      </a:r>
                    </a:p>
                  </a:txBody>
                  <a:tcPr marL="57752" marR="57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Need to develop content from outline. </a:t>
                      </a:r>
                    </a:p>
                  </a:txBody>
                  <a:tcPr marL="57752" marR="57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31469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GEICC Strategic Planning </a:t>
            </a:r>
            <a:r>
              <a:rPr lang="en-US" sz="2000" dirty="0"/>
              <a:t>– Structure and Support</a:t>
            </a:r>
          </a:p>
        </p:txBody>
      </p:sp>
      <p:sp>
        <p:nvSpPr>
          <p:cNvPr id="3" name="Slide Number Placeholder 2"/>
          <p:cNvSpPr>
            <a:spLocks noGrp="1"/>
          </p:cNvSpPr>
          <p:nvPr>
            <p:ph type="sldNum" sz="quarter" idx="10"/>
          </p:nvPr>
        </p:nvSpPr>
        <p:spPr>
          <a:xfrm>
            <a:off x="6334125" y="8387364"/>
            <a:ext cx="400050" cy="486833"/>
          </a:xfrm>
        </p:spPr>
        <p:txBody>
          <a:bodyPr/>
          <a:lstStyle/>
          <a:p>
            <a:pPr>
              <a:defRPr/>
            </a:pPr>
            <a:fld id="{8D63E674-D1CE-405A-9D69-36852FF08011}" type="slidenum">
              <a:rPr lang="en-US" smtClean="0"/>
              <a:pPr>
                <a:defRPr/>
              </a:pPr>
              <a:t>18</a:t>
            </a:fld>
            <a:endParaRPr lang="en-US" dirty="0"/>
          </a:p>
        </p:txBody>
      </p:sp>
      <p:sp>
        <p:nvSpPr>
          <p:cNvPr id="4" name="Rectangle 3"/>
          <p:cNvSpPr/>
          <p:nvPr/>
        </p:nvSpPr>
        <p:spPr>
          <a:xfrm>
            <a:off x="666749" y="1456162"/>
            <a:ext cx="5867401" cy="3724096"/>
          </a:xfrm>
          <a:prstGeom prst="rect">
            <a:avLst/>
          </a:prstGeom>
        </p:spPr>
        <p:txBody>
          <a:bodyPr wrap="square">
            <a:spAutoFit/>
          </a:bodyPr>
          <a:lstStyle/>
          <a:p>
            <a:r>
              <a:rPr lang="en-US" sz="1400" dirty="0">
                <a:solidFill>
                  <a:srgbClr val="00679A"/>
                </a:solidFill>
                <a:latin typeface="Arial" panose="020B0604020202020204" pitchFamily="34" charset="0"/>
                <a:cs typeface="Arial" panose="020B0604020202020204" pitchFamily="34" charset="0"/>
              </a:rPr>
              <a:t>The mission of the committee </a:t>
            </a:r>
          </a:p>
          <a:p>
            <a:r>
              <a:rPr lang="en-US" sz="1200" dirty="0">
                <a:latin typeface="+mj-lt"/>
                <a:cs typeface="Arial" panose="020B0604020202020204" pitchFamily="34" charset="0"/>
              </a:rPr>
              <a:t>Organize and manage the GEICC to maximize its positive impact on national, state and individual company initiatives </a:t>
            </a:r>
            <a:br>
              <a:rPr lang="en-US" sz="12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r>
              <a:rPr lang="en-US" sz="1400" dirty="0">
                <a:solidFill>
                  <a:srgbClr val="00679A"/>
                </a:solidFill>
                <a:latin typeface="Arial" panose="020B0604020202020204" pitchFamily="34" charset="0"/>
                <a:cs typeface="Arial" panose="020B0604020202020204" pitchFamily="34" charset="0"/>
              </a:rPr>
              <a:t>The committees objectives include</a:t>
            </a:r>
          </a:p>
          <a:p>
            <a:pPr marL="171450" lvl="0" indent="-171450">
              <a:buFont typeface="Arial" panose="020B0604020202020204" pitchFamily="34" charset="0"/>
              <a:buChar char="•"/>
            </a:pPr>
            <a:r>
              <a:rPr lang="en-US" sz="1200" dirty="0">
                <a:latin typeface="+mj-lt"/>
                <a:cs typeface="Arial" panose="020B0604020202020204" pitchFamily="34" charset="0"/>
              </a:rPr>
              <a:t>Effectively manage GEICC projects and initiatives.  </a:t>
            </a:r>
          </a:p>
          <a:p>
            <a:pPr marL="171450" lvl="0" indent="-171450">
              <a:buFont typeface="Arial" panose="020B0604020202020204" pitchFamily="34" charset="0"/>
              <a:buChar char="•"/>
            </a:pPr>
            <a:r>
              <a:rPr lang="en-US" sz="1200" dirty="0">
                <a:latin typeface="+mj-lt"/>
                <a:cs typeface="Arial" panose="020B0604020202020204" pitchFamily="34" charset="0"/>
              </a:rPr>
              <a:t>Regularly convene the GEICC to build partnerships and alliances between industry, government and education.</a:t>
            </a:r>
          </a:p>
          <a:p>
            <a:pPr marL="171450" lvl="0" indent="-171450">
              <a:buFont typeface="Arial" panose="020B0604020202020204" pitchFamily="34" charset="0"/>
              <a:buChar char="•"/>
            </a:pPr>
            <a:r>
              <a:rPr lang="en-US" sz="1200" dirty="0">
                <a:latin typeface="+mj-lt"/>
                <a:cs typeface="Arial" panose="020B0604020202020204" pitchFamily="34" charset="0"/>
              </a:rPr>
              <a:t>Assess the impact of Georgia workforce policy on energy industry workforce needs and communicate to consortium members and partners.</a:t>
            </a:r>
          </a:p>
          <a:p>
            <a:pPr marL="171450" lvl="0" indent="-171450">
              <a:buFont typeface="Arial" panose="020B0604020202020204" pitchFamily="34" charset="0"/>
              <a:buChar char="•"/>
            </a:pPr>
            <a:r>
              <a:rPr lang="en-US" sz="1200" dirty="0">
                <a:latin typeface="+mj-lt"/>
                <a:cs typeface="Arial" panose="020B0604020202020204" pitchFamily="34" charset="0"/>
              </a:rPr>
              <a:t>Create mutually beneficial alliances with organizations that support and advance GEICC initiatives.</a:t>
            </a:r>
          </a:p>
          <a:p>
            <a:pPr marL="171450" lvl="0" indent="-171450">
              <a:buFont typeface="Arial" panose="020B0604020202020204" pitchFamily="34" charset="0"/>
              <a:buChar char="•"/>
            </a:pPr>
            <a:r>
              <a:rPr lang="en-US" sz="1200" dirty="0">
                <a:latin typeface="+mj-lt"/>
                <a:cs typeface="Arial" panose="020B0604020202020204" pitchFamily="34" charset="0"/>
              </a:rPr>
              <a:t>Maintain the GEICC as a self-sustaining operating structure that includes governance, management, and financial processes.</a:t>
            </a:r>
            <a:br>
              <a:rPr lang="en-US" sz="1200" dirty="0">
                <a:latin typeface="Arial" panose="020B0604020202020204" pitchFamily="34" charset="0"/>
                <a:cs typeface="Arial" panose="020B0604020202020204" pitchFamily="34" charset="0"/>
              </a:rPr>
            </a:br>
            <a:endParaRPr lang="en-US" sz="1400" dirty="0">
              <a:latin typeface="Arial" panose="020B0604020202020204" pitchFamily="34" charset="0"/>
              <a:cs typeface="Arial" panose="020B0604020202020204" pitchFamily="34" charset="0"/>
            </a:endParaRPr>
          </a:p>
          <a:p>
            <a:r>
              <a:rPr lang="en-US" sz="1400" dirty="0">
                <a:solidFill>
                  <a:srgbClr val="00679A"/>
                </a:solidFill>
                <a:latin typeface="Arial" panose="020B0604020202020204" pitchFamily="34" charset="0"/>
                <a:cs typeface="Arial" panose="020B0604020202020204" pitchFamily="34" charset="0"/>
              </a:rPr>
              <a:t>The committee outcomes will include</a:t>
            </a:r>
          </a:p>
          <a:p>
            <a:pPr marL="171450" indent="-171450">
              <a:buFont typeface="Arial" panose="020B0604020202020204" pitchFamily="34" charset="0"/>
              <a:buChar char="•"/>
            </a:pPr>
            <a:r>
              <a:rPr lang="en-US" sz="1200" dirty="0">
                <a:latin typeface="+mj-lt"/>
                <a:cs typeface="Arial" panose="020B0604020202020204" pitchFamily="34" charset="0"/>
              </a:rPr>
              <a:t>Regularly scheduled meeting and communications to the Consortium</a:t>
            </a:r>
          </a:p>
          <a:p>
            <a:pPr marL="171450" indent="-171450">
              <a:buFont typeface="Arial" panose="020B0604020202020204" pitchFamily="34" charset="0"/>
              <a:buChar char="•"/>
            </a:pPr>
            <a:r>
              <a:rPr lang="en-US" sz="1200" dirty="0">
                <a:latin typeface="+mj-lt"/>
                <a:cs typeface="Arial" panose="020B0604020202020204" pitchFamily="34" charset="0"/>
              </a:rPr>
              <a:t>State level workforce recognition commensurate with industry needs/requirements</a:t>
            </a:r>
          </a:p>
          <a:p>
            <a:pPr marL="171450" indent="-171450">
              <a:buFont typeface="Arial" panose="020B0604020202020204" pitchFamily="34" charset="0"/>
              <a:buChar char="•"/>
            </a:pPr>
            <a:r>
              <a:rPr lang="en-US" sz="1200" dirty="0">
                <a:latin typeface="+mj-lt"/>
                <a:cs typeface="Arial" panose="020B0604020202020204" pitchFamily="34" charset="0"/>
              </a:rPr>
              <a:t>Successful committees (or plans/means to assist committee success)</a:t>
            </a:r>
          </a:p>
        </p:txBody>
      </p:sp>
      <p:graphicFrame>
        <p:nvGraphicFramePr>
          <p:cNvPr id="6" name="Table 5"/>
          <p:cNvGraphicFramePr>
            <a:graphicFrameLocks noGrp="1"/>
          </p:cNvGraphicFramePr>
          <p:nvPr>
            <p:extLst>
              <p:ext uri="{D42A27DB-BD31-4B8C-83A1-F6EECF244321}">
                <p14:modId xmlns:p14="http://schemas.microsoft.com/office/powerpoint/2010/main" val="3160246037"/>
              </p:ext>
            </p:extLst>
          </p:nvPr>
        </p:nvGraphicFramePr>
        <p:xfrm>
          <a:off x="874939" y="5280105"/>
          <a:ext cx="5751491" cy="2915696"/>
        </p:xfrm>
        <a:graphic>
          <a:graphicData uri="http://schemas.openxmlformats.org/drawingml/2006/table">
            <a:tbl>
              <a:tblPr firstRow="1" bandRow="1">
                <a:tableStyleId>{5C22544A-7EE6-4342-B048-85BDC9FD1C3A}</a:tableStyleId>
              </a:tblPr>
              <a:tblGrid>
                <a:gridCol w="1452625">
                  <a:extLst>
                    <a:ext uri="{9D8B030D-6E8A-4147-A177-3AD203B41FA5}">
                      <a16:colId xmlns:a16="http://schemas.microsoft.com/office/drawing/2014/main" val="20000"/>
                    </a:ext>
                  </a:extLst>
                </a:gridCol>
                <a:gridCol w="1591293">
                  <a:extLst>
                    <a:ext uri="{9D8B030D-6E8A-4147-A177-3AD203B41FA5}">
                      <a16:colId xmlns:a16="http://schemas.microsoft.com/office/drawing/2014/main" val="20001"/>
                    </a:ext>
                  </a:extLst>
                </a:gridCol>
                <a:gridCol w="2707573">
                  <a:extLst>
                    <a:ext uri="{9D8B030D-6E8A-4147-A177-3AD203B41FA5}">
                      <a16:colId xmlns:a16="http://schemas.microsoft.com/office/drawing/2014/main" val="20002"/>
                    </a:ext>
                  </a:extLst>
                </a:gridCol>
              </a:tblGrid>
              <a:tr h="473036">
                <a:tc>
                  <a:txBody>
                    <a:bodyPr/>
                    <a:lstStyle/>
                    <a:p>
                      <a:pPr algn="ctr"/>
                      <a:r>
                        <a:rPr lang="en-US" sz="1400" dirty="0"/>
                        <a:t>Name</a:t>
                      </a:r>
                    </a:p>
                  </a:txBody>
                  <a:tcPr anchor="ctr"/>
                </a:tc>
                <a:tc>
                  <a:txBody>
                    <a:bodyPr/>
                    <a:lstStyle/>
                    <a:p>
                      <a:pPr algn="ctr"/>
                      <a:r>
                        <a:rPr lang="en-US" sz="1400" dirty="0"/>
                        <a:t>Entity</a:t>
                      </a:r>
                    </a:p>
                  </a:txBody>
                  <a:tcPr anchor="ctr"/>
                </a:tc>
                <a:tc>
                  <a:txBody>
                    <a:bodyPr/>
                    <a:lstStyle/>
                    <a:p>
                      <a:pPr algn="ctr"/>
                      <a:r>
                        <a:rPr lang="en-US" sz="1400" dirty="0"/>
                        <a:t>Email Address</a:t>
                      </a:r>
                    </a:p>
                  </a:txBody>
                  <a:tcPr anchor="ctr"/>
                </a:tc>
                <a:extLst>
                  <a:ext uri="{0D108BD9-81ED-4DB2-BD59-A6C34878D82A}">
                    <a16:rowId xmlns:a16="http://schemas.microsoft.com/office/drawing/2014/main" val="10000"/>
                  </a:ext>
                </a:extLst>
              </a:tr>
              <a:tr h="326540">
                <a:tc>
                  <a:txBody>
                    <a:bodyPr/>
                    <a:lstStyle/>
                    <a:p>
                      <a:pPr algn="ctr"/>
                      <a:r>
                        <a:rPr lang="en-US" sz="1400" dirty="0"/>
                        <a:t>Jamal Jessie</a:t>
                      </a:r>
                    </a:p>
                  </a:txBody>
                  <a:tcPr/>
                </a:tc>
                <a:tc>
                  <a:txBody>
                    <a:bodyPr/>
                    <a:lstStyle/>
                    <a:p>
                      <a:pPr algn="ctr"/>
                      <a:r>
                        <a:rPr lang="en-US" sz="1400" dirty="0"/>
                        <a:t>Chair</a:t>
                      </a:r>
                    </a:p>
                  </a:txBody>
                  <a:tcPr/>
                </a:tc>
                <a:tc>
                  <a:txBody>
                    <a:bodyPr/>
                    <a:lstStyle/>
                    <a:p>
                      <a:pPr algn="ctr"/>
                      <a:r>
                        <a:rPr lang="en-US" sz="1400" dirty="0"/>
                        <a:t>JJJEssie@southernco.com</a:t>
                      </a:r>
                    </a:p>
                  </a:txBody>
                  <a:tcPr/>
                </a:tc>
                <a:extLst>
                  <a:ext uri="{0D108BD9-81ED-4DB2-BD59-A6C34878D82A}">
                    <a16:rowId xmlns:a16="http://schemas.microsoft.com/office/drawing/2014/main" val="10001"/>
                  </a:ext>
                </a:extLst>
              </a:tr>
              <a:tr h="2994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Angie Farsee</a:t>
                      </a:r>
                    </a:p>
                  </a:txBody>
                  <a:tcPr/>
                </a:tc>
                <a:tc>
                  <a:txBody>
                    <a:bodyPr/>
                    <a:lstStyle/>
                    <a:p>
                      <a:pPr algn="ctr"/>
                      <a:r>
                        <a:rPr lang="en-US" sz="1400" dirty="0"/>
                        <a:t>Membership / Capture History</a:t>
                      </a:r>
                    </a:p>
                  </a:txBody>
                  <a:tcPr/>
                </a:tc>
                <a:tc>
                  <a:txBody>
                    <a:bodyPr/>
                    <a:lstStyle/>
                    <a:p>
                      <a:pPr algn="ctr"/>
                      <a:r>
                        <a:rPr lang="en-US" sz="1400" dirty="0">
                          <a:hlinkClick r:id="rId2"/>
                        </a:rPr>
                        <a:t>Angie.farsee@gatrans.com</a:t>
                      </a:r>
                      <a:endParaRPr lang="en-US" sz="1400" dirty="0"/>
                    </a:p>
                  </a:txBody>
                  <a:tcPr/>
                </a:tc>
                <a:extLst>
                  <a:ext uri="{0D108BD9-81ED-4DB2-BD59-A6C34878D82A}">
                    <a16:rowId xmlns:a16="http://schemas.microsoft.com/office/drawing/2014/main" val="10002"/>
                  </a:ext>
                </a:extLst>
              </a:tr>
              <a:tr h="326540">
                <a:tc>
                  <a:txBody>
                    <a:bodyPr/>
                    <a:lstStyle/>
                    <a:p>
                      <a:pPr algn="ctr"/>
                      <a:r>
                        <a:rPr lang="en-US" sz="1400" dirty="0"/>
                        <a:t>Rita Harris</a:t>
                      </a:r>
                    </a:p>
                  </a:txBody>
                  <a:tcPr/>
                </a:tc>
                <a:tc>
                  <a:txBody>
                    <a:bodyPr/>
                    <a:lstStyle/>
                    <a:p>
                      <a:pPr algn="ctr"/>
                      <a:r>
                        <a:rPr lang="en-US" sz="1400" dirty="0"/>
                        <a:t>Membership</a:t>
                      </a:r>
                    </a:p>
                  </a:txBody>
                  <a:tcPr/>
                </a:tc>
                <a:tc>
                  <a:txBody>
                    <a:bodyPr/>
                    <a:lstStyle/>
                    <a:p>
                      <a:pPr algn="ctr"/>
                      <a:r>
                        <a:rPr lang="en-US" sz="1400" dirty="0"/>
                        <a:t>Rita.harris@greystonepower.com</a:t>
                      </a:r>
                    </a:p>
                  </a:txBody>
                  <a:tcPr/>
                </a:tc>
                <a:extLst>
                  <a:ext uri="{0D108BD9-81ED-4DB2-BD59-A6C34878D82A}">
                    <a16:rowId xmlns:a16="http://schemas.microsoft.com/office/drawing/2014/main" val="10006"/>
                  </a:ext>
                </a:extLst>
              </a:tr>
              <a:tr h="326540">
                <a:tc>
                  <a:txBody>
                    <a:bodyPr/>
                    <a:lstStyle/>
                    <a:p>
                      <a:pPr algn="ctr"/>
                      <a:r>
                        <a:rPr lang="en-US" sz="1400" dirty="0"/>
                        <a:t>Diane </a:t>
                      </a:r>
                      <a:r>
                        <a:rPr lang="en-US" sz="1400" dirty="0" err="1"/>
                        <a:t>McClearen</a:t>
                      </a:r>
                      <a:endParaRPr lang="en-US" sz="1400" dirty="0"/>
                    </a:p>
                  </a:txBody>
                  <a:tcPr/>
                </a:tc>
                <a:tc>
                  <a:txBody>
                    <a:bodyPr/>
                    <a:lstStyle/>
                    <a:p>
                      <a:pPr algn="ctr"/>
                      <a:r>
                        <a:rPr lang="en-US" sz="1400" dirty="0"/>
                        <a:t>Fundraising</a:t>
                      </a:r>
                    </a:p>
                  </a:txBody>
                  <a:tcPr/>
                </a:tc>
                <a:tc>
                  <a:txBody>
                    <a:bodyPr/>
                    <a:lstStyle/>
                    <a:p>
                      <a:pPr algn="ctr"/>
                      <a:r>
                        <a:rPr lang="en-US" sz="1400" dirty="0"/>
                        <a:t>Diane.mcclearen@opc.com</a:t>
                      </a:r>
                    </a:p>
                  </a:txBody>
                  <a:tcPr/>
                </a:tc>
                <a:extLst>
                  <a:ext uri="{0D108BD9-81ED-4DB2-BD59-A6C34878D82A}">
                    <a16:rowId xmlns:a16="http://schemas.microsoft.com/office/drawing/2014/main" val="10007"/>
                  </a:ext>
                </a:extLst>
              </a:tr>
              <a:tr h="326540">
                <a:tc>
                  <a:txBody>
                    <a:bodyPr/>
                    <a:lstStyle/>
                    <a:p>
                      <a:pPr algn="ctr"/>
                      <a:r>
                        <a:rPr lang="en-US" sz="1400" dirty="0"/>
                        <a:t>Lindsay Silveus</a:t>
                      </a:r>
                    </a:p>
                  </a:txBody>
                  <a:tcPr/>
                </a:tc>
                <a:tc>
                  <a:txBody>
                    <a:bodyPr/>
                    <a:lstStyle/>
                    <a:p>
                      <a:pPr algn="ctr"/>
                      <a:r>
                        <a:rPr lang="en-US" sz="1400" dirty="0"/>
                        <a:t>Capture history / Record repository / Social Media platforms </a:t>
                      </a:r>
                    </a:p>
                  </a:txBody>
                  <a:tcPr/>
                </a:tc>
                <a:tc>
                  <a:txBody>
                    <a:bodyPr/>
                    <a:lstStyle/>
                    <a:p>
                      <a:pPr algn="ctr"/>
                      <a:r>
                        <a:rPr lang="en-US" sz="1400" dirty="0"/>
                        <a:t>getintoenergyGA@gmail.com</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688136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GEICC Strategic Planning </a:t>
            </a:r>
            <a:r>
              <a:rPr lang="en-US" sz="2000" dirty="0"/>
              <a:t>– Structure and Support</a:t>
            </a:r>
          </a:p>
        </p:txBody>
      </p:sp>
      <p:sp>
        <p:nvSpPr>
          <p:cNvPr id="3" name="Slide Number Placeholder 2"/>
          <p:cNvSpPr>
            <a:spLocks noGrp="1"/>
          </p:cNvSpPr>
          <p:nvPr>
            <p:ph type="sldNum" sz="quarter" idx="10"/>
          </p:nvPr>
        </p:nvSpPr>
        <p:spPr>
          <a:xfrm>
            <a:off x="6286500" y="8475170"/>
            <a:ext cx="342900" cy="486833"/>
          </a:xfrm>
        </p:spPr>
        <p:txBody>
          <a:bodyPr/>
          <a:lstStyle/>
          <a:p>
            <a:pPr>
              <a:defRPr/>
            </a:pPr>
            <a:fld id="{8D63E674-D1CE-405A-9D69-36852FF08011}" type="slidenum">
              <a:rPr lang="en-US" smtClean="0"/>
              <a:pPr>
                <a:defRPr/>
              </a:pPr>
              <a:t>19</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60473103"/>
              </p:ext>
            </p:extLst>
          </p:nvPr>
        </p:nvGraphicFramePr>
        <p:xfrm>
          <a:off x="843148" y="2143206"/>
          <a:ext cx="5631674" cy="6135619"/>
        </p:xfrm>
        <a:graphic>
          <a:graphicData uri="http://schemas.openxmlformats.org/drawingml/2006/table">
            <a:tbl>
              <a:tblPr firstRow="1" firstCol="1" bandRow="1"/>
              <a:tblGrid>
                <a:gridCol w="878774">
                  <a:extLst>
                    <a:ext uri="{9D8B030D-6E8A-4147-A177-3AD203B41FA5}">
                      <a16:colId xmlns:a16="http://schemas.microsoft.com/office/drawing/2014/main" val="20000"/>
                    </a:ext>
                  </a:extLst>
                </a:gridCol>
                <a:gridCol w="2030681">
                  <a:extLst>
                    <a:ext uri="{9D8B030D-6E8A-4147-A177-3AD203B41FA5}">
                      <a16:colId xmlns:a16="http://schemas.microsoft.com/office/drawing/2014/main" val="20001"/>
                    </a:ext>
                  </a:extLst>
                </a:gridCol>
                <a:gridCol w="736270">
                  <a:extLst>
                    <a:ext uri="{9D8B030D-6E8A-4147-A177-3AD203B41FA5}">
                      <a16:colId xmlns:a16="http://schemas.microsoft.com/office/drawing/2014/main" val="20002"/>
                    </a:ext>
                  </a:extLst>
                </a:gridCol>
                <a:gridCol w="1033153">
                  <a:extLst>
                    <a:ext uri="{9D8B030D-6E8A-4147-A177-3AD203B41FA5}">
                      <a16:colId xmlns:a16="http://schemas.microsoft.com/office/drawing/2014/main" val="20003"/>
                    </a:ext>
                  </a:extLst>
                </a:gridCol>
                <a:gridCol w="952796">
                  <a:extLst>
                    <a:ext uri="{9D8B030D-6E8A-4147-A177-3AD203B41FA5}">
                      <a16:colId xmlns:a16="http://schemas.microsoft.com/office/drawing/2014/main" val="20004"/>
                    </a:ext>
                  </a:extLst>
                </a:gridCol>
              </a:tblGrid>
              <a:tr h="323704">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Strategy:</a:t>
                      </a:r>
                      <a:br>
                        <a:rPr lang="en-US" sz="1000" b="1" dirty="0">
                          <a:effectLst/>
                          <a:latin typeface="Arial" panose="020B0604020202020204" pitchFamily="34" charset="0"/>
                          <a:ea typeface="Times New Roman" panose="02020603050405020304" pitchFamily="18" charset="0"/>
                          <a:cs typeface="Arial" panose="020B0604020202020204" pitchFamily="34" charset="0"/>
                        </a:rPr>
                      </a:br>
                      <a:r>
                        <a:rPr lang="en-US" sz="1000" b="1" dirty="0">
                          <a:effectLst/>
                          <a:latin typeface="Arial" panose="020B0604020202020204" pitchFamily="34" charset="0"/>
                          <a:ea typeface="Times New Roman" panose="02020603050405020304" pitchFamily="18" charset="0"/>
                          <a:cs typeface="Arial" panose="020B0604020202020204" pitchFamily="34" charset="0"/>
                        </a:rPr>
                        <a:t>Membership</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Action</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Timeframe</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Accountable</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Status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647409">
                <a:tc>
                  <a:txBody>
                    <a:bodyPr/>
                    <a:lstStyle/>
                    <a:p>
                      <a:pPr marL="0" marR="0">
                        <a:lnSpc>
                          <a:spcPct val="115000"/>
                        </a:lnSpc>
                        <a:spcBef>
                          <a:spcPts val="0"/>
                        </a:spcBef>
                        <a:spcAft>
                          <a:spcPts val="0"/>
                        </a:spcAft>
                      </a:pPr>
                      <a:br>
                        <a:rPr lang="en-US" sz="1000" b="1" dirty="0">
                          <a:effectLst/>
                          <a:latin typeface="Arial" panose="020B0604020202020204" pitchFamily="34" charset="0"/>
                          <a:ea typeface="Times New Roman" panose="02020603050405020304" pitchFamily="18" charset="0"/>
                          <a:cs typeface="Arial" panose="020B0604020202020204" pitchFamily="34" charset="0"/>
                        </a:rPr>
                      </a:br>
                      <a:br>
                        <a:rPr lang="en-US" sz="1000" b="1" dirty="0">
                          <a:effectLst/>
                          <a:latin typeface="Arial" panose="020B0604020202020204" pitchFamily="34" charset="0"/>
                          <a:ea typeface="Times New Roman" panose="02020603050405020304" pitchFamily="18" charset="0"/>
                          <a:cs typeface="Arial" panose="020B0604020202020204" pitchFamily="34" charset="0"/>
                        </a:rPr>
                      </a:br>
                      <a:r>
                        <a:rPr lang="en-US" sz="1000" b="1" dirty="0">
                          <a:effectLst/>
                          <a:latin typeface="Arial" panose="020B0604020202020204" pitchFamily="34" charset="0"/>
                          <a:ea typeface="Times New Roman" panose="02020603050405020304" pitchFamily="18" charset="0"/>
                          <a:cs typeface="Arial" panose="020B0604020202020204" pitchFamily="34" charset="0"/>
                        </a:rPr>
                        <a:t>Measures of Success: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Increase membership </a:t>
                      </a:r>
                    </a:p>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a. </a:t>
                      </a:r>
                      <a:r>
                        <a:rPr lang="en-US" sz="1000" dirty="0" err="1">
                          <a:effectLst/>
                          <a:latin typeface="Arial" panose="020B0604020202020204" pitchFamily="34" charset="0"/>
                          <a:ea typeface="Calibri" panose="020F0502020204030204" pitchFamily="34" charset="0"/>
                          <a:cs typeface="Arial" panose="020B0604020202020204" pitchFamily="34" charset="0"/>
                        </a:rPr>
                        <a:t>Silvy</a:t>
                      </a:r>
                      <a:r>
                        <a:rPr lang="en-US" sz="1000" dirty="0">
                          <a:effectLst/>
                          <a:latin typeface="Arial" panose="020B0604020202020204" pitchFamily="34" charset="0"/>
                          <a:ea typeface="Calibri" panose="020F0502020204030204" pitchFamily="34" charset="0"/>
                          <a:cs typeface="Arial" panose="020B0604020202020204" pitchFamily="34" charset="0"/>
                        </a:rPr>
                        <a:t> – Rita and Angie to reach out </a:t>
                      </a:r>
                      <a:r>
                        <a:rPr lang="en-US" sz="1000" dirty="0" err="1">
                          <a:effectLst/>
                          <a:latin typeface="Arial" panose="020B0604020202020204" pitchFamily="34" charset="0"/>
                          <a:ea typeface="Calibri" panose="020F0502020204030204" pitchFamily="34" charset="0"/>
                          <a:cs typeface="Arial" panose="020B0604020202020204" pitchFamily="34" charset="0"/>
                        </a:rPr>
                        <a:t>Gonner</a:t>
                      </a:r>
                      <a:r>
                        <a:rPr lang="en-US" sz="1000" dirty="0">
                          <a:effectLst/>
                          <a:latin typeface="Arial" panose="020B0604020202020204" pitchFamily="34" charset="0"/>
                          <a:ea typeface="Calibri" panose="020F0502020204030204" pitchFamily="34" charset="0"/>
                          <a:cs typeface="Arial" panose="020B0604020202020204" pitchFamily="34" charset="0"/>
                        </a:rPr>
                        <a:t> Const/ </a:t>
                      </a:r>
                      <a:r>
                        <a:rPr lang="en-US" sz="1000" dirty="0" err="1">
                          <a:effectLst/>
                          <a:latin typeface="Arial" panose="020B0604020202020204" pitchFamily="34" charset="0"/>
                          <a:ea typeface="Calibri" panose="020F0502020204030204" pitchFamily="34" charset="0"/>
                          <a:cs typeface="Arial" panose="020B0604020202020204" pitchFamily="34" charset="0"/>
                        </a:rPr>
                        <a:t>Benten</a:t>
                      </a:r>
                      <a:r>
                        <a:rPr lang="en-US" sz="1000" dirty="0">
                          <a:effectLst/>
                          <a:latin typeface="Arial" panose="020B0604020202020204" pitchFamily="34" charset="0"/>
                          <a:ea typeface="Calibri" panose="020F0502020204030204" pitchFamily="34" charset="0"/>
                          <a:cs typeface="Arial" panose="020B0604020202020204" pitchFamily="34" charset="0"/>
                        </a:rPr>
                        <a:t> Const/ Colonial Pipeline/ Metro Area EMCs </a:t>
                      </a:r>
                    </a:p>
                    <a:p>
                      <a:r>
                        <a:rPr lang="en-US" sz="1000" dirty="0">
                          <a:effectLst/>
                          <a:latin typeface="Arial" panose="020B0604020202020204" pitchFamily="34" charset="0"/>
                          <a:ea typeface="Calibri" panose="020F0502020204030204" pitchFamily="34" charset="0"/>
                          <a:cs typeface="Arial" panose="020B0604020202020204" pitchFamily="34" charset="0"/>
                        </a:rPr>
                        <a:t>b. Revisit roadshows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5/1/2020</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Angie Farsee to lead</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Angie needs to return with next steps</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3704">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Strategy:</a:t>
                      </a:r>
                      <a:br>
                        <a:rPr lang="en-US" sz="1000" b="1" dirty="0">
                          <a:effectLst/>
                          <a:latin typeface="Arial" panose="020B0604020202020204" pitchFamily="34" charset="0"/>
                          <a:ea typeface="Times New Roman" panose="02020603050405020304" pitchFamily="18" charset="0"/>
                          <a:cs typeface="Arial" panose="020B0604020202020204" pitchFamily="34" charset="0"/>
                        </a:rPr>
                      </a:br>
                      <a:r>
                        <a:rPr lang="en-US" sz="1000" b="1" dirty="0">
                          <a:effectLst/>
                          <a:latin typeface="Arial" panose="020B0604020202020204" pitchFamily="34" charset="0"/>
                          <a:ea typeface="Times New Roman" panose="02020603050405020304" pitchFamily="18" charset="0"/>
                          <a:cs typeface="Arial" panose="020B0604020202020204" pitchFamily="34" charset="0"/>
                        </a:rPr>
                        <a:t>Fundraising</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Action</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Timeframe</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Accountable</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Status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3"/>
                  </a:ext>
                </a:extLst>
              </a:tr>
              <a:tr h="275162">
                <a:tc rowSpan="7">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a:t>
                      </a:r>
                    </a:p>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Measures of Success: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Review Member Dues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6/1//2020</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Jamal Lead</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59067">
                <a:tc vMerge="1">
                  <a:txBody>
                    <a:bodyPr/>
                    <a:lstStyle/>
                    <a:p>
                      <a:endParaRPr lang="en-US"/>
                    </a:p>
                  </a:txBody>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Consider a different event – skeet shooting tournament? or any other option?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7/1/2020</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Diane </a:t>
                      </a:r>
                      <a:r>
                        <a:rPr lang="en-US" sz="1000" dirty="0" err="1">
                          <a:effectLst/>
                          <a:latin typeface="Arial" panose="020B0604020202020204" pitchFamily="34" charset="0"/>
                          <a:ea typeface="Times New Roman" panose="02020603050405020304" pitchFamily="18" charset="0"/>
                          <a:cs typeface="Arial" panose="020B0604020202020204" pitchFamily="34" charset="0"/>
                        </a:rPr>
                        <a:t>McClaren</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58141">
                <a:tc vMerge="1">
                  <a:txBody>
                    <a:bodyPr/>
                    <a:lstStyle/>
                    <a:p>
                      <a:endParaRPr lang="en-US"/>
                    </a:p>
                  </a:txBody>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Look for Grants that can fund some of the activities planned.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6/1/2020</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44120">
                <a:tc vMerge="1">
                  <a:txBody>
                    <a:bodyPr/>
                    <a:lstStyle/>
                    <a:p>
                      <a:pPr marL="0" marR="0">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Provide support for Board of Directors meetings (scheduling, agenda, meeting material, minutes)</a:t>
                      </a:r>
                    </a:p>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Ongoing</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Lindsay (Program Manager)</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8745463"/>
                  </a:ext>
                </a:extLst>
              </a:tr>
              <a:tr h="634719">
                <a:tc vMerge="1">
                  <a:txBody>
                    <a:bodyPr/>
                    <a:lstStyle/>
                    <a:p>
                      <a:pPr marL="0" marR="0">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Develop GIECC Repository/Record Retention System; include as part of Website -  </a:t>
                      </a:r>
                    </a:p>
                    <a:p>
                      <a:pPr marL="27432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3/30/2020</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Lindsay</a:t>
                      </a:r>
                      <a:br>
                        <a:rPr lang="en-US" sz="1000" dirty="0">
                          <a:effectLst/>
                          <a:latin typeface="Arial" panose="020B0604020202020204" pitchFamily="34" charset="0"/>
                          <a:ea typeface="Times New Roman" panose="02020603050405020304" pitchFamily="18" charset="0"/>
                          <a:cs typeface="Arial" panose="020B0604020202020204" pitchFamily="34" charset="0"/>
                        </a:rPr>
                      </a:br>
                      <a:r>
                        <a:rPr lang="en-US" sz="1000" dirty="0">
                          <a:effectLst/>
                          <a:latin typeface="Arial" panose="020B0604020202020204" pitchFamily="34" charset="0"/>
                          <a:ea typeface="Times New Roman" panose="02020603050405020304" pitchFamily="18" charset="0"/>
                          <a:cs typeface="Arial" panose="020B0604020202020204" pitchFamily="34" charset="0"/>
                        </a:rPr>
                        <a:t>(Program Manager)</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883669"/>
                  </a:ext>
                </a:extLst>
              </a:tr>
              <a:tr h="772275">
                <a:tc vMerge="1">
                  <a:txBody>
                    <a:bodyPr/>
                    <a:lstStyle/>
                    <a:p>
                      <a:pPr marL="0" marR="0">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Capture GIECC History – How </a:t>
                      </a:r>
                      <a:r>
                        <a:rPr lang="en-US" sz="1000" dirty="0" err="1">
                          <a:effectLst/>
                          <a:latin typeface="Arial" panose="020B0604020202020204" pitchFamily="34" charset="0"/>
                          <a:ea typeface="Calibri" panose="020F0502020204030204" pitchFamily="34" charset="0"/>
                          <a:cs typeface="Arial" panose="020B0604020202020204" pitchFamily="34" charset="0"/>
                        </a:rPr>
                        <a:t>To’s</a:t>
                      </a: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000" b="1" dirty="0">
                          <a:effectLst/>
                          <a:latin typeface="Arial" panose="020B0604020202020204" pitchFamily="34" charset="0"/>
                          <a:ea typeface="Calibri" panose="020F0502020204030204" pitchFamily="34" charset="0"/>
                          <a:cs typeface="Arial" panose="020B0604020202020204" pitchFamily="34" charset="0"/>
                        </a:rPr>
                        <a:t> </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Ongoing</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Lindsay (Program Manager) working with Angie</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6221223"/>
                  </a:ext>
                </a:extLst>
              </a:tr>
              <a:tr h="772275">
                <a:tc vMerge="1">
                  <a:txBody>
                    <a:bodyPr/>
                    <a:lstStyle/>
                    <a:p>
                      <a:pPr marL="0" marR="0">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err="1">
                          <a:effectLst/>
                          <a:latin typeface="Arial" panose="020B0604020202020204" pitchFamily="34" charset="0"/>
                          <a:ea typeface="Calibri" panose="020F0502020204030204" pitchFamily="34" charset="0"/>
                          <a:cs typeface="Arial" panose="020B0604020202020204" pitchFamily="34" charset="0"/>
                        </a:rPr>
                        <a:t>Sucession</a:t>
                      </a:r>
                      <a:r>
                        <a:rPr lang="en-US" sz="1000" dirty="0">
                          <a:effectLst/>
                          <a:latin typeface="Arial" panose="020B0604020202020204" pitchFamily="34" charset="0"/>
                          <a:ea typeface="Calibri" panose="020F0502020204030204" pitchFamily="34" charset="0"/>
                          <a:cs typeface="Arial" panose="020B0604020202020204" pitchFamily="34" charset="0"/>
                        </a:rPr>
                        <a:t> Planning </a:t>
                      </a:r>
                    </a:p>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a. Identify Vice Chair Executive Committee</a:t>
                      </a:r>
                    </a:p>
                    <a:p>
                      <a:r>
                        <a:rPr lang="en-US" sz="1000" dirty="0">
                          <a:effectLst/>
                          <a:latin typeface="Arial" panose="020B0604020202020204" pitchFamily="34" charset="0"/>
                          <a:ea typeface="Calibri" panose="020F0502020204030204" pitchFamily="34" charset="0"/>
                          <a:cs typeface="Arial" panose="020B0604020202020204" pitchFamily="34" charset="0"/>
                        </a:rPr>
                        <a:t>b. Identify Vice Chair for Board of Directors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3/1/2020</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Jamal – Lead</a:t>
                      </a:r>
                      <a:br>
                        <a:rPr lang="en-US" sz="1000" dirty="0">
                          <a:effectLst/>
                          <a:latin typeface="Arial" panose="020B0604020202020204" pitchFamily="34" charset="0"/>
                          <a:ea typeface="Times New Roman" panose="02020603050405020304" pitchFamily="18" charset="0"/>
                          <a:cs typeface="Arial" panose="020B0604020202020204" pitchFamily="34" charset="0"/>
                        </a:rPr>
                      </a:br>
                      <a:br>
                        <a:rPr lang="en-US" sz="1000" dirty="0">
                          <a:effectLst/>
                          <a:latin typeface="Arial" panose="020B0604020202020204" pitchFamily="34" charset="0"/>
                          <a:ea typeface="Times New Roman" panose="02020603050405020304" pitchFamily="18" charset="0"/>
                          <a:cs typeface="Arial" panose="020B0604020202020204" pitchFamily="34" charset="0"/>
                        </a:rPr>
                      </a:br>
                      <a:r>
                        <a:rPr lang="en-US" sz="1000" dirty="0">
                          <a:effectLst/>
                          <a:latin typeface="Arial" panose="020B0604020202020204" pitchFamily="34" charset="0"/>
                          <a:ea typeface="Times New Roman" panose="02020603050405020304" pitchFamily="18" charset="0"/>
                          <a:cs typeface="Arial" panose="020B0604020202020204" pitchFamily="34" charset="0"/>
                        </a:rPr>
                        <a:t>Executive Committee</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976807"/>
                  </a:ext>
                </a:extLst>
              </a:tr>
            </a:tbl>
          </a:graphicData>
        </a:graphic>
      </p:graphicFrame>
      <p:sp>
        <p:nvSpPr>
          <p:cNvPr id="5" name="Rectangle 1"/>
          <p:cNvSpPr>
            <a:spLocks noChangeArrowheads="1"/>
          </p:cNvSpPr>
          <p:nvPr/>
        </p:nvSpPr>
        <p:spPr bwMode="auto">
          <a:xfrm>
            <a:off x="934835" y="1496875"/>
            <a:ext cx="54483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dirty="0">
                <a:ln>
                  <a:noFill/>
                </a:ln>
                <a:solidFill>
                  <a:srgbClr val="00679A"/>
                </a:solidFill>
                <a:effectLst/>
                <a:latin typeface="Arial" panose="020B0604020202020204" pitchFamily="34" charset="0"/>
                <a:ea typeface="Times New Roman" panose="02020603050405020304" pitchFamily="18" charset="0"/>
                <a:cs typeface="Arial" panose="020B0604020202020204" pitchFamily="34" charset="0"/>
              </a:rPr>
              <a:t>Structure and Support Objective:</a:t>
            </a:r>
            <a:r>
              <a:rPr kumimoji="0" lang="en-US" altLang="en-US" sz="1200" b="1" i="0" u="none" strike="noStrike" cap="none" normalizeH="0" baseline="0" dirty="0">
                <a:ln>
                  <a:noFill/>
                </a:ln>
                <a:solidFill>
                  <a:srgbClr val="00679A"/>
                </a:solidFill>
                <a:effectLst/>
                <a:latin typeface="Arial" panose="020B0604020202020204" pitchFamily="34" charset="0"/>
                <a:ea typeface="Times New Roman" panose="02020603050405020304" pitchFamily="18" charset="0"/>
                <a:cs typeface="Arial" panose="020B0604020202020204" pitchFamily="34" charset="0"/>
              </a:rPr>
              <a:t> Organize and manage the Consortium to maximize its positive impact on national, state and individual company initiatives. </a:t>
            </a:r>
            <a:endParaRPr kumimoji="0" lang="en-US" altLang="en-US" sz="1800" b="0" i="0" u="none" strike="noStrike" cap="none" normalizeH="0" baseline="0" dirty="0">
              <a:ln>
                <a:noFill/>
              </a:ln>
              <a:solidFill>
                <a:srgbClr val="00679A"/>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8623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algn="ctr"/>
            <a:r>
              <a:rPr lang="en-US" sz="3200" dirty="0"/>
              <a:t>Table of Contents </a:t>
            </a:r>
          </a:p>
        </p:txBody>
      </p:sp>
      <p:sp>
        <p:nvSpPr>
          <p:cNvPr id="3" name="Content Placeholder 1"/>
          <p:cNvSpPr txBox="1">
            <a:spLocks/>
          </p:cNvSpPr>
          <p:nvPr/>
        </p:nvSpPr>
        <p:spPr>
          <a:xfrm>
            <a:off x="857250" y="1515093"/>
            <a:ext cx="5657850" cy="6722570"/>
          </a:xfrm>
          <a:prstGeom prst="rect">
            <a:avLst/>
          </a:prstGeom>
        </p:spPr>
        <p:txBody>
          <a:bodyPr/>
          <a:lstStyle>
            <a:lvl1pPr marL="342900" indent="-342900" algn="l" rtl="0" eaLnBrk="1" fontAlgn="base" hangingPunct="1">
              <a:spcBef>
                <a:spcPct val="20000"/>
              </a:spcBef>
              <a:spcAft>
                <a:spcPct val="0"/>
              </a:spcAft>
              <a:buClr>
                <a:srgbClr val="50B848"/>
              </a:buClr>
              <a:buFont typeface="Wingdings" pitchFamily="2" charset="2"/>
              <a:buChar char="§"/>
              <a:defRPr sz="3200" kern="1200">
                <a:solidFill>
                  <a:srgbClr val="00679A"/>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rgbClr val="50B848"/>
              </a:buClr>
              <a:buFont typeface="Arial" charset="0"/>
              <a:buChar char="–"/>
              <a:defRPr sz="2800" kern="1200">
                <a:solidFill>
                  <a:srgbClr val="00679A"/>
                </a:solidFill>
                <a:latin typeface="Arial" pitchFamily="34" charset="0"/>
                <a:ea typeface="+mn-ea"/>
                <a:cs typeface="Arial" pitchFamily="34" charset="0"/>
              </a:defRPr>
            </a:lvl2pPr>
            <a:lvl3pPr marL="1143000" indent="-228600" algn="l" rtl="0" eaLnBrk="1" fontAlgn="base" hangingPunct="1">
              <a:spcBef>
                <a:spcPct val="20000"/>
              </a:spcBef>
              <a:spcAft>
                <a:spcPct val="0"/>
              </a:spcAft>
              <a:buClr>
                <a:srgbClr val="50B848"/>
              </a:buClr>
              <a:buFont typeface="Arial" charset="0"/>
              <a:buChar char="•"/>
              <a:defRPr sz="2400" kern="1200">
                <a:solidFill>
                  <a:srgbClr val="00679A"/>
                </a:solidFill>
                <a:latin typeface="Arial" pitchFamily="34" charset="0"/>
                <a:ea typeface="+mn-ea"/>
                <a:cs typeface="Arial" pitchFamily="34" charset="0"/>
              </a:defRPr>
            </a:lvl3pPr>
            <a:lvl4pPr marL="1600200" indent="-228600" algn="l" rtl="0" eaLnBrk="1" fontAlgn="base" hangingPunct="1">
              <a:spcBef>
                <a:spcPct val="20000"/>
              </a:spcBef>
              <a:spcAft>
                <a:spcPct val="0"/>
              </a:spcAft>
              <a:buClr>
                <a:srgbClr val="50B848"/>
              </a:buClr>
              <a:buFont typeface="Arial" charset="0"/>
              <a:buChar char="–"/>
              <a:defRPr sz="2000" kern="1200">
                <a:solidFill>
                  <a:srgbClr val="00679A"/>
                </a:solidFill>
                <a:latin typeface="Arial" pitchFamily="34" charset="0"/>
                <a:ea typeface="+mn-ea"/>
                <a:cs typeface="Arial" pitchFamily="34" charset="0"/>
              </a:defRPr>
            </a:lvl4pPr>
            <a:lvl5pPr marL="2057400" indent="-228600" algn="l" rtl="0" eaLnBrk="1" fontAlgn="base" hangingPunct="1">
              <a:spcBef>
                <a:spcPct val="20000"/>
              </a:spcBef>
              <a:spcAft>
                <a:spcPct val="0"/>
              </a:spcAft>
              <a:buClr>
                <a:srgbClr val="50B848"/>
              </a:buClr>
              <a:buFont typeface="Arial" charset="0"/>
              <a:buChar char="»"/>
              <a:defRPr sz="2000" kern="1200">
                <a:solidFill>
                  <a:srgbClr val="00679A"/>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buClrTx/>
              <a:buFont typeface="+mj-lt"/>
              <a:buAutoNum type="romanUcPeriod"/>
            </a:pPr>
            <a:r>
              <a:rPr lang="en-US" sz="1400" dirty="0">
                <a:solidFill>
                  <a:schemeClr val="tx1"/>
                </a:solidFill>
              </a:rPr>
              <a:t>Executive Summary ….. 3</a:t>
            </a:r>
          </a:p>
          <a:p>
            <a:pPr lvl="1">
              <a:buClrTx/>
            </a:pPr>
            <a:r>
              <a:rPr lang="en-US" sz="1400" dirty="0">
                <a:solidFill>
                  <a:schemeClr val="tx1"/>
                </a:solidFill>
              </a:rPr>
              <a:t>Georgia Energy and Industrial Construction Consortium (GEICC) Strategic Plan at a Glance</a:t>
            </a:r>
            <a:br>
              <a:rPr lang="en-US" sz="1400" dirty="0">
                <a:solidFill>
                  <a:schemeClr val="tx1"/>
                </a:solidFill>
              </a:rPr>
            </a:br>
            <a:endParaRPr lang="en-US" sz="1400" dirty="0">
              <a:solidFill>
                <a:schemeClr val="tx1"/>
              </a:solidFill>
            </a:endParaRPr>
          </a:p>
          <a:p>
            <a:pPr lvl="0">
              <a:buClrTx/>
              <a:buFont typeface="+mj-lt"/>
              <a:buAutoNum type="romanUcPeriod"/>
            </a:pPr>
            <a:r>
              <a:rPr lang="en-US" sz="1400" dirty="0">
                <a:solidFill>
                  <a:schemeClr val="tx1"/>
                </a:solidFill>
              </a:rPr>
              <a:t>GEICC Consortium Overview ….. 5</a:t>
            </a:r>
          </a:p>
          <a:p>
            <a:pPr lvl="1">
              <a:buClrTx/>
            </a:pPr>
            <a:r>
              <a:rPr lang="en-US" sz="1400" dirty="0">
                <a:solidFill>
                  <a:schemeClr val="tx1"/>
                </a:solidFill>
              </a:rPr>
              <a:t>History</a:t>
            </a:r>
          </a:p>
          <a:p>
            <a:pPr lvl="1">
              <a:buClrTx/>
            </a:pPr>
            <a:r>
              <a:rPr lang="en-US" sz="1400" dirty="0">
                <a:solidFill>
                  <a:schemeClr val="tx1"/>
                </a:solidFill>
              </a:rPr>
              <a:t>Members and Structure </a:t>
            </a:r>
            <a:br>
              <a:rPr lang="en-US" sz="1400" dirty="0">
                <a:solidFill>
                  <a:schemeClr val="tx1"/>
                </a:solidFill>
              </a:rPr>
            </a:br>
            <a:endParaRPr lang="en-US" sz="1400" dirty="0">
              <a:solidFill>
                <a:schemeClr val="tx1"/>
              </a:solidFill>
            </a:endParaRPr>
          </a:p>
          <a:p>
            <a:pPr lvl="0">
              <a:buClrTx/>
              <a:buFont typeface="+mj-lt"/>
              <a:buAutoNum type="romanUcPeriod"/>
            </a:pPr>
            <a:r>
              <a:rPr lang="en-US" sz="1400" dirty="0">
                <a:solidFill>
                  <a:schemeClr val="tx1"/>
                </a:solidFill>
              </a:rPr>
              <a:t>More About the GEICC Strategic Plan ….. 9</a:t>
            </a:r>
          </a:p>
          <a:p>
            <a:pPr lvl="1">
              <a:buClrTx/>
            </a:pPr>
            <a:r>
              <a:rPr lang="en-US" sz="1400" dirty="0">
                <a:solidFill>
                  <a:schemeClr val="tx1"/>
                </a:solidFill>
              </a:rPr>
              <a:t>How the Plan is Organized</a:t>
            </a:r>
          </a:p>
          <a:p>
            <a:pPr lvl="2">
              <a:buClrTx/>
            </a:pPr>
            <a:r>
              <a:rPr lang="en-US" sz="1200" dirty="0">
                <a:solidFill>
                  <a:schemeClr val="tx1"/>
                </a:solidFill>
              </a:rPr>
              <a:t>Workforce Planning </a:t>
            </a:r>
          </a:p>
          <a:p>
            <a:pPr lvl="2">
              <a:buClrTx/>
            </a:pPr>
            <a:r>
              <a:rPr lang="en-US" sz="1200" dirty="0">
                <a:solidFill>
                  <a:schemeClr val="tx1"/>
                </a:solidFill>
              </a:rPr>
              <a:t>Career Awareness</a:t>
            </a:r>
          </a:p>
          <a:p>
            <a:pPr lvl="2">
              <a:buClrTx/>
            </a:pPr>
            <a:r>
              <a:rPr lang="en-US" sz="1200" dirty="0">
                <a:solidFill>
                  <a:schemeClr val="tx1"/>
                </a:solidFill>
              </a:rPr>
              <a:t>Education</a:t>
            </a:r>
          </a:p>
          <a:p>
            <a:pPr lvl="2">
              <a:buClrTx/>
            </a:pPr>
            <a:r>
              <a:rPr lang="en-US" sz="1200" dirty="0">
                <a:solidFill>
                  <a:schemeClr val="tx1"/>
                </a:solidFill>
              </a:rPr>
              <a:t>Structure &amp; Support</a:t>
            </a:r>
          </a:p>
          <a:p>
            <a:pPr lvl="1">
              <a:buClrTx/>
            </a:pPr>
            <a:r>
              <a:rPr lang="en-US" sz="1400" dirty="0">
                <a:solidFill>
                  <a:schemeClr val="tx1"/>
                </a:solidFill>
              </a:rPr>
              <a:t>Strategic Planning Template</a:t>
            </a:r>
          </a:p>
          <a:p>
            <a:pPr lvl="1">
              <a:buClrTx/>
            </a:pPr>
            <a:r>
              <a:rPr lang="en-US" sz="1400" dirty="0">
                <a:solidFill>
                  <a:schemeClr val="tx1"/>
                </a:solidFill>
              </a:rPr>
              <a:t>Task Force Activity Overviews</a:t>
            </a:r>
            <a:br>
              <a:rPr lang="en-US" sz="1400" dirty="0">
                <a:solidFill>
                  <a:schemeClr val="tx1"/>
                </a:solidFill>
              </a:rPr>
            </a:br>
            <a:endParaRPr lang="en-US" sz="1400" dirty="0">
              <a:solidFill>
                <a:schemeClr val="tx1"/>
              </a:solidFill>
            </a:endParaRPr>
          </a:p>
          <a:p>
            <a:pPr lvl="0">
              <a:buClrTx/>
              <a:buFont typeface="+mj-lt"/>
              <a:buAutoNum type="romanUcPeriod"/>
            </a:pPr>
            <a:r>
              <a:rPr lang="en-US" sz="1400" dirty="0">
                <a:solidFill>
                  <a:schemeClr val="tx1"/>
                </a:solidFill>
              </a:rPr>
              <a:t>Background Data for GEICC Strategic Plan …... 22</a:t>
            </a:r>
          </a:p>
          <a:p>
            <a:pPr lvl="1">
              <a:buClrTx/>
            </a:pPr>
            <a:r>
              <a:rPr lang="en-US" sz="1400" dirty="0">
                <a:solidFill>
                  <a:schemeClr val="tx1"/>
                </a:solidFill>
              </a:rPr>
              <a:t>Workforce Data Sources</a:t>
            </a:r>
          </a:p>
          <a:p>
            <a:pPr lvl="1">
              <a:buClrTx/>
            </a:pPr>
            <a:r>
              <a:rPr lang="en-US" sz="1400" dirty="0">
                <a:solidFill>
                  <a:schemeClr val="tx1"/>
                </a:solidFill>
              </a:rPr>
              <a:t>Strengths &amp; Opportunities Analysis</a:t>
            </a:r>
            <a:br>
              <a:rPr lang="en-US" sz="1400" dirty="0">
                <a:solidFill>
                  <a:schemeClr val="tx1"/>
                </a:solidFill>
              </a:rPr>
            </a:br>
            <a:endParaRPr lang="en-US" sz="1400" dirty="0">
              <a:solidFill>
                <a:schemeClr val="tx1"/>
              </a:solidFill>
            </a:endParaRPr>
          </a:p>
          <a:p>
            <a:pPr lvl="0">
              <a:buClrTx/>
              <a:buFont typeface="+mj-lt"/>
              <a:buAutoNum type="romanUcPeriod"/>
            </a:pPr>
            <a:r>
              <a:rPr lang="en-US" sz="1400" dirty="0">
                <a:solidFill>
                  <a:schemeClr val="tx1"/>
                </a:solidFill>
              </a:rPr>
              <a:t>Appendix ….. 32</a:t>
            </a:r>
          </a:p>
          <a:p>
            <a:pPr lvl="1"/>
            <a:r>
              <a:rPr lang="en-US" sz="1400" dirty="0">
                <a:solidFill>
                  <a:schemeClr val="tx1"/>
                </a:solidFill>
              </a:rPr>
              <a:t>Board of Directors, Executive Committee Structure and Governance</a:t>
            </a:r>
          </a:p>
          <a:p>
            <a:pPr lvl="1"/>
            <a:r>
              <a:rPr lang="en-US" sz="1400" dirty="0">
                <a:solidFill>
                  <a:schemeClr val="tx1"/>
                </a:solidFill>
              </a:rPr>
              <a:t>Committee Responsibility and Authority</a:t>
            </a:r>
          </a:p>
          <a:p>
            <a:pPr lvl="1"/>
            <a:r>
              <a:rPr lang="en-US" sz="1400" dirty="0">
                <a:solidFill>
                  <a:schemeClr val="tx1"/>
                </a:solidFill>
              </a:rPr>
              <a:t>Membership List</a:t>
            </a:r>
          </a:p>
        </p:txBody>
      </p:sp>
      <p:sp>
        <p:nvSpPr>
          <p:cNvPr id="2" name="Slide Number Placeholder 1"/>
          <p:cNvSpPr>
            <a:spLocks noGrp="1"/>
          </p:cNvSpPr>
          <p:nvPr>
            <p:ph type="sldNum" sz="quarter" idx="10"/>
          </p:nvPr>
        </p:nvSpPr>
        <p:spPr/>
        <p:txBody>
          <a:bodyPr/>
          <a:lstStyle/>
          <a:p>
            <a:pPr>
              <a:defRPr/>
            </a:pPr>
            <a:fld id="{8D63E674-D1CE-405A-9D69-36852FF08011}" type="slidenum">
              <a:rPr lang="en-US" smtClean="0"/>
              <a:pPr>
                <a:defRPr/>
              </a:pPr>
              <a:t>2</a:t>
            </a:fld>
            <a:endParaRPr lang="en-US" dirty="0"/>
          </a:p>
        </p:txBody>
      </p:sp>
    </p:spTree>
    <p:extLst>
      <p:ext uri="{BB962C8B-B14F-4D97-AF65-F5344CB8AC3E}">
        <p14:creationId xmlns:p14="http://schemas.microsoft.com/office/powerpoint/2010/main" val="42590461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5B7F82C-AD5E-43BA-AB06-FA18366D073F}"/>
              </a:ext>
            </a:extLst>
          </p:cNvPr>
          <p:cNvSpPr>
            <a:spLocks noGrp="1"/>
          </p:cNvSpPr>
          <p:nvPr>
            <p:ph type="sldNum" sz="quarter" idx="10"/>
          </p:nvPr>
        </p:nvSpPr>
        <p:spPr>
          <a:xfrm>
            <a:off x="6103917" y="8475170"/>
            <a:ext cx="411183" cy="486833"/>
          </a:xfrm>
        </p:spPr>
        <p:txBody>
          <a:bodyPr/>
          <a:lstStyle/>
          <a:p>
            <a:pPr>
              <a:defRPr/>
            </a:pPr>
            <a:fld id="{8D63E674-D1CE-405A-9D69-36852FF08011}" type="slidenum">
              <a:rPr lang="en-US" smtClean="0"/>
              <a:pPr>
                <a:defRPr/>
              </a:pPr>
              <a:t>20</a:t>
            </a:fld>
            <a:endParaRPr lang="en-US" dirty="0"/>
          </a:p>
        </p:txBody>
      </p:sp>
      <p:sp>
        <p:nvSpPr>
          <p:cNvPr id="4" name="Title 1">
            <a:extLst>
              <a:ext uri="{FF2B5EF4-FFF2-40B4-BE49-F238E27FC236}">
                <a16:creationId xmlns:a16="http://schemas.microsoft.com/office/drawing/2014/main" id="{9DAB7479-9465-4188-B760-B1AE88EF106A}"/>
              </a:ext>
            </a:extLst>
          </p:cNvPr>
          <p:cNvSpPr>
            <a:spLocks noGrp="1"/>
          </p:cNvSpPr>
          <p:nvPr>
            <p:ph type="title"/>
          </p:nvPr>
        </p:nvSpPr>
        <p:spPr>
          <a:xfrm>
            <a:off x="342900" y="0"/>
            <a:ext cx="6515100" cy="1625600"/>
          </a:xfrm>
        </p:spPr>
        <p:txBody>
          <a:bodyPr>
            <a:normAutofit/>
          </a:bodyPr>
          <a:lstStyle/>
          <a:p>
            <a:r>
              <a:rPr lang="en-US" sz="3200" dirty="0"/>
              <a:t>GEICC Strategic Planning </a:t>
            </a:r>
            <a:r>
              <a:rPr lang="en-US" sz="2000" dirty="0"/>
              <a:t>– Structure and Support (</a:t>
            </a:r>
            <a:r>
              <a:rPr lang="en-US" sz="2000" dirty="0" err="1"/>
              <a:t>cont</a:t>
            </a:r>
            <a:r>
              <a:rPr lang="en-US" sz="2000" dirty="0"/>
              <a:t>)</a:t>
            </a:r>
          </a:p>
        </p:txBody>
      </p:sp>
      <p:graphicFrame>
        <p:nvGraphicFramePr>
          <p:cNvPr id="5" name="Table 4">
            <a:extLst>
              <a:ext uri="{FF2B5EF4-FFF2-40B4-BE49-F238E27FC236}">
                <a16:creationId xmlns:a16="http://schemas.microsoft.com/office/drawing/2014/main" id="{58734D51-79F0-4F8B-9AD3-3808C3C798FA}"/>
              </a:ext>
            </a:extLst>
          </p:cNvPr>
          <p:cNvGraphicFramePr>
            <a:graphicFrameLocks noGrp="1"/>
          </p:cNvGraphicFramePr>
          <p:nvPr>
            <p:extLst>
              <p:ext uri="{D42A27DB-BD31-4B8C-83A1-F6EECF244321}">
                <p14:modId xmlns:p14="http://schemas.microsoft.com/office/powerpoint/2010/main" val="4088388460"/>
              </p:ext>
            </p:extLst>
          </p:nvPr>
        </p:nvGraphicFramePr>
        <p:xfrm>
          <a:off x="627908" y="1625600"/>
          <a:ext cx="5945084" cy="3333065"/>
        </p:xfrm>
        <a:graphic>
          <a:graphicData uri="http://schemas.openxmlformats.org/drawingml/2006/table">
            <a:tbl>
              <a:tblPr firstRow="1" firstCol="1" bandRow="1"/>
              <a:tblGrid>
                <a:gridCol w="927679">
                  <a:extLst>
                    <a:ext uri="{9D8B030D-6E8A-4147-A177-3AD203B41FA5}">
                      <a16:colId xmlns:a16="http://schemas.microsoft.com/office/drawing/2014/main" val="2422969754"/>
                    </a:ext>
                  </a:extLst>
                </a:gridCol>
                <a:gridCol w="2312100">
                  <a:extLst>
                    <a:ext uri="{9D8B030D-6E8A-4147-A177-3AD203B41FA5}">
                      <a16:colId xmlns:a16="http://schemas.microsoft.com/office/drawing/2014/main" val="166863543"/>
                    </a:ext>
                  </a:extLst>
                </a:gridCol>
                <a:gridCol w="1042692">
                  <a:extLst>
                    <a:ext uri="{9D8B030D-6E8A-4147-A177-3AD203B41FA5}">
                      <a16:colId xmlns:a16="http://schemas.microsoft.com/office/drawing/2014/main" val="1000384551"/>
                    </a:ext>
                  </a:extLst>
                </a:gridCol>
                <a:gridCol w="906629">
                  <a:extLst>
                    <a:ext uri="{9D8B030D-6E8A-4147-A177-3AD203B41FA5}">
                      <a16:colId xmlns:a16="http://schemas.microsoft.com/office/drawing/2014/main" val="1950542194"/>
                    </a:ext>
                  </a:extLst>
                </a:gridCol>
                <a:gridCol w="755984">
                  <a:extLst>
                    <a:ext uri="{9D8B030D-6E8A-4147-A177-3AD203B41FA5}">
                      <a16:colId xmlns:a16="http://schemas.microsoft.com/office/drawing/2014/main" val="1007807781"/>
                    </a:ext>
                  </a:extLst>
                </a:gridCol>
              </a:tblGrid>
              <a:tr h="323704">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Strategy:</a:t>
                      </a:r>
                      <a:br>
                        <a:rPr lang="en-US" sz="1000" b="1" dirty="0">
                          <a:effectLst/>
                          <a:latin typeface="Arial" panose="020B0604020202020204" pitchFamily="34" charset="0"/>
                          <a:ea typeface="Times New Roman" panose="02020603050405020304" pitchFamily="18" charset="0"/>
                          <a:cs typeface="Arial" panose="020B0604020202020204" pitchFamily="34" charset="0"/>
                        </a:rPr>
                      </a:br>
                      <a:r>
                        <a:rPr lang="en-US" sz="1000" b="1" dirty="0">
                          <a:effectLst/>
                          <a:latin typeface="Arial" panose="020B0604020202020204" pitchFamily="34" charset="0"/>
                          <a:ea typeface="Times New Roman" panose="02020603050405020304" pitchFamily="18" charset="0"/>
                          <a:cs typeface="Arial" panose="020B0604020202020204" pitchFamily="34" charset="0"/>
                        </a:rPr>
                        <a:t>Fundraising</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Action</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Timeframe</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Accountable</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Status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2006178744"/>
                  </a:ext>
                </a:extLst>
              </a:tr>
              <a:tr h="275162">
                <a:tc rowSpan="3">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a:t>
                      </a:r>
                    </a:p>
                    <a:p>
                      <a:pPr marL="0" marR="0">
                        <a:lnSpc>
                          <a:spcPct val="115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Measures of Success: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Re-engage the Board of Directors by communicating new strategic plan</a:t>
                      </a:r>
                    </a:p>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a. Jamal to discuss with Bert and Scott</a:t>
                      </a:r>
                    </a:p>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b. Corey to discuss with Jesse</a:t>
                      </a:r>
                    </a:p>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c. Jerold Hill to discuss and determine who will participate on both</a:t>
                      </a:r>
                    </a:p>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d. Sheri to discuss with Mike</a:t>
                      </a:r>
                    </a:p>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e. Angie to engage another co-op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5/1/2020</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Secretary</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4050574"/>
                  </a:ext>
                </a:extLst>
              </a:tr>
              <a:tr h="559067">
                <a:tc vMerge="1">
                  <a:txBody>
                    <a:bodyPr/>
                    <a:lstStyle/>
                    <a:p>
                      <a:endParaRPr lang="en-US"/>
                    </a:p>
                  </a:txBody>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Create alliances, where appropriate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Ongoing</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Executive Committee</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a:t>
                      </a: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4905990"/>
                  </a:ext>
                </a:extLst>
              </a:tr>
              <a:tr h="558141">
                <a:tc vMerge="1">
                  <a:txBody>
                    <a:bodyPr/>
                    <a:lstStyle/>
                    <a:p>
                      <a:endParaRPr lang="en-US"/>
                    </a:p>
                  </a:txBody>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Expand use of social media platforms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00" dirty="0">
                          <a:latin typeface="Arial" panose="020B0604020202020204" pitchFamily="34" charset="0"/>
                          <a:cs typeface="Arial" panose="020B0604020202020204" pitchFamily="34" charset="0"/>
                        </a:rPr>
                        <a:t>3/15/2020 for completion of new accounts for Facebook and Instagram</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Work on content will </a:t>
                      </a:r>
                      <a:r>
                        <a:rPr lang="en-US" sz="1000">
                          <a:latin typeface="Arial" panose="020B0604020202020204" pitchFamily="34" charset="0"/>
                          <a:cs typeface="Arial" panose="020B0604020202020204" pitchFamily="34" charset="0"/>
                        </a:rPr>
                        <a:t>be ongoing.</a:t>
                      </a:r>
                      <a:endParaRPr lang="en-US" sz="1000" dirty="0">
                        <a:latin typeface="Arial" panose="020B0604020202020204" pitchFamily="34"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Lindsay (Program Manager)</a:t>
                      </a:r>
                    </a:p>
                    <a:p>
                      <a:endParaRPr lang="en-US" sz="1000" dirty="0">
                        <a:latin typeface="Arial" panose="020B0604020202020204" pitchFamily="34"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000" dirty="0">
                        <a:latin typeface="Arial" panose="020B0604020202020204" pitchFamily="34" charset="0"/>
                        <a:cs typeface="Arial" panose="020B0604020202020204" pitchFamily="34" charset="0"/>
                      </a:endParaRPr>
                    </a:p>
                  </a:txBody>
                  <a:tcPr marL="43314" marR="43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8575983"/>
                  </a:ext>
                </a:extLst>
              </a:tr>
            </a:tbl>
          </a:graphicData>
        </a:graphic>
      </p:graphicFrame>
    </p:spTree>
    <p:extLst>
      <p:ext uri="{BB962C8B-B14F-4D97-AF65-F5344CB8AC3E}">
        <p14:creationId xmlns:p14="http://schemas.microsoft.com/office/powerpoint/2010/main" val="346529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Section IV</a:t>
            </a:r>
          </a:p>
        </p:txBody>
      </p:sp>
      <p:sp>
        <p:nvSpPr>
          <p:cNvPr id="3" name="TextBox 2"/>
          <p:cNvSpPr txBox="1"/>
          <p:nvPr/>
        </p:nvSpPr>
        <p:spPr>
          <a:xfrm>
            <a:off x="1752600" y="2743199"/>
            <a:ext cx="3657600" cy="1077218"/>
          </a:xfrm>
          <a:prstGeom prst="rect">
            <a:avLst/>
          </a:prstGeom>
          <a:noFill/>
        </p:spPr>
        <p:txBody>
          <a:bodyPr wrap="square" rtlCol="0">
            <a:spAutoFit/>
          </a:bodyPr>
          <a:lstStyle/>
          <a:p>
            <a:pPr algn="ctr"/>
            <a:r>
              <a:rPr lang="en-US" sz="3200" b="1" dirty="0">
                <a:solidFill>
                  <a:srgbClr val="00679A"/>
                </a:solidFill>
              </a:rPr>
              <a:t>Background Data for GEICC Strategic Plan</a:t>
            </a:r>
          </a:p>
        </p:txBody>
      </p:sp>
      <p:sp>
        <p:nvSpPr>
          <p:cNvPr id="4" name="Slide Number Placeholder 3"/>
          <p:cNvSpPr>
            <a:spLocks noGrp="1"/>
          </p:cNvSpPr>
          <p:nvPr>
            <p:ph type="sldNum" sz="quarter" idx="10"/>
          </p:nvPr>
        </p:nvSpPr>
        <p:spPr>
          <a:xfrm>
            <a:off x="6229350" y="8475170"/>
            <a:ext cx="400050" cy="486833"/>
          </a:xfrm>
        </p:spPr>
        <p:txBody>
          <a:bodyPr/>
          <a:lstStyle/>
          <a:p>
            <a:pPr>
              <a:defRPr/>
            </a:pPr>
            <a:fld id="{8D63E674-D1CE-405A-9D69-36852FF08011}" type="slidenum">
              <a:rPr lang="en-US" smtClean="0"/>
              <a:pPr>
                <a:defRPr/>
              </a:pPr>
              <a:t>21</a:t>
            </a:fld>
            <a:endParaRPr lang="en-US" dirty="0"/>
          </a:p>
        </p:txBody>
      </p:sp>
    </p:spTree>
    <p:extLst>
      <p:ext uri="{BB962C8B-B14F-4D97-AF65-F5344CB8AC3E}">
        <p14:creationId xmlns:p14="http://schemas.microsoft.com/office/powerpoint/2010/main" val="16185742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7250" y="2032000"/>
            <a:ext cx="5657850" cy="5486400"/>
          </a:xfrm>
        </p:spPr>
        <p:txBody>
          <a:bodyPr/>
          <a:lstStyle/>
          <a:p>
            <a:pPr>
              <a:buClrTx/>
              <a:buFont typeface="Arial" panose="020B0604020202020204" pitchFamily="34" charset="0"/>
              <a:buChar char="•"/>
            </a:pPr>
            <a:r>
              <a:rPr lang="en-US" sz="1400" dirty="0">
                <a:solidFill>
                  <a:schemeClr val="tx1"/>
                </a:solidFill>
              </a:rPr>
              <a:t>Quarterly Census of Employment and Wages (QCEW) </a:t>
            </a:r>
          </a:p>
          <a:p>
            <a:pPr>
              <a:buClrTx/>
              <a:buFont typeface="Arial" panose="020B0604020202020204" pitchFamily="34" charset="0"/>
              <a:buChar char="•"/>
            </a:pPr>
            <a:r>
              <a:rPr lang="en-US" sz="1400" dirty="0">
                <a:solidFill>
                  <a:schemeClr val="tx1"/>
                </a:solidFill>
              </a:rPr>
              <a:t>Regional Economic Information System (REIS)</a:t>
            </a:r>
          </a:p>
          <a:p>
            <a:pPr>
              <a:buClrTx/>
              <a:buFont typeface="Arial" panose="020B0604020202020204" pitchFamily="34" charset="0"/>
              <a:buChar char="•"/>
            </a:pPr>
            <a:r>
              <a:rPr lang="en-US" sz="1400" dirty="0">
                <a:solidFill>
                  <a:schemeClr val="tx1"/>
                </a:solidFill>
              </a:rPr>
              <a:t>Georgia Department of Employment Security, Employment Projections</a:t>
            </a:r>
          </a:p>
          <a:p>
            <a:pPr>
              <a:buClrTx/>
              <a:buFont typeface="Arial" panose="020B0604020202020204" pitchFamily="34" charset="0"/>
              <a:buChar char="•"/>
            </a:pPr>
            <a:r>
              <a:rPr lang="en-US" sz="1400" dirty="0">
                <a:solidFill>
                  <a:schemeClr val="tx1"/>
                </a:solidFill>
              </a:rPr>
              <a:t>Georgia Utility Workforce Plans</a:t>
            </a:r>
          </a:p>
          <a:p>
            <a:pPr>
              <a:buClrTx/>
              <a:buFont typeface="Arial" panose="020B0604020202020204" pitchFamily="34" charset="0"/>
              <a:buChar char="•"/>
            </a:pPr>
            <a:r>
              <a:rPr lang="en-US" sz="1400" dirty="0">
                <a:solidFill>
                  <a:schemeClr val="tx1"/>
                </a:solidFill>
              </a:rPr>
              <a:t>The CEWD Demand Reports are produced in collaboration with Economic Modeling Specialists, Inc. (EMSI). EMSI, a CareerBuilder company, is a leading provider of economic impact studies, labor market data, data-driven reports, and custom consulting services to educational institutions, workforce planners, economic development professionals, and private industry in North America and the UK. </a:t>
            </a:r>
          </a:p>
        </p:txBody>
      </p:sp>
      <p:sp>
        <p:nvSpPr>
          <p:cNvPr id="3" name="Title 2"/>
          <p:cNvSpPr>
            <a:spLocks noGrp="1"/>
          </p:cNvSpPr>
          <p:nvPr>
            <p:ph type="title"/>
          </p:nvPr>
        </p:nvSpPr>
        <p:spPr>
          <a:xfrm>
            <a:off x="381000" y="457200"/>
            <a:ext cx="6172200" cy="1295400"/>
          </a:xfrm>
        </p:spPr>
        <p:txBody>
          <a:bodyPr>
            <a:normAutofit/>
          </a:bodyPr>
          <a:lstStyle/>
          <a:p>
            <a:r>
              <a:rPr lang="en-US" sz="3200" dirty="0"/>
              <a:t>GEICC Workforce Data Sources</a:t>
            </a:r>
          </a:p>
        </p:txBody>
      </p:sp>
    </p:spTree>
    <p:extLst>
      <p:ext uri="{BB962C8B-B14F-4D97-AF65-F5344CB8AC3E}">
        <p14:creationId xmlns:p14="http://schemas.microsoft.com/office/powerpoint/2010/main" val="22226228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9" name="Tekstboks 3"/>
          <p:cNvSpPr txBox="1">
            <a:spLocks noChangeArrowheads="1"/>
          </p:cNvSpPr>
          <p:nvPr/>
        </p:nvSpPr>
        <p:spPr bwMode="auto">
          <a:xfrm>
            <a:off x="428501" y="334277"/>
            <a:ext cx="5057899" cy="1068641"/>
          </a:xfrm>
          <a:prstGeom prst="rect">
            <a:avLst/>
          </a:prstGeom>
          <a:noFill/>
          <a:ln w="9525">
            <a:noFill/>
            <a:miter lim="800000"/>
            <a:headEnd/>
            <a:tailEnd/>
          </a:ln>
        </p:spPr>
        <p:txBody>
          <a:bodyPr wrap="square" lIns="82945" tIns="41473" rIns="82945" bIns="41473">
            <a:spAutoFit/>
          </a:bodyPr>
          <a:lstStyle/>
          <a:p>
            <a:r>
              <a:rPr lang="da-DK" sz="3200" b="1" dirty="0">
                <a:solidFill>
                  <a:srgbClr val="0073AE"/>
                </a:solidFill>
                <a:latin typeface="Arial" panose="020B0604020202020204" pitchFamily="34" charset="0"/>
                <a:ea typeface="Calibri" pitchFamily="34" charset="0"/>
                <a:cs typeface="Arial" panose="020B0604020202020204" pitchFamily="34" charset="0"/>
              </a:rPr>
              <a:t>GEICC Strengths &amp; </a:t>
            </a:r>
            <a:br>
              <a:rPr lang="da-DK" sz="3200" b="1" dirty="0">
                <a:solidFill>
                  <a:srgbClr val="0073AE"/>
                </a:solidFill>
                <a:latin typeface="Arial" panose="020B0604020202020204" pitchFamily="34" charset="0"/>
                <a:ea typeface="Calibri" pitchFamily="34" charset="0"/>
                <a:cs typeface="Arial" panose="020B0604020202020204" pitchFamily="34" charset="0"/>
              </a:rPr>
            </a:br>
            <a:r>
              <a:rPr lang="da-DK" sz="3200" b="1" dirty="0">
                <a:solidFill>
                  <a:srgbClr val="0073AE"/>
                </a:solidFill>
                <a:latin typeface="Arial" panose="020B0604020202020204" pitchFamily="34" charset="0"/>
                <a:ea typeface="Calibri" pitchFamily="34" charset="0"/>
                <a:cs typeface="Arial" panose="020B0604020202020204" pitchFamily="34" charset="0"/>
              </a:rPr>
              <a:t>Opportunities Analysis</a:t>
            </a:r>
          </a:p>
        </p:txBody>
      </p:sp>
      <p:sp>
        <p:nvSpPr>
          <p:cNvPr id="2" name="Slide Number Placeholder 1"/>
          <p:cNvSpPr>
            <a:spLocks noGrp="1"/>
          </p:cNvSpPr>
          <p:nvPr>
            <p:ph type="sldNum" sz="quarter" idx="10"/>
          </p:nvPr>
        </p:nvSpPr>
        <p:spPr>
          <a:xfrm>
            <a:off x="6199562" y="8504767"/>
            <a:ext cx="506038" cy="486833"/>
          </a:xfrm>
        </p:spPr>
        <p:txBody>
          <a:bodyPr/>
          <a:lstStyle/>
          <a:p>
            <a:pPr algn="ctr">
              <a:defRPr/>
            </a:pPr>
            <a:fld id="{8D63E674-D1CE-405A-9D69-36852FF08011}" type="slidenum">
              <a:rPr lang="en-US" smtClean="0"/>
              <a:pPr algn="ctr">
                <a:defRPr/>
              </a:pPr>
              <a:t>23</a:t>
            </a:fld>
            <a:endParaRPr lang="en-US" dirty="0"/>
          </a:p>
        </p:txBody>
      </p:sp>
      <p:sp>
        <p:nvSpPr>
          <p:cNvPr id="19" name="Rectangle 18"/>
          <p:cNvSpPr/>
          <p:nvPr/>
        </p:nvSpPr>
        <p:spPr bwMode="auto">
          <a:xfrm>
            <a:off x="685798" y="1458833"/>
            <a:ext cx="5463626" cy="4342037"/>
          </a:xfrm>
          <a:prstGeom prst="rect">
            <a:avLst/>
          </a:prstGeom>
          <a:gradFill flip="none" rotWithShape="1">
            <a:gsLst>
              <a:gs pos="0">
                <a:srgbClr val="A5D8F9"/>
              </a:gs>
              <a:gs pos="100000">
                <a:srgbClr val="0070C0"/>
              </a:gs>
            </a:gsLst>
            <a:lin ang="5400000" scaled="0"/>
            <a:tileRect/>
          </a:gradFill>
          <a:ln w="9525" cap="flat" cmpd="sng" algn="ctr">
            <a:noFill/>
            <a:prstDash val="solid"/>
            <a:round/>
            <a:headEnd type="none" w="med" len="med"/>
            <a:tailEnd type="none" w="med" len="med"/>
          </a:ln>
          <a:effectLst/>
          <a:scene3d>
            <a:camera prst="orthographicFront"/>
            <a:lightRig rig="threePt" dir="t"/>
          </a:scene3d>
          <a:sp3d extrusionH="1003300"/>
        </p:spPr>
        <p:txBody>
          <a:bodyPr lIns="82945" tIns="41473" rIns="82945" bIns="41473"/>
          <a:lstStyle/>
          <a:p>
            <a:pPr>
              <a:buFont typeface="Times New Roman" pitchFamily="16" charset="0"/>
              <a:buNone/>
              <a:defRPr/>
            </a:pPr>
            <a:endParaRPr lang="en-US" dirty="0"/>
          </a:p>
        </p:txBody>
      </p:sp>
      <p:sp>
        <p:nvSpPr>
          <p:cNvPr id="20" name="TextBox 16"/>
          <p:cNvSpPr txBox="1">
            <a:spLocks noChangeArrowheads="1"/>
          </p:cNvSpPr>
          <p:nvPr/>
        </p:nvSpPr>
        <p:spPr bwMode="auto">
          <a:xfrm>
            <a:off x="1238249" y="1687699"/>
            <a:ext cx="4628358" cy="3746297"/>
          </a:xfrm>
          <a:prstGeom prst="rect">
            <a:avLst/>
          </a:prstGeom>
          <a:noFill/>
          <a:ln w="9525">
            <a:noFill/>
            <a:miter lim="800000"/>
            <a:headEnd/>
            <a:tailEnd/>
          </a:ln>
        </p:spPr>
        <p:txBody>
          <a:bodyPr wrap="square" lIns="82945" tIns="41473" rIns="82945" bIns="41473">
            <a:spAutoFit/>
          </a:bodyPr>
          <a:lstStyle/>
          <a:p>
            <a:pPr lvl="0"/>
            <a:r>
              <a:rPr lang="en-US" sz="1500" b="1" noProof="1">
                <a:solidFill>
                  <a:prstClr val="black"/>
                </a:solidFill>
                <a:latin typeface="Calibri" pitchFamily="34" charset="0"/>
                <a:cs typeface="Arial" charset="0"/>
              </a:rPr>
              <a:t>Strengths</a:t>
            </a:r>
            <a:br>
              <a:rPr lang="en-US" sz="1500" b="1" noProof="1">
                <a:solidFill>
                  <a:prstClr val="black"/>
                </a:solidFill>
                <a:latin typeface="Calibri" pitchFamily="34" charset="0"/>
                <a:cs typeface="Arial" charset="0"/>
              </a:rPr>
            </a:br>
            <a:endParaRPr lang="en-US" sz="1500" b="1" noProof="1">
              <a:solidFill>
                <a:prstClr val="black"/>
              </a:solidFill>
              <a:latin typeface="Calibri" pitchFamily="34" charset="0"/>
              <a:cs typeface="Arial" charset="0"/>
            </a:endParaRPr>
          </a:p>
          <a:p>
            <a:pPr marL="285750" lvl="0" indent="-285750">
              <a:buFont typeface="Arial" panose="020B0604020202020204" pitchFamily="34" charset="0"/>
              <a:buChar char="•"/>
            </a:pPr>
            <a:r>
              <a:rPr lang="en-US" sz="1300" i="1" noProof="1">
                <a:solidFill>
                  <a:prstClr val="black"/>
                </a:solidFill>
                <a:latin typeface="Calibri" pitchFamily="34" charset="0"/>
                <a:cs typeface="Arial" charset="0"/>
              </a:rPr>
              <a:t>Established reputation at State level as an entity to work with </a:t>
            </a:r>
            <a:r>
              <a:rPr lang="en-US" sz="1300" i="1" noProof="1">
                <a:solidFill>
                  <a:srgbClr val="FF0000"/>
                </a:solidFill>
                <a:latin typeface="Calibri" pitchFamily="34" charset="0"/>
                <a:cs typeface="Arial" charset="0"/>
              </a:rPr>
              <a:t>(M)</a:t>
            </a:r>
          </a:p>
          <a:p>
            <a:pPr marL="285750" lvl="0" indent="-285750">
              <a:buFont typeface="Arial" panose="020B0604020202020204" pitchFamily="34" charset="0"/>
              <a:buChar char="•"/>
            </a:pPr>
            <a:r>
              <a:rPr lang="en-US" sz="1300" i="1" noProof="1">
                <a:solidFill>
                  <a:prstClr val="black"/>
                </a:solidFill>
                <a:latin typeface="Calibri" pitchFamily="34" charset="0"/>
                <a:cs typeface="Arial" charset="0"/>
              </a:rPr>
              <a:t>The ability to divide and conquer (partnership) </a:t>
            </a:r>
            <a:r>
              <a:rPr lang="en-US" sz="1300" i="1" noProof="1">
                <a:solidFill>
                  <a:srgbClr val="FF0000"/>
                </a:solidFill>
                <a:latin typeface="Calibri" pitchFamily="34" charset="0"/>
                <a:cs typeface="Arial" charset="0"/>
              </a:rPr>
              <a:t>(S)</a:t>
            </a:r>
          </a:p>
          <a:p>
            <a:pPr marL="285750" lvl="0" indent="-285750">
              <a:buFont typeface="Arial" panose="020B0604020202020204" pitchFamily="34" charset="0"/>
              <a:buChar char="•"/>
            </a:pPr>
            <a:r>
              <a:rPr lang="en-US" sz="1300" i="1" noProof="1">
                <a:solidFill>
                  <a:prstClr val="black"/>
                </a:solidFill>
                <a:latin typeface="Calibri" pitchFamily="34" charset="0"/>
                <a:cs typeface="Arial" charset="0"/>
              </a:rPr>
              <a:t>Workshops for teachers / counselors </a:t>
            </a:r>
            <a:r>
              <a:rPr lang="en-US" sz="1300" i="1" noProof="1">
                <a:solidFill>
                  <a:srgbClr val="FF0000"/>
                </a:solidFill>
                <a:latin typeface="Calibri" pitchFamily="34" charset="0"/>
                <a:cs typeface="Arial" charset="0"/>
              </a:rPr>
              <a:t>(E)</a:t>
            </a:r>
          </a:p>
          <a:p>
            <a:pPr marL="285750" lvl="0" indent="-285750">
              <a:buFont typeface="Arial" panose="020B0604020202020204" pitchFamily="34" charset="0"/>
              <a:buChar char="•"/>
            </a:pPr>
            <a:r>
              <a:rPr lang="en-US" sz="1300" i="1" noProof="1">
                <a:solidFill>
                  <a:prstClr val="black"/>
                </a:solidFill>
                <a:latin typeface="Calibri" pitchFamily="34" charset="0"/>
                <a:cs typeface="Arial" charset="0"/>
              </a:rPr>
              <a:t>Partnership between GEICC and Electrical Industry </a:t>
            </a:r>
            <a:r>
              <a:rPr lang="en-US" sz="1300" i="1" noProof="1">
                <a:solidFill>
                  <a:srgbClr val="FF0000"/>
                </a:solidFill>
                <a:latin typeface="Calibri" pitchFamily="34" charset="0"/>
                <a:cs typeface="Arial" charset="0"/>
              </a:rPr>
              <a:t>(M)</a:t>
            </a:r>
          </a:p>
          <a:p>
            <a:pPr marL="285750" lvl="0" indent="-285750">
              <a:buFont typeface="Arial" panose="020B0604020202020204" pitchFamily="34" charset="0"/>
              <a:buChar char="•"/>
            </a:pPr>
            <a:r>
              <a:rPr lang="en-US" sz="1300" i="1" noProof="1">
                <a:solidFill>
                  <a:prstClr val="black"/>
                </a:solidFill>
                <a:latin typeface="Calibri" pitchFamily="34" charset="0"/>
                <a:cs typeface="Arial" charset="0"/>
              </a:rPr>
              <a:t>Taught at higher level/Good example to other states </a:t>
            </a:r>
            <a:r>
              <a:rPr lang="en-US" sz="1300" i="1" noProof="1">
                <a:solidFill>
                  <a:srgbClr val="FF0000"/>
                </a:solidFill>
                <a:latin typeface="Calibri" pitchFamily="34" charset="0"/>
                <a:cs typeface="Arial" charset="0"/>
              </a:rPr>
              <a:t>(S)</a:t>
            </a:r>
          </a:p>
          <a:p>
            <a:pPr marL="285750" lvl="0" indent="-285750">
              <a:buFont typeface="Arial" panose="020B0604020202020204" pitchFamily="34" charset="0"/>
              <a:buChar char="•"/>
            </a:pPr>
            <a:r>
              <a:rPr lang="en-US" sz="1300" i="1" noProof="1">
                <a:solidFill>
                  <a:prstClr val="black"/>
                </a:solidFill>
                <a:latin typeface="Calibri" pitchFamily="34" charset="0"/>
                <a:cs typeface="Arial" charset="0"/>
              </a:rPr>
              <a:t>Excellent collaboration </a:t>
            </a:r>
            <a:r>
              <a:rPr lang="en-US" sz="1300" i="1" noProof="1">
                <a:solidFill>
                  <a:srgbClr val="FF0000"/>
                </a:solidFill>
                <a:latin typeface="Calibri" pitchFamily="34" charset="0"/>
                <a:cs typeface="Arial" charset="0"/>
              </a:rPr>
              <a:t>(S)</a:t>
            </a:r>
          </a:p>
          <a:p>
            <a:pPr marL="285750" lvl="0" indent="-285750">
              <a:buFont typeface="Arial" panose="020B0604020202020204" pitchFamily="34" charset="0"/>
              <a:buChar char="•"/>
            </a:pPr>
            <a:r>
              <a:rPr lang="en-US" sz="1300" i="1" noProof="1">
                <a:solidFill>
                  <a:prstClr val="black"/>
                </a:solidFill>
                <a:latin typeface="Calibri" pitchFamily="34" charset="0"/>
                <a:cs typeface="Arial" charset="0"/>
              </a:rPr>
              <a:t>Work well together/Able to set aside differences </a:t>
            </a:r>
            <a:r>
              <a:rPr lang="en-US" sz="1300" i="1" noProof="1">
                <a:solidFill>
                  <a:srgbClr val="FF0000"/>
                </a:solidFill>
                <a:latin typeface="Calibri" pitchFamily="34" charset="0"/>
                <a:cs typeface="Arial" charset="0"/>
              </a:rPr>
              <a:t>(S)</a:t>
            </a:r>
          </a:p>
          <a:p>
            <a:pPr marL="285750" lvl="0" indent="-285750">
              <a:buFont typeface="Arial" panose="020B0604020202020204" pitchFamily="34" charset="0"/>
              <a:buChar char="•"/>
            </a:pPr>
            <a:r>
              <a:rPr lang="en-US" sz="1300" i="1" noProof="1">
                <a:solidFill>
                  <a:prstClr val="black"/>
                </a:solidFill>
                <a:latin typeface="Calibri" pitchFamily="34" charset="0"/>
                <a:cs typeface="Arial" charset="0"/>
              </a:rPr>
              <a:t>Energy Pathways </a:t>
            </a:r>
            <a:r>
              <a:rPr lang="en-US" sz="1300" i="1" noProof="1">
                <a:solidFill>
                  <a:srgbClr val="FF0000"/>
                </a:solidFill>
                <a:latin typeface="Calibri" pitchFamily="34" charset="0"/>
                <a:cs typeface="Arial" charset="0"/>
              </a:rPr>
              <a:t>(E)</a:t>
            </a:r>
          </a:p>
          <a:p>
            <a:pPr marL="285750" lvl="0" indent="-285750">
              <a:buFont typeface="Arial" panose="020B0604020202020204" pitchFamily="34" charset="0"/>
              <a:buChar char="•"/>
            </a:pPr>
            <a:r>
              <a:rPr lang="en-US" sz="1300" i="1" noProof="1">
                <a:solidFill>
                  <a:prstClr val="black"/>
                </a:solidFill>
                <a:latin typeface="Calibri" pitchFamily="34" charset="0"/>
                <a:cs typeface="Arial" charset="0"/>
              </a:rPr>
              <a:t>Credibility </a:t>
            </a:r>
            <a:r>
              <a:rPr lang="en-US" sz="1300" i="1" noProof="1">
                <a:solidFill>
                  <a:srgbClr val="FF0000"/>
                </a:solidFill>
                <a:latin typeface="Calibri" pitchFamily="34" charset="0"/>
                <a:cs typeface="Arial" charset="0"/>
              </a:rPr>
              <a:t>(S)</a:t>
            </a:r>
          </a:p>
          <a:p>
            <a:pPr marL="285750" lvl="0" indent="-285750">
              <a:buFont typeface="Arial" panose="020B0604020202020204" pitchFamily="34" charset="0"/>
              <a:buChar char="•"/>
            </a:pPr>
            <a:r>
              <a:rPr lang="en-US" sz="1300" i="1" noProof="1">
                <a:solidFill>
                  <a:prstClr val="black"/>
                </a:solidFill>
                <a:latin typeface="Calibri" pitchFamily="34" charset="0"/>
                <a:cs typeface="Arial" charset="0"/>
              </a:rPr>
              <a:t>Ability to receive Grant </a:t>
            </a:r>
            <a:r>
              <a:rPr lang="en-US" sz="1300" i="1" noProof="1">
                <a:solidFill>
                  <a:srgbClr val="FF0000"/>
                </a:solidFill>
                <a:latin typeface="Calibri" pitchFamily="34" charset="0"/>
                <a:cs typeface="Arial" charset="0"/>
              </a:rPr>
              <a:t>(S)</a:t>
            </a:r>
          </a:p>
          <a:p>
            <a:pPr marL="285750" lvl="0" indent="-285750">
              <a:buFont typeface="Arial" panose="020B0604020202020204" pitchFamily="34" charset="0"/>
              <a:buChar char="•"/>
            </a:pPr>
            <a:r>
              <a:rPr lang="en-US" sz="1300" i="1" noProof="1">
                <a:solidFill>
                  <a:prstClr val="black"/>
                </a:solidFill>
                <a:latin typeface="Calibri" pitchFamily="34" charset="0"/>
                <a:cs typeface="Arial" charset="0"/>
              </a:rPr>
              <a:t>Division of responsibilities </a:t>
            </a:r>
            <a:r>
              <a:rPr lang="en-US" sz="1300" i="1" noProof="1">
                <a:solidFill>
                  <a:srgbClr val="FF0000"/>
                </a:solidFill>
                <a:latin typeface="Calibri" pitchFamily="34" charset="0"/>
                <a:cs typeface="Arial" charset="0"/>
              </a:rPr>
              <a:t>(S)</a:t>
            </a:r>
          </a:p>
          <a:p>
            <a:pPr marL="285750" lvl="0" indent="-285750">
              <a:buFont typeface="Arial" panose="020B0604020202020204" pitchFamily="34" charset="0"/>
              <a:buChar char="•"/>
            </a:pPr>
            <a:r>
              <a:rPr lang="en-US" sz="1300" i="1" noProof="1">
                <a:solidFill>
                  <a:prstClr val="black"/>
                </a:solidFill>
                <a:latin typeface="Calibri" pitchFamily="34" charset="0"/>
                <a:cs typeface="Arial" charset="0"/>
              </a:rPr>
              <a:t>Information Sharing </a:t>
            </a:r>
            <a:r>
              <a:rPr lang="en-US" sz="1300" i="1" noProof="1">
                <a:solidFill>
                  <a:srgbClr val="FF0000"/>
                </a:solidFill>
                <a:latin typeface="Calibri" pitchFamily="34" charset="0"/>
                <a:cs typeface="Arial" charset="0"/>
              </a:rPr>
              <a:t>(M)</a:t>
            </a:r>
          </a:p>
          <a:p>
            <a:pPr marL="285750" lvl="0" indent="-285750">
              <a:buFont typeface="Arial" panose="020B0604020202020204" pitchFamily="34" charset="0"/>
              <a:buChar char="•"/>
            </a:pPr>
            <a:r>
              <a:rPr lang="en-US" sz="1300" i="1" noProof="1">
                <a:solidFill>
                  <a:prstClr val="black"/>
                </a:solidFill>
                <a:latin typeface="Calibri" pitchFamily="34" charset="0"/>
                <a:cs typeface="Arial" charset="0"/>
              </a:rPr>
              <a:t>Networking </a:t>
            </a:r>
            <a:r>
              <a:rPr lang="en-US" sz="1300" i="1" noProof="1">
                <a:solidFill>
                  <a:srgbClr val="FF0000"/>
                </a:solidFill>
                <a:latin typeface="Calibri" pitchFamily="34" charset="0"/>
                <a:cs typeface="Arial" charset="0"/>
              </a:rPr>
              <a:t>(M)</a:t>
            </a:r>
          </a:p>
          <a:p>
            <a:pPr marL="285750" lvl="0" indent="-285750">
              <a:buFont typeface="Arial" panose="020B0604020202020204" pitchFamily="34" charset="0"/>
              <a:buChar char="•"/>
            </a:pPr>
            <a:r>
              <a:rPr lang="en-US" sz="1300" i="1" noProof="1">
                <a:solidFill>
                  <a:prstClr val="black"/>
                </a:solidFill>
                <a:latin typeface="Calibri" pitchFamily="34" charset="0"/>
                <a:cs typeface="Arial" charset="0"/>
              </a:rPr>
              <a:t>Focus on Specific Jobs </a:t>
            </a:r>
            <a:r>
              <a:rPr lang="en-US" sz="1300" i="1" noProof="1">
                <a:solidFill>
                  <a:srgbClr val="FF0000"/>
                </a:solidFill>
                <a:latin typeface="Calibri" pitchFamily="34" charset="0"/>
                <a:cs typeface="Arial" charset="0"/>
              </a:rPr>
              <a:t>(W)</a:t>
            </a:r>
          </a:p>
          <a:p>
            <a:pPr marL="285750" lvl="0" indent="-285750">
              <a:buFont typeface="Arial" panose="020B0604020202020204" pitchFamily="34" charset="0"/>
              <a:buChar char="•"/>
            </a:pPr>
            <a:r>
              <a:rPr lang="en-US" sz="1300" i="1" noProof="1">
                <a:solidFill>
                  <a:prstClr val="black"/>
                </a:solidFill>
                <a:latin typeface="Calibri" pitchFamily="34" charset="0"/>
                <a:cs typeface="Arial" charset="0"/>
              </a:rPr>
              <a:t>ELU Program (High demand) </a:t>
            </a:r>
            <a:r>
              <a:rPr lang="en-US" sz="1300" i="1" noProof="1">
                <a:solidFill>
                  <a:srgbClr val="FF0000"/>
                </a:solidFill>
                <a:latin typeface="Calibri" pitchFamily="34" charset="0"/>
                <a:cs typeface="Arial" charset="0"/>
              </a:rPr>
              <a:t>(E)</a:t>
            </a:r>
          </a:p>
        </p:txBody>
      </p:sp>
      <p:grpSp>
        <p:nvGrpSpPr>
          <p:cNvPr id="23" name="Group 21"/>
          <p:cNvGrpSpPr>
            <a:grpSpLocks/>
          </p:cNvGrpSpPr>
          <p:nvPr/>
        </p:nvGrpSpPr>
        <p:grpSpPr bwMode="auto">
          <a:xfrm>
            <a:off x="708576" y="1447418"/>
            <a:ext cx="506895" cy="680104"/>
            <a:chOff x="8338020" y="5168974"/>
            <a:chExt cx="736910" cy="737125"/>
          </a:xfrm>
        </p:grpSpPr>
        <p:sp>
          <p:nvSpPr>
            <p:cNvPr id="24" name="Rectangle 23"/>
            <p:cNvSpPr/>
            <p:nvPr/>
          </p:nvSpPr>
          <p:spPr bwMode="auto">
            <a:xfrm>
              <a:off x="8338020" y="5168974"/>
              <a:ext cx="736910" cy="737125"/>
            </a:xfrm>
            <a:prstGeom prst="rect">
              <a:avLst/>
            </a:prstGeom>
            <a:gradFill>
              <a:gsLst>
                <a:gs pos="0">
                  <a:srgbClr val="00B0F0">
                    <a:alpha val="30000"/>
                  </a:srgbClr>
                </a:gs>
                <a:gs pos="100000">
                  <a:srgbClr val="004C84">
                    <a:alpha val="65000"/>
                  </a:srgbClr>
                </a:gs>
              </a:gsLst>
              <a:lin ang="5400000" scaled="0"/>
            </a:gra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a:buFont typeface="Times New Roman" pitchFamily="16" charset="0"/>
                <a:buNone/>
                <a:defRPr/>
              </a:pPr>
              <a:endParaRPr lang="en-US" sz="2200" dirty="0"/>
            </a:p>
          </p:txBody>
        </p:sp>
        <p:sp>
          <p:nvSpPr>
            <p:cNvPr id="25" name="TextBox 24"/>
            <p:cNvSpPr txBox="1"/>
            <p:nvPr/>
          </p:nvSpPr>
          <p:spPr>
            <a:xfrm>
              <a:off x="8453541" y="5168974"/>
              <a:ext cx="498842" cy="475312"/>
            </a:xfrm>
            <a:prstGeom prst="rect">
              <a:avLst/>
            </a:prstGeom>
            <a:noFill/>
          </p:spPr>
          <p:txBody>
            <a:bodyPr>
              <a:spAutoFit/>
            </a:bodyPr>
            <a:lstStyle/>
            <a:p>
              <a:pPr algn="ctr">
                <a:buFont typeface="Times New Roman" pitchFamily="16" charset="0"/>
                <a:buNone/>
                <a:defRPr/>
              </a:pPr>
              <a:r>
                <a:rPr lang="en-US" sz="2200" b="1" dirty="0">
                  <a:solidFill>
                    <a:schemeClr val="tx1">
                      <a:lumMod val="75000"/>
                      <a:lumOff val="25000"/>
                    </a:schemeClr>
                  </a:solidFill>
                  <a:effectLst>
                    <a:innerShdw blurRad="63500" dist="76200" dir="13500000">
                      <a:prstClr val="black">
                        <a:alpha val="38000"/>
                      </a:prstClr>
                    </a:innerShdw>
                  </a:effectLst>
                  <a:latin typeface="Verdana" pitchFamily="34" charset="0"/>
                </a:rPr>
                <a:t>S</a:t>
              </a:r>
            </a:p>
          </p:txBody>
        </p:sp>
      </p:grpSp>
      <p:sp>
        <p:nvSpPr>
          <p:cNvPr id="17" name="TextBox 16"/>
          <p:cNvSpPr txBox="1"/>
          <p:nvPr/>
        </p:nvSpPr>
        <p:spPr>
          <a:xfrm>
            <a:off x="788039" y="7874986"/>
            <a:ext cx="1876989" cy="1200329"/>
          </a:xfrm>
          <a:prstGeom prst="rect">
            <a:avLst/>
          </a:prstGeom>
          <a:noFill/>
        </p:spPr>
        <p:txBody>
          <a:bodyPr wrap="none" rtlCol="0">
            <a:spAutoFit/>
          </a:bodyPr>
          <a:lstStyle/>
          <a:p>
            <a:r>
              <a:rPr lang="en-US" sz="1200" u="sng" dirty="0"/>
              <a:t>Pillar Alignment Key</a:t>
            </a:r>
            <a:br>
              <a:rPr lang="en-US" sz="1200" u="sng" dirty="0"/>
            </a:br>
            <a:r>
              <a:rPr lang="en-US" sz="1200" u="sng" dirty="0">
                <a:solidFill>
                  <a:srgbClr val="FF0000"/>
                </a:solidFill>
              </a:rPr>
              <a:t>(M)</a:t>
            </a:r>
            <a:r>
              <a:rPr lang="en-US" sz="1200" dirty="0">
                <a:solidFill>
                  <a:srgbClr val="FF0000"/>
                </a:solidFill>
              </a:rPr>
              <a:t> </a:t>
            </a:r>
            <a:r>
              <a:rPr lang="en-US" sz="1200" dirty="0"/>
              <a:t>- Membership</a:t>
            </a:r>
          </a:p>
          <a:p>
            <a:r>
              <a:rPr lang="en-US" sz="1200" dirty="0">
                <a:solidFill>
                  <a:srgbClr val="FF0000"/>
                </a:solidFill>
              </a:rPr>
              <a:t>(C) </a:t>
            </a:r>
            <a:r>
              <a:rPr lang="en-US" sz="1200" dirty="0"/>
              <a:t>– Career Awareness</a:t>
            </a:r>
          </a:p>
          <a:p>
            <a:r>
              <a:rPr lang="en-US" sz="1200" dirty="0">
                <a:solidFill>
                  <a:srgbClr val="FF0000"/>
                </a:solidFill>
              </a:rPr>
              <a:t>(E) </a:t>
            </a:r>
            <a:r>
              <a:rPr lang="en-US" sz="1200" dirty="0"/>
              <a:t>– Education</a:t>
            </a:r>
          </a:p>
          <a:p>
            <a:r>
              <a:rPr lang="en-US" sz="1200" dirty="0">
                <a:solidFill>
                  <a:srgbClr val="FF0000"/>
                </a:solidFill>
              </a:rPr>
              <a:t>(W) </a:t>
            </a:r>
            <a:r>
              <a:rPr lang="en-US" sz="1200" dirty="0"/>
              <a:t>– Workforce Planning</a:t>
            </a:r>
          </a:p>
          <a:p>
            <a:r>
              <a:rPr lang="en-US" sz="1200" dirty="0">
                <a:solidFill>
                  <a:srgbClr val="FF0000"/>
                </a:solidFill>
              </a:rPr>
              <a:t>(S) </a:t>
            </a:r>
            <a:r>
              <a:rPr lang="en-US" sz="1200" dirty="0"/>
              <a:t>– Structure and Support</a:t>
            </a:r>
          </a:p>
        </p:txBody>
      </p:sp>
      <p:graphicFrame>
        <p:nvGraphicFramePr>
          <p:cNvPr id="5" name="Diagram 4"/>
          <p:cNvGraphicFramePr/>
          <p:nvPr>
            <p:extLst>
              <p:ext uri="{D42A27DB-BD31-4B8C-83A1-F6EECF244321}">
                <p14:modId xmlns:p14="http://schemas.microsoft.com/office/powerpoint/2010/main" val="789439389"/>
              </p:ext>
            </p:extLst>
          </p:nvPr>
        </p:nvGraphicFramePr>
        <p:xfrm>
          <a:off x="4037609" y="3301340"/>
          <a:ext cx="2664265" cy="22873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Rectangle 17">
            <a:extLst>
              <a:ext uri="{FF2B5EF4-FFF2-40B4-BE49-F238E27FC236}">
                <a16:creationId xmlns:a16="http://schemas.microsoft.com/office/drawing/2014/main" id="{1B5BC3D4-42E4-4A56-A574-4A7940494E00}"/>
              </a:ext>
            </a:extLst>
          </p:cNvPr>
          <p:cNvSpPr/>
          <p:nvPr/>
        </p:nvSpPr>
        <p:spPr bwMode="auto">
          <a:xfrm>
            <a:off x="2032983" y="6080056"/>
            <a:ext cx="4419598" cy="1780487"/>
          </a:xfrm>
          <a:prstGeom prst="rect">
            <a:avLst/>
          </a:prstGeom>
          <a:gradFill flip="none" rotWithShape="1">
            <a:gsLst>
              <a:gs pos="0">
                <a:srgbClr val="AFE87E"/>
              </a:gs>
              <a:gs pos="100000">
                <a:srgbClr val="64D011"/>
              </a:gs>
            </a:gsLst>
            <a:lin ang="5400000" scaled="0"/>
            <a:tileRect/>
          </a:gradFill>
          <a:ln w="9525" cap="flat" cmpd="sng" algn="ctr">
            <a:noFill/>
            <a:prstDash val="solid"/>
            <a:round/>
            <a:headEnd type="none" w="med" len="med"/>
            <a:tailEnd type="none" w="med" len="med"/>
          </a:ln>
          <a:effectLst/>
          <a:scene3d>
            <a:camera prst="orthographicFront"/>
            <a:lightRig rig="threePt" dir="t"/>
          </a:scene3d>
          <a:sp3d extrusionH="1003300"/>
        </p:spPr>
        <p:txBody>
          <a:bodyPr lIns="82945" tIns="41473" rIns="82945" bIns="41473"/>
          <a:lstStyle/>
          <a:p>
            <a:pPr marL="0" marR="0" lvl="0" indent="0" defTabSz="914400" eaLnBrk="1" fontAlgn="auto" latinLnBrk="0" hangingPunct="1">
              <a:lnSpc>
                <a:spcPct val="100000"/>
              </a:lnSpc>
              <a:spcBef>
                <a:spcPts val="0"/>
              </a:spcBef>
              <a:spcAft>
                <a:spcPts val="0"/>
              </a:spcAft>
              <a:buClrTx/>
              <a:buSzTx/>
              <a:buFont typeface="Times New Roman" charset="0"/>
              <a:buNone/>
              <a:tabLst/>
              <a:defRPr/>
            </a:pPr>
            <a:endParaRPr kumimoji="0" lang="en-US" sz="1800" b="0" i="0" u="none" strike="noStrike" kern="0" cap="none" spc="0" normalizeH="0" baseline="0" noProof="0">
              <a:ln>
                <a:noFill/>
              </a:ln>
              <a:solidFill>
                <a:prstClr val="black"/>
              </a:solidFill>
              <a:effectLst/>
              <a:uLnTx/>
              <a:uFillTx/>
            </a:endParaRPr>
          </a:p>
        </p:txBody>
      </p:sp>
      <p:grpSp>
        <p:nvGrpSpPr>
          <p:cNvPr id="29" name="Group 20">
            <a:extLst>
              <a:ext uri="{FF2B5EF4-FFF2-40B4-BE49-F238E27FC236}">
                <a16:creationId xmlns:a16="http://schemas.microsoft.com/office/drawing/2014/main" id="{1DE41EFD-5E21-4AAE-99C7-FE07C7DD6E8F}"/>
              </a:ext>
            </a:extLst>
          </p:cNvPr>
          <p:cNvGrpSpPr>
            <a:grpSpLocks/>
          </p:cNvGrpSpPr>
          <p:nvPr/>
        </p:nvGrpSpPr>
        <p:grpSpPr bwMode="auto">
          <a:xfrm>
            <a:off x="2032983" y="6065613"/>
            <a:ext cx="501120" cy="890973"/>
            <a:chOff x="8240712" y="6468732"/>
            <a:chExt cx="736910" cy="737125"/>
          </a:xfrm>
        </p:grpSpPr>
        <p:sp>
          <p:nvSpPr>
            <p:cNvPr id="30" name="Rectangle 29">
              <a:extLst>
                <a:ext uri="{FF2B5EF4-FFF2-40B4-BE49-F238E27FC236}">
                  <a16:creationId xmlns:a16="http://schemas.microsoft.com/office/drawing/2014/main" id="{8F36C942-FAB5-473E-8E82-A0947E76D48C}"/>
                </a:ext>
              </a:extLst>
            </p:cNvPr>
            <p:cNvSpPr/>
            <p:nvPr/>
          </p:nvSpPr>
          <p:spPr bwMode="auto">
            <a:xfrm>
              <a:off x="8240712" y="6468732"/>
              <a:ext cx="736910" cy="737125"/>
            </a:xfrm>
            <a:prstGeom prst="rect">
              <a:avLst/>
            </a:prstGeom>
            <a:gradFill>
              <a:gsLst>
                <a:gs pos="0">
                  <a:srgbClr val="64D011">
                    <a:alpha val="70000"/>
                  </a:srgbClr>
                </a:gs>
                <a:gs pos="100000">
                  <a:srgbClr val="326609">
                    <a:alpha val="88000"/>
                  </a:srgbClr>
                </a:gs>
              </a:gsLst>
              <a:lin ang="5400000" scaled="0"/>
            </a:gra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marL="0" marR="0" lvl="0" indent="0" defTabSz="914400" eaLnBrk="1" fontAlgn="auto" latinLnBrk="0" hangingPunct="1">
                <a:lnSpc>
                  <a:spcPct val="100000"/>
                </a:lnSpc>
                <a:spcBef>
                  <a:spcPts val="0"/>
                </a:spcBef>
                <a:spcAft>
                  <a:spcPts val="0"/>
                </a:spcAft>
                <a:buClrTx/>
                <a:buSzTx/>
                <a:buFont typeface="Times New Roman" pitchFamily="16" charset="0"/>
                <a:buNone/>
                <a:tabLst/>
                <a:defRPr/>
              </a:pPr>
              <a:endParaRPr kumimoji="0" lang="en-US" sz="2200" b="0" i="0" u="none" strike="noStrike" kern="0" cap="none" spc="0" normalizeH="0" baseline="0" noProof="0">
                <a:ln>
                  <a:noFill/>
                </a:ln>
                <a:solidFill>
                  <a:prstClr val="black"/>
                </a:solidFill>
                <a:effectLst/>
                <a:uLnTx/>
                <a:uFillTx/>
              </a:endParaRPr>
            </a:p>
          </p:txBody>
        </p:sp>
        <p:sp>
          <p:nvSpPr>
            <p:cNvPr id="31" name="TextBox 30">
              <a:extLst>
                <a:ext uri="{FF2B5EF4-FFF2-40B4-BE49-F238E27FC236}">
                  <a16:creationId xmlns:a16="http://schemas.microsoft.com/office/drawing/2014/main" id="{D120C256-D861-4160-9A3E-8C4EE3DE950D}"/>
                </a:ext>
              </a:extLst>
            </p:cNvPr>
            <p:cNvSpPr txBox="1"/>
            <p:nvPr/>
          </p:nvSpPr>
          <p:spPr>
            <a:xfrm>
              <a:off x="8349466" y="6612811"/>
              <a:ext cx="498842" cy="356484"/>
            </a:xfrm>
            <a:prstGeom prst="rect">
              <a:avLst/>
            </a:prstGeom>
            <a:noFill/>
          </p:spPr>
          <p:txBody>
            <a:bodyPr>
              <a:spAutoFit/>
            </a:bodyPr>
            <a:lstStyle/>
            <a:p>
              <a:pPr marL="0" marR="0" lvl="0" indent="0" algn="ctr" defTabSz="914400" eaLnBrk="1" fontAlgn="auto" latinLnBrk="0" hangingPunct="1">
                <a:lnSpc>
                  <a:spcPct val="100000"/>
                </a:lnSpc>
                <a:spcBef>
                  <a:spcPts val="0"/>
                </a:spcBef>
                <a:spcAft>
                  <a:spcPts val="0"/>
                </a:spcAft>
                <a:buClrTx/>
                <a:buSzTx/>
                <a:buFont typeface="Times New Roman" pitchFamily="16" charset="0"/>
                <a:buNone/>
                <a:tabLst/>
                <a:defRPr/>
              </a:pPr>
              <a:r>
                <a:rPr kumimoji="0" lang="en-US" sz="2200" b="1" i="0" u="none" strike="noStrike" kern="0" cap="none" spc="0" normalizeH="0" baseline="0" noProof="0" dirty="0">
                  <a:ln>
                    <a:noFill/>
                  </a:ln>
                  <a:solidFill>
                    <a:prstClr val="black">
                      <a:lumMod val="75000"/>
                      <a:lumOff val="25000"/>
                    </a:prstClr>
                  </a:solidFill>
                  <a:effectLst>
                    <a:innerShdw blurRad="63500" dist="76200" dir="13500000">
                      <a:prstClr val="black">
                        <a:alpha val="38000"/>
                      </a:prstClr>
                    </a:innerShdw>
                  </a:effectLst>
                  <a:uLnTx/>
                  <a:uFillTx/>
                  <a:latin typeface="Verdana" pitchFamily="34" charset="0"/>
                </a:rPr>
                <a:t>O</a:t>
              </a:r>
            </a:p>
          </p:txBody>
        </p:sp>
      </p:grpSp>
      <p:sp>
        <p:nvSpPr>
          <p:cNvPr id="37" name="Rectangle 36">
            <a:extLst>
              <a:ext uri="{FF2B5EF4-FFF2-40B4-BE49-F238E27FC236}">
                <a16:creationId xmlns:a16="http://schemas.microsoft.com/office/drawing/2014/main" id="{23602C65-CBAD-4710-8C9C-B6FEF477B721}"/>
              </a:ext>
            </a:extLst>
          </p:cNvPr>
          <p:cNvSpPr/>
          <p:nvPr/>
        </p:nvSpPr>
        <p:spPr>
          <a:xfrm>
            <a:off x="4530482" y="6500981"/>
            <a:ext cx="1903613" cy="576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 name="Arrow: Right 2">
            <a:extLst>
              <a:ext uri="{FF2B5EF4-FFF2-40B4-BE49-F238E27FC236}">
                <a16:creationId xmlns:a16="http://schemas.microsoft.com/office/drawing/2014/main" id="{5C3B0E89-1537-4F40-9FDF-2B81C0359702}"/>
              </a:ext>
            </a:extLst>
          </p:cNvPr>
          <p:cNvSpPr/>
          <p:nvPr/>
        </p:nvSpPr>
        <p:spPr>
          <a:xfrm>
            <a:off x="570550" y="6432329"/>
            <a:ext cx="2216570" cy="1484139"/>
          </a:xfrm>
          <a:prstGeom prst="rightArrow">
            <a:avLst>
              <a:gd name="adj1" fmla="val 50000"/>
              <a:gd name="adj2" fmla="val 50986"/>
            </a:avLst>
          </a:prstGeom>
          <a:solidFill>
            <a:srgbClr val="70AC2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383A188C-48F8-487C-8D68-B62391324971}"/>
              </a:ext>
            </a:extLst>
          </p:cNvPr>
          <p:cNvSpPr/>
          <p:nvPr/>
        </p:nvSpPr>
        <p:spPr>
          <a:xfrm>
            <a:off x="552064" y="6955527"/>
            <a:ext cx="2054408" cy="576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01600" rIns="0" bIns="101600" numCol="1" spcCol="1270" anchor="ctr" anchorCtr="0">
            <a:noAutofit/>
          </a:bodyPr>
          <a:lstStyle/>
          <a:p>
            <a:pPr lvl="0" algn="ctr" defTabSz="444500" rtl="0">
              <a:lnSpc>
                <a:spcPct val="90000"/>
              </a:lnSpc>
              <a:spcBef>
                <a:spcPct val="0"/>
              </a:spcBef>
              <a:spcAft>
                <a:spcPct val="35000"/>
              </a:spcAft>
            </a:pPr>
            <a:r>
              <a:rPr lang="en-US" sz="1200" i="1" kern="1200" dirty="0">
                <a:solidFill>
                  <a:schemeClr val="bg1"/>
                </a:solidFill>
                <a:latin typeface="Arial Narrow" panose="020B0606020202030204" pitchFamily="34" charset="0"/>
              </a:rPr>
              <a:t>What  external opportunities exist to leverage the effectiveness of the consortium? </a:t>
            </a:r>
            <a:endParaRPr lang="en-US" sz="1200" kern="1200" dirty="0">
              <a:solidFill>
                <a:schemeClr val="bg1"/>
              </a:solidFill>
              <a:latin typeface="Arial Narrow" panose="020B0606020202030204" pitchFamily="34" charset="0"/>
            </a:endParaRPr>
          </a:p>
        </p:txBody>
      </p:sp>
      <p:sp>
        <p:nvSpPr>
          <p:cNvPr id="40" name="TextBox 16">
            <a:extLst>
              <a:ext uri="{FF2B5EF4-FFF2-40B4-BE49-F238E27FC236}">
                <a16:creationId xmlns:a16="http://schemas.microsoft.com/office/drawing/2014/main" id="{FC6D9FDD-81FA-4D7B-85C2-47439A492FCF}"/>
              </a:ext>
            </a:extLst>
          </p:cNvPr>
          <p:cNvSpPr txBox="1">
            <a:spLocks noChangeArrowheads="1"/>
          </p:cNvSpPr>
          <p:nvPr/>
        </p:nvSpPr>
        <p:spPr bwMode="auto">
          <a:xfrm>
            <a:off x="2787121" y="6234710"/>
            <a:ext cx="3918479" cy="1484139"/>
          </a:xfrm>
          <a:prstGeom prst="rect">
            <a:avLst/>
          </a:prstGeom>
          <a:noFill/>
          <a:ln w="9525">
            <a:noFill/>
            <a:miter lim="800000"/>
            <a:headEnd/>
            <a:tailEnd/>
          </a:ln>
        </p:spPr>
        <p:txBody>
          <a:bodyPr wrap="square" lIns="82945" tIns="41473" rIns="82945" bIns="41473">
            <a:spAutoFit/>
          </a:bodyPr>
          <a:lstStyle/>
          <a:p>
            <a:r>
              <a:rPr lang="en-US" sz="1500" b="1" dirty="0"/>
              <a:t>Opportunities</a:t>
            </a:r>
          </a:p>
          <a:p>
            <a:endParaRPr lang="en-US" sz="1100" b="1" i="1" noProof="1">
              <a:cs typeface="Arial" charset="0"/>
            </a:endParaRPr>
          </a:p>
          <a:p>
            <a:pPr marL="285750" lvl="0" indent="-285750">
              <a:buFont typeface="Arial" panose="020B0604020202020204" pitchFamily="34" charset="0"/>
              <a:buChar char="•"/>
            </a:pPr>
            <a:r>
              <a:rPr lang="en-US" sz="1300" i="1" noProof="1">
                <a:solidFill>
                  <a:prstClr val="black"/>
                </a:solidFill>
                <a:latin typeface="Calibri" pitchFamily="34" charset="0"/>
                <a:cs typeface="Arial" charset="0"/>
              </a:rPr>
              <a:t>Document the story; post to website </a:t>
            </a:r>
            <a:r>
              <a:rPr lang="en-US" sz="1300" i="1" noProof="1">
                <a:solidFill>
                  <a:srgbClr val="FF0000"/>
                </a:solidFill>
                <a:latin typeface="Calibri" pitchFamily="34" charset="0"/>
                <a:cs typeface="Arial" charset="0"/>
              </a:rPr>
              <a:t>(S)</a:t>
            </a:r>
          </a:p>
          <a:p>
            <a:pPr marL="285750" lvl="0" indent="-285750">
              <a:buFont typeface="Arial" panose="020B0604020202020204" pitchFamily="34" charset="0"/>
              <a:buChar char="•"/>
            </a:pPr>
            <a:r>
              <a:rPr lang="en-US" sz="1300" i="1" noProof="1">
                <a:solidFill>
                  <a:prstClr val="black"/>
                </a:solidFill>
                <a:latin typeface="Calibri" pitchFamily="34" charset="0"/>
                <a:cs typeface="Arial" charset="0"/>
              </a:rPr>
              <a:t>Bench strength (create a succession plan) </a:t>
            </a:r>
            <a:r>
              <a:rPr lang="en-US" sz="1300" i="1" noProof="1">
                <a:solidFill>
                  <a:srgbClr val="FF0000"/>
                </a:solidFill>
                <a:latin typeface="Calibri" pitchFamily="34" charset="0"/>
                <a:cs typeface="Arial" charset="0"/>
              </a:rPr>
              <a:t>(S)</a:t>
            </a:r>
          </a:p>
          <a:p>
            <a:pPr marL="285750" lvl="0" indent="-285750">
              <a:buFont typeface="Arial" panose="020B0604020202020204" pitchFamily="34" charset="0"/>
              <a:buChar char="•"/>
            </a:pPr>
            <a:r>
              <a:rPr lang="en-US" sz="1300" i="1" noProof="1">
                <a:solidFill>
                  <a:prstClr val="black"/>
                </a:solidFill>
                <a:latin typeface="Calibri" pitchFamily="34" charset="0"/>
                <a:cs typeface="Arial" charset="0"/>
              </a:rPr>
              <a:t>Sustainability </a:t>
            </a:r>
            <a:r>
              <a:rPr lang="en-US" sz="1300" i="1" noProof="1">
                <a:solidFill>
                  <a:srgbClr val="FF0000"/>
                </a:solidFill>
                <a:latin typeface="Calibri" pitchFamily="34" charset="0"/>
                <a:cs typeface="Arial" charset="0"/>
              </a:rPr>
              <a:t>(S)</a:t>
            </a:r>
          </a:p>
          <a:p>
            <a:pPr marL="285750" lvl="0" indent="-285750">
              <a:buFont typeface="Arial" panose="020B0604020202020204" pitchFamily="34" charset="0"/>
              <a:buChar char="•"/>
            </a:pPr>
            <a:r>
              <a:rPr lang="en-US" sz="1300" i="1" noProof="1">
                <a:solidFill>
                  <a:prstClr val="black"/>
                </a:solidFill>
                <a:latin typeface="Calibri" pitchFamily="34" charset="0"/>
                <a:cs typeface="Arial" charset="0"/>
              </a:rPr>
              <a:t>Strengthen Network </a:t>
            </a:r>
            <a:r>
              <a:rPr lang="en-US" sz="1300" i="1" noProof="1">
                <a:solidFill>
                  <a:srgbClr val="FF0000"/>
                </a:solidFill>
                <a:latin typeface="Calibri" pitchFamily="34" charset="0"/>
                <a:cs typeface="Arial" charset="0"/>
              </a:rPr>
              <a:t>(M)</a:t>
            </a:r>
          </a:p>
          <a:p>
            <a:pPr marL="285750" lvl="0" indent="-285750">
              <a:buFont typeface="Arial" panose="020B0604020202020204" pitchFamily="34" charset="0"/>
              <a:buChar char="•"/>
            </a:pPr>
            <a:r>
              <a:rPr lang="en-US" sz="1300" i="1" noProof="1">
                <a:solidFill>
                  <a:prstClr val="black"/>
                </a:solidFill>
                <a:latin typeface="Calibri" pitchFamily="34" charset="0"/>
                <a:cs typeface="Arial" charset="0"/>
              </a:rPr>
              <a:t>Utilize TCSG Advisor Committee </a:t>
            </a:r>
            <a:r>
              <a:rPr lang="en-US" sz="1300" i="1" noProof="1">
                <a:solidFill>
                  <a:srgbClr val="FF0000"/>
                </a:solidFill>
                <a:latin typeface="Calibri" pitchFamily="34" charset="0"/>
                <a:cs typeface="Arial" charset="0"/>
              </a:rPr>
              <a:t>(S)</a:t>
            </a:r>
          </a:p>
        </p:txBody>
      </p:sp>
      <p:sp>
        <p:nvSpPr>
          <p:cNvPr id="4" name="TextBox 3">
            <a:extLst>
              <a:ext uri="{FF2B5EF4-FFF2-40B4-BE49-F238E27FC236}">
                <a16:creationId xmlns:a16="http://schemas.microsoft.com/office/drawing/2014/main" id="{DE86DC1A-3614-45E9-9F9E-E007CA50CBAE}"/>
              </a:ext>
            </a:extLst>
          </p:cNvPr>
          <p:cNvSpPr txBox="1"/>
          <p:nvPr/>
        </p:nvSpPr>
        <p:spPr>
          <a:xfrm>
            <a:off x="4326319" y="4367669"/>
            <a:ext cx="2375555" cy="646331"/>
          </a:xfrm>
          <a:prstGeom prst="rect">
            <a:avLst/>
          </a:prstGeom>
          <a:noFill/>
        </p:spPr>
        <p:txBody>
          <a:bodyPr wrap="square" rtlCol="0">
            <a:spAutoFit/>
          </a:bodyPr>
          <a:lstStyle/>
          <a:p>
            <a:pPr lvl="0" algn="ctr"/>
            <a:r>
              <a:rPr lang="en-US" sz="1200" i="1" dirty="0">
                <a:solidFill>
                  <a:schemeClr val="bg1"/>
                </a:solidFill>
                <a:latin typeface="Arial Narrow" panose="020B0606020202030204" pitchFamily="34" charset="0"/>
              </a:rPr>
              <a:t>What factors internal to the consortium  membership strengthen its ability to meet its objectives and goals? </a:t>
            </a:r>
            <a:endParaRPr lang="en-US" sz="12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815597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Section VI</a:t>
            </a:r>
          </a:p>
        </p:txBody>
      </p:sp>
      <p:sp>
        <p:nvSpPr>
          <p:cNvPr id="3" name="TextBox 2"/>
          <p:cNvSpPr txBox="1"/>
          <p:nvPr/>
        </p:nvSpPr>
        <p:spPr>
          <a:xfrm>
            <a:off x="1752600" y="2743199"/>
            <a:ext cx="3657600" cy="1077218"/>
          </a:xfrm>
          <a:prstGeom prst="rect">
            <a:avLst/>
          </a:prstGeom>
          <a:noFill/>
        </p:spPr>
        <p:txBody>
          <a:bodyPr wrap="square" rtlCol="0">
            <a:spAutoFit/>
          </a:bodyPr>
          <a:lstStyle/>
          <a:p>
            <a:pPr algn="ctr"/>
            <a:r>
              <a:rPr lang="en-US" sz="3200" b="1" dirty="0">
                <a:solidFill>
                  <a:srgbClr val="00679A"/>
                </a:solidFill>
              </a:rPr>
              <a:t>Appendix Documents</a:t>
            </a:r>
          </a:p>
        </p:txBody>
      </p:sp>
      <p:sp>
        <p:nvSpPr>
          <p:cNvPr id="4" name="Slide Number Placeholder 3"/>
          <p:cNvSpPr>
            <a:spLocks noGrp="1"/>
          </p:cNvSpPr>
          <p:nvPr>
            <p:ph type="sldNum" sz="quarter" idx="10"/>
          </p:nvPr>
        </p:nvSpPr>
        <p:spPr>
          <a:xfrm>
            <a:off x="6210300" y="8475170"/>
            <a:ext cx="419100" cy="486833"/>
          </a:xfrm>
        </p:spPr>
        <p:txBody>
          <a:bodyPr/>
          <a:lstStyle/>
          <a:p>
            <a:pPr>
              <a:defRPr/>
            </a:pPr>
            <a:fld id="{8D63E674-D1CE-405A-9D69-36852FF08011}" type="slidenum">
              <a:rPr lang="en-US" smtClean="0"/>
              <a:pPr>
                <a:defRPr/>
              </a:pPr>
              <a:t>24</a:t>
            </a:fld>
            <a:endParaRPr lang="en-US" dirty="0"/>
          </a:p>
        </p:txBody>
      </p:sp>
    </p:spTree>
    <p:extLst>
      <p:ext uri="{BB962C8B-B14F-4D97-AF65-F5344CB8AC3E}">
        <p14:creationId xmlns:p14="http://schemas.microsoft.com/office/powerpoint/2010/main" val="372235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52400"/>
            <a:ext cx="6515100" cy="1219200"/>
          </a:xfrm>
        </p:spPr>
        <p:txBody>
          <a:bodyPr>
            <a:normAutofit/>
          </a:bodyPr>
          <a:lstStyle/>
          <a:p>
            <a:r>
              <a:rPr lang="en-US" sz="2800" dirty="0"/>
              <a:t>Executive Committee Structure and Governance – Board of Directors</a:t>
            </a:r>
          </a:p>
        </p:txBody>
      </p:sp>
      <p:sp>
        <p:nvSpPr>
          <p:cNvPr id="3" name="Slide Number Placeholder 2"/>
          <p:cNvSpPr>
            <a:spLocks noGrp="1"/>
          </p:cNvSpPr>
          <p:nvPr>
            <p:ph type="sldNum" sz="quarter" idx="10"/>
          </p:nvPr>
        </p:nvSpPr>
        <p:spPr>
          <a:xfrm>
            <a:off x="6229350" y="8475170"/>
            <a:ext cx="400050" cy="486833"/>
          </a:xfrm>
        </p:spPr>
        <p:txBody>
          <a:bodyPr/>
          <a:lstStyle/>
          <a:p>
            <a:pPr>
              <a:defRPr/>
            </a:pPr>
            <a:fld id="{8D63E674-D1CE-405A-9D69-36852FF08011}" type="slidenum">
              <a:rPr lang="en-US" smtClean="0"/>
              <a:pPr>
                <a:defRPr/>
              </a:pPr>
              <a:t>25</a:t>
            </a:fld>
            <a:endParaRPr lang="en-US" dirty="0"/>
          </a:p>
        </p:txBody>
      </p:sp>
      <p:sp>
        <p:nvSpPr>
          <p:cNvPr id="4" name="TextBox 3"/>
          <p:cNvSpPr txBox="1"/>
          <p:nvPr/>
        </p:nvSpPr>
        <p:spPr>
          <a:xfrm>
            <a:off x="752970" y="1371600"/>
            <a:ext cx="5876430" cy="8186857"/>
          </a:xfrm>
          <a:prstGeom prst="rect">
            <a:avLst/>
          </a:prstGeom>
          <a:noFill/>
        </p:spPr>
        <p:txBody>
          <a:bodyPr wrap="square" rtlCol="0">
            <a:spAutoFit/>
          </a:bodyPr>
          <a:lstStyle/>
          <a:p>
            <a:r>
              <a:rPr lang="en-US" sz="1400" dirty="0">
                <a:latin typeface="Arial" panose="020B0604020202020204" pitchFamily="34" charset="0"/>
                <a:ea typeface="Times New Roman" panose="02020603050405020304" pitchFamily="18" charset="0"/>
                <a:cs typeface="Arial" panose="020B0604020202020204" pitchFamily="34" charset="0"/>
              </a:rPr>
              <a:t>The Consortium is governed by a Board of Directors and the Executive Committee with members assigned to a committee. The committees are responsible for developing and implementing specific actions identified in the Strategic Plan.  </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Board members will be selected by member companies and will consist of eleven board members from the following categories: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Public Power</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Electric Membership Corporation (EMC)</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Investor Owned Utility (Electric)</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Public Gas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Investor Owned Utility (Gas)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Construction Education – Technical College System of Georgia (TCSG)</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Education – Department of Education (DOE)</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Education – University System of Georgia</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Members at Large – In addition to the aforementioned appointments, up to give additional utility sector members may be named to the Board</a:t>
            </a:r>
          </a:p>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R="0" lvl="0">
              <a:spcBef>
                <a:spcPts val="0"/>
              </a:spcBef>
              <a:spcAft>
                <a:spcPts val="0"/>
              </a:spcAft>
            </a:pPr>
            <a:r>
              <a:rPr lang="en-US" sz="1400" dirty="0">
                <a:latin typeface="Arial" panose="020B0604020202020204" pitchFamily="34" charset="0"/>
                <a:ea typeface="Times New Roman" panose="02020603050405020304" pitchFamily="18" charset="0"/>
                <a:cs typeface="Arial" panose="020B0604020202020204" pitchFamily="34" charset="0"/>
              </a:rPr>
              <a:t>The initial term of the Board will be staggered as follows to ensure continuity of the Board:</a:t>
            </a:r>
          </a:p>
          <a:p>
            <a:pPr marL="285750" marR="0" lvl="0" indent="-285750">
              <a:spcBef>
                <a:spcPts val="0"/>
              </a:spcBef>
              <a:spcAft>
                <a:spcPts val="0"/>
              </a:spcAft>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Board member term limited to two years.</a:t>
            </a:r>
          </a:p>
          <a:p>
            <a:pPr marL="285750" marR="0" lvl="0" indent="-285750">
              <a:spcBef>
                <a:spcPts val="0"/>
              </a:spcBef>
              <a:spcAft>
                <a:spcPts val="0"/>
              </a:spcAft>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The Board Chair shall serve a two-year term as Board Chair.</a:t>
            </a:r>
          </a:p>
          <a:p>
            <a:pPr marL="285750" marR="0" lvl="0" indent="-285750">
              <a:spcBef>
                <a:spcPts val="0"/>
              </a:spcBef>
              <a:spcAft>
                <a:spcPts val="0"/>
              </a:spcAft>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Board members can be re-appointed  for additional terms with approval of the Board of Directors</a:t>
            </a:r>
          </a:p>
          <a:p>
            <a:pPr marL="285750" marR="0" lvl="0" indent="-285750">
              <a:spcBef>
                <a:spcPts val="0"/>
              </a:spcBef>
              <a:spcAft>
                <a:spcPts val="0"/>
              </a:spcAft>
              <a:buFont typeface="Arial" panose="020B0604020202020204" pitchFamily="34" charset="0"/>
              <a:buChar char="•"/>
            </a:pP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R="0" lvl="0">
              <a:spcBef>
                <a:spcPts val="0"/>
              </a:spcBef>
              <a:spcAft>
                <a:spcPts val="0"/>
              </a:spcAft>
            </a:pPr>
            <a:r>
              <a:rPr lang="en-US" sz="1400" dirty="0">
                <a:latin typeface="Arial" panose="020B0604020202020204" pitchFamily="34" charset="0"/>
                <a:ea typeface="Times New Roman" panose="02020603050405020304" pitchFamily="18" charset="0"/>
                <a:cs typeface="Arial" panose="020B0604020202020204" pitchFamily="34" charset="0"/>
              </a:rPr>
              <a:t>The officers of the board shall consist of (1) Chairperson and (1) Vice-Chairperson. The Chairperson shall be nominated from one of the utility categories and elected by the Board of Directors by majority vote. </a:t>
            </a:r>
          </a:p>
          <a:p>
            <a:pPr marR="0" lvl="0">
              <a:spcBef>
                <a:spcPts val="0"/>
              </a:spcBef>
              <a:spcAft>
                <a:spcPts val="0"/>
              </a:spcAft>
            </a:pP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R="0" lvl="0">
              <a:spcBef>
                <a:spcPts val="0"/>
              </a:spcBef>
              <a:spcAft>
                <a:spcPts val="0"/>
              </a:spcAft>
            </a:pPr>
            <a:r>
              <a:rPr lang="en-US" sz="1400" dirty="0">
                <a:latin typeface="Arial" panose="020B0604020202020204" pitchFamily="34" charset="0"/>
                <a:ea typeface="Times New Roman" panose="02020603050405020304" pitchFamily="18" charset="0"/>
                <a:cs typeface="Arial" panose="020B0604020202020204" pitchFamily="34" charset="0"/>
              </a:rPr>
              <a:t>The Vice Chairperson shall be nominated and elected by the Board of Directors by majority vote. The Chairperson and Vice-Chairperson shall be representative of the utility category. </a:t>
            </a:r>
          </a:p>
          <a:p>
            <a:endParaRPr lang="en-US" sz="1400"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02138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CD64193-89BA-48C0-9CC0-97DD74E6D698}"/>
              </a:ext>
            </a:extLst>
          </p:cNvPr>
          <p:cNvSpPr>
            <a:spLocks noGrp="1"/>
          </p:cNvSpPr>
          <p:nvPr>
            <p:ph type="sldNum" sz="quarter" idx="10"/>
          </p:nvPr>
        </p:nvSpPr>
        <p:spPr>
          <a:xfrm>
            <a:off x="6125070" y="8518622"/>
            <a:ext cx="494310" cy="486833"/>
          </a:xfrm>
        </p:spPr>
        <p:txBody>
          <a:bodyPr/>
          <a:lstStyle/>
          <a:p>
            <a:pPr>
              <a:defRPr/>
            </a:pPr>
            <a:fld id="{8D63E674-D1CE-405A-9D69-36852FF08011}" type="slidenum">
              <a:rPr lang="en-US" smtClean="0"/>
              <a:pPr>
                <a:defRPr/>
              </a:pPr>
              <a:t>26</a:t>
            </a:fld>
            <a:endParaRPr lang="en-US" dirty="0"/>
          </a:p>
        </p:txBody>
      </p:sp>
      <p:sp>
        <p:nvSpPr>
          <p:cNvPr id="4" name="Title 1">
            <a:extLst>
              <a:ext uri="{FF2B5EF4-FFF2-40B4-BE49-F238E27FC236}">
                <a16:creationId xmlns:a16="http://schemas.microsoft.com/office/drawing/2014/main" id="{B3730432-BE20-48ED-852B-F6DFAC9F1F60}"/>
              </a:ext>
            </a:extLst>
          </p:cNvPr>
          <p:cNvSpPr>
            <a:spLocks noGrp="1"/>
          </p:cNvSpPr>
          <p:nvPr>
            <p:ph type="title"/>
          </p:nvPr>
        </p:nvSpPr>
        <p:spPr>
          <a:xfrm>
            <a:off x="475013" y="152400"/>
            <a:ext cx="6040087" cy="1219200"/>
          </a:xfrm>
        </p:spPr>
        <p:txBody>
          <a:bodyPr>
            <a:normAutofit/>
          </a:bodyPr>
          <a:lstStyle/>
          <a:p>
            <a:r>
              <a:rPr lang="en-US" sz="2500" dirty="0"/>
              <a:t>Executive Committee Structure and Governance - Executive Committee</a:t>
            </a:r>
          </a:p>
        </p:txBody>
      </p:sp>
      <p:sp>
        <p:nvSpPr>
          <p:cNvPr id="5" name="TextBox 4">
            <a:extLst>
              <a:ext uri="{FF2B5EF4-FFF2-40B4-BE49-F238E27FC236}">
                <a16:creationId xmlns:a16="http://schemas.microsoft.com/office/drawing/2014/main" id="{5E876DF3-59AB-4C2E-872D-5C9EF6C3B140}"/>
              </a:ext>
            </a:extLst>
          </p:cNvPr>
          <p:cNvSpPr txBox="1"/>
          <p:nvPr/>
        </p:nvSpPr>
        <p:spPr>
          <a:xfrm>
            <a:off x="814573" y="1603168"/>
            <a:ext cx="5557652" cy="5632311"/>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The Executive Committee is appointed by the Board of Directors:</a:t>
            </a:r>
          </a:p>
          <a:p>
            <a:pPr marL="171450" indent="-17145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Chair and Vice-Chair (must be a representative from the energy industry), Secretary and Treasurer</a:t>
            </a:r>
          </a:p>
          <a:p>
            <a:pPr marL="171450" indent="-17145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Appoints committee Chair and Vice Chair</a:t>
            </a:r>
          </a:p>
          <a:p>
            <a:pPr marL="171450" indent="-17145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Executive Committee will consist of Chair, Vice Chair/Secretary, Treasurer and Committee Chairs</a:t>
            </a:r>
          </a:p>
          <a:p>
            <a:pPr marL="171450" indent="-171450">
              <a:buFont typeface="Arial" panose="020B0604020202020204" pitchFamily="34" charset="0"/>
              <a:buChar char="•"/>
            </a:pP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R="0" lvl="0">
              <a:spcBef>
                <a:spcPts val="0"/>
              </a:spcBef>
              <a:spcAft>
                <a:spcPts val="0"/>
              </a:spcAft>
            </a:pP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R="0" lvl="0">
              <a:spcBef>
                <a:spcPts val="0"/>
              </a:spcBef>
              <a:spcAft>
                <a:spcPts val="0"/>
              </a:spcAft>
            </a:pPr>
            <a:r>
              <a:rPr lang="en-US" sz="1400" dirty="0">
                <a:latin typeface="Arial" panose="020B0604020202020204" pitchFamily="34" charset="0"/>
                <a:ea typeface="Times New Roman" panose="02020603050405020304" pitchFamily="18" charset="0"/>
                <a:cs typeface="Arial" panose="020B0604020202020204" pitchFamily="34" charset="0"/>
              </a:rPr>
              <a:t>Selection of Committee Members:</a:t>
            </a:r>
          </a:p>
          <a:p>
            <a:pPr marL="342900" marR="0" lvl="0" indent="-342900">
              <a:spcBef>
                <a:spcPts val="0"/>
              </a:spcBef>
              <a:spcAft>
                <a:spcPts val="0"/>
              </a:spcAft>
              <a:buSzPts val="1200"/>
              <a:buFont typeface="Symbol" panose="05050102010706020507" pitchFamily="18" charset="2"/>
              <a:buChar char=""/>
              <a:tabLst>
                <a:tab pos="1097280" algn="l"/>
              </a:tabLst>
            </a:pPr>
            <a:r>
              <a:rPr lang="en-US" sz="1400" dirty="0">
                <a:latin typeface="Arial" panose="020B0604020202020204" pitchFamily="34" charset="0"/>
                <a:ea typeface="Times New Roman" panose="02020603050405020304" pitchFamily="18" charset="0"/>
                <a:cs typeface="Arial" panose="020B0604020202020204" pitchFamily="34" charset="0"/>
              </a:rPr>
              <a:t>Executive Committee members must be members of the Consortium.</a:t>
            </a:r>
          </a:p>
          <a:p>
            <a:pPr marL="342900" marR="0" lvl="0" indent="-342900">
              <a:spcBef>
                <a:spcPts val="0"/>
              </a:spcBef>
              <a:spcAft>
                <a:spcPts val="0"/>
              </a:spcAft>
              <a:buSzPts val="1200"/>
              <a:buFont typeface="Symbol" panose="05050102010706020507" pitchFamily="18" charset="2"/>
              <a:buChar char=""/>
              <a:tabLst>
                <a:tab pos="1097280" algn="l"/>
              </a:tabLst>
            </a:pPr>
            <a:r>
              <a:rPr lang="en-US" sz="1400" dirty="0">
                <a:latin typeface="Arial" panose="020B0604020202020204" pitchFamily="34" charset="0"/>
                <a:ea typeface="Times New Roman" panose="02020603050405020304" pitchFamily="18" charset="0"/>
                <a:cs typeface="Arial" panose="020B0604020202020204" pitchFamily="34" charset="0"/>
              </a:rPr>
              <a:t>The Executive Committee Chair will designate the Chair and approve the Vice chair for each committee.</a:t>
            </a:r>
          </a:p>
          <a:p>
            <a:pPr marL="342900" marR="0" lvl="0" indent="-342900">
              <a:spcBef>
                <a:spcPts val="0"/>
              </a:spcBef>
              <a:spcAft>
                <a:spcPts val="0"/>
              </a:spcAft>
              <a:buSzPts val="1200"/>
              <a:buFont typeface="Symbol" panose="05050102010706020507" pitchFamily="18" charset="2"/>
              <a:buChar char=""/>
              <a:tabLst>
                <a:tab pos="1097280" algn="l"/>
              </a:tabLst>
            </a:pPr>
            <a:r>
              <a:rPr lang="en-US" sz="1400" dirty="0">
                <a:latin typeface="Arial" panose="020B0604020202020204" pitchFamily="34" charset="0"/>
                <a:ea typeface="Times New Roman" panose="02020603050405020304" pitchFamily="18" charset="0"/>
                <a:cs typeface="Arial" panose="020B0604020202020204" pitchFamily="34" charset="0"/>
              </a:rPr>
              <a:t>The committee chair is responsible for adding committee members and creating ad hoc groups</a:t>
            </a:r>
            <a:r>
              <a:rPr lang="en-US" sz="1400"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br>
              <a:rPr lang="en-US" sz="1400" dirty="0">
                <a:solidFill>
                  <a:srgbClr val="FF0000"/>
                </a:solidFill>
                <a:latin typeface="Arial" panose="020B0604020202020204" pitchFamily="34" charset="0"/>
                <a:ea typeface="Times New Roman" panose="02020603050405020304" pitchFamily="18" charset="0"/>
                <a:cs typeface="Arial" panose="020B0604020202020204" pitchFamily="34" charset="0"/>
              </a:rPr>
            </a:br>
            <a:endParaRPr lang="en-US" sz="1400"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marR="0" lvl="0">
              <a:spcBef>
                <a:spcPts val="0"/>
              </a:spcBef>
              <a:spcAft>
                <a:spcPts val="0"/>
              </a:spcAft>
              <a:buSzPts val="1200"/>
              <a:tabLst>
                <a:tab pos="1097280" algn="l"/>
              </a:tabLst>
            </a:pPr>
            <a:r>
              <a:rPr lang="en-US" sz="1400" dirty="0">
                <a:latin typeface="Arial" panose="020B0604020202020204" pitchFamily="34" charset="0"/>
                <a:ea typeface="Times New Roman" panose="02020603050405020304" pitchFamily="18" charset="0"/>
                <a:cs typeface="Arial" panose="020B0604020202020204" pitchFamily="34" charset="0"/>
              </a:rPr>
              <a:t>Terms of office:</a:t>
            </a:r>
          </a:p>
          <a:p>
            <a:pPr marL="742950" marR="0" lvl="1" indent="-285750">
              <a:spcBef>
                <a:spcPts val="0"/>
              </a:spcBef>
              <a:spcAft>
                <a:spcPts val="0"/>
              </a:spcAft>
              <a:buSzPts val="1200"/>
              <a:buFont typeface="Symbol" panose="05050102010706020507" pitchFamily="18" charset="2"/>
              <a:buChar char=""/>
            </a:pPr>
            <a:r>
              <a:rPr lang="en-US" sz="1400" dirty="0">
                <a:latin typeface="Arial" panose="020B0604020202020204" pitchFamily="34" charset="0"/>
                <a:ea typeface="Times New Roman" panose="02020603050405020304" pitchFamily="18" charset="0"/>
                <a:cs typeface="Arial" panose="020B0604020202020204" pitchFamily="34" charset="0"/>
              </a:rPr>
              <a:t>The </a:t>
            </a:r>
            <a:r>
              <a:rPr lang="en-US" sz="1400" i="1" dirty="0">
                <a:latin typeface="Arial" panose="020B0604020202020204" pitchFamily="34" charset="0"/>
                <a:ea typeface="Times New Roman" panose="02020603050405020304" pitchFamily="18" charset="0"/>
                <a:cs typeface="Arial" panose="020B0604020202020204" pitchFamily="34" charset="0"/>
              </a:rPr>
              <a:t>initial </a:t>
            </a:r>
            <a:r>
              <a:rPr lang="en-US" sz="1400" dirty="0">
                <a:latin typeface="Arial" panose="020B0604020202020204" pitchFamily="34" charset="0"/>
                <a:ea typeface="Times New Roman" panose="02020603050405020304" pitchFamily="18" charset="0"/>
                <a:cs typeface="Arial" panose="020B0604020202020204" pitchFamily="34" charset="0"/>
              </a:rPr>
              <a:t>term for the Chair and Vice-Chair of the Executive committee and each committee will be two years. </a:t>
            </a:r>
          </a:p>
          <a:p>
            <a:pPr marL="742950" marR="0" lvl="1" indent="-285750">
              <a:spcBef>
                <a:spcPts val="0"/>
              </a:spcBef>
              <a:spcAft>
                <a:spcPts val="0"/>
              </a:spcAft>
              <a:buSzPts val="1200"/>
              <a:buFont typeface="Symbol" panose="05050102010706020507" pitchFamily="18" charset="2"/>
              <a:buChar char=""/>
            </a:pPr>
            <a:r>
              <a:rPr lang="en-US" sz="1400" dirty="0">
                <a:latin typeface="Arial" panose="020B0604020202020204" pitchFamily="34" charset="0"/>
                <a:ea typeface="Times New Roman" panose="02020603050405020304" pitchFamily="18" charset="0"/>
                <a:cs typeface="Arial" panose="020B0604020202020204" pitchFamily="34" charset="0"/>
              </a:rPr>
              <a:t>The Vice Chair will assume the chair position and serve two years. </a:t>
            </a:r>
          </a:p>
          <a:p>
            <a:pPr marL="742950" marR="0" lvl="1" indent="-285750">
              <a:spcBef>
                <a:spcPts val="0"/>
              </a:spcBef>
              <a:spcAft>
                <a:spcPts val="0"/>
              </a:spcAft>
              <a:buSzPts val="1200"/>
              <a:buFont typeface="Symbol" panose="05050102010706020507" pitchFamily="18" charset="2"/>
              <a:buChar char=""/>
            </a:pPr>
            <a:r>
              <a:rPr lang="en-US" sz="1400" dirty="0">
                <a:latin typeface="Arial" panose="020B0604020202020204" pitchFamily="34" charset="0"/>
                <a:ea typeface="Times New Roman" panose="02020603050405020304" pitchFamily="18" charset="0"/>
                <a:cs typeface="Arial" panose="020B0604020202020204" pitchFamily="34" charset="0"/>
              </a:rPr>
              <a:t>The Executive Committee will review the terms and adjust as needed.</a:t>
            </a:r>
          </a:p>
          <a:p>
            <a:endParaRPr lang="en-US" sz="1200" dirty="0">
              <a:latin typeface="Arial" panose="020B0604020202020204" pitchFamily="34" charset="0"/>
              <a:ea typeface="Times New Roman" panose="02020603050405020304" pitchFamily="18"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47422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GEICC Committee Responsibilities and Authority</a:t>
            </a:r>
          </a:p>
        </p:txBody>
      </p:sp>
      <p:sp>
        <p:nvSpPr>
          <p:cNvPr id="3" name="Slide Number Placeholder 2"/>
          <p:cNvSpPr>
            <a:spLocks noGrp="1"/>
          </p:cNvSpPr>
          <p:nvPr>
            <p:ph type="sldNum" sz="quarter" idx="10"/>
          </p:nvPr>
        </p:nvSpPr>
        <p:spPr>
          <a:xfrm>
            <a:off x="6229350" y="8475170"/>
            <a:ext cx="400050" cy="486833"/>
          </a:xfrm>
        </p:spPr>
        <p:txBody>
          <a:bodyPr/>
          <a:lstStyle/>
          <a:p>
            <a:pPr>
              <a:defRPr/>
            </a:pPr>
            <a:fld id="{8D63E674-D1CE-405A-9D69-36852FF08011}" type="slidenum">
              <a:rPr lang="en-US" smtClean="0"/>
              <a:pPr>
                <a:defRPr/>
              </a:pPr>
              <a:t>27</a:t>
            </a:fld>
            <a:endParaRPr lang="en-US" dirty="0"/>
          </a:p>
        </p:txBody>
      </p:sp>
      <p:sp>
        <p:nvSpPr>
          <p:cNvPr id="4" name="TextBox 3"/>
          <p:cNvSpPr txBox="1"/>
          <p:nvPr/>
        </p:nvSpPr>
        <p:spPr>
          <a:xfrm>
            <a:off x="838200" y="1371600"/>
            <a:ext cx="5676900" cy="7725192"/>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Executive Committee</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Chairperson Responsibilities</a:t>
            </a:r>
          </a:p>
          <a:p>
            <a:pPr marL="342900" marR="0" lvl="0" indent="-342900">
              <a:spcBef>
                <a:spcPts val="0"/>
              </a:spcBef>
              <a:spcAft>
                <a:spcPts val="0"/>
              </a:spcAft>
              <a:buSzPts val="1200"/>
              <a:buFont typeface="Symbol" panose="05050102010706020507" pitchFamily="18" charset="2"/>
              <a:buChar char=""/>
            </a:pPr>
            <a:r>
              <a:rPr lang="en-US" sz="1200" dirty="0">
                <a:latin typeface="Arial" panose="020B0604020202020204" pitchFamily="34" charset="0"/>
                <a:ea typeface="Times New Roman" panose="02020603050405020304" pitchFamily="18" charset="0"/>
                <a:cs typeface="Arial" panose="020B0604020202020204" pitchFamily="34" charset="0"/>
              </a:rPr>
              <a:t>Call meetings (regular and special) of the Executive Committee and Consortium</a:t>
            </a:r>
          </a:p>
          <a:p>
            <a:pPr marL="342900" marR="0" lvl="0" indent="-342900">
              <a:spcBef>
                <a:spcPts val="0"/>
              </a:spcBef>
              <a:spcAft>
                <a:spcPts val="0"/>
              </a:spcAft>
              <a:buSzPts val="1200"/>
              <a:buFont typeface="Symbol" panose="05050102010706020507" pitchFamily="18" charset="2"/>
              <a:buChar char=""/>
            </a:pPr>
            <a:r>
              <a:rPr lang="en-US" sz="1200" dirty="0">
                <a:latin typeface="Arial" panose="020B0604020202020204" pitchFamily="34" charset="0"/>
                <a:ea typeface="Times New Roman" panose="02020603050405020304" pitchFamily="18" charset="0"/>
                <a:cs typeface="Arial" panose="020B0604020202020204" pitchFamily="34" charset="0"/>
              </a:rPr>
              <a:t>Set agendas and preside over the meetings.</a:t>
            </a:r>
          </a:p>
          <a:p>
            <a:pPr marL="342900" marR="0" lvl="0" indent="-342900">
              <a:spcBef>
                <a:spcPts val="0"/>
              </a:spcBef>
              <a:spcAft>
                <a:spcPts val="0"/>
              </a:spcAft>
              <a:buSzPts val="1200"/>
              <a:buFont typeface="Symbol" panose="05050102010706020507" pitchFamily="18" charset="2"/>
              <a:buChar char=""/>
            </a:pPr>
            <a:r>
              <a:rPr lang="en-US" sz="1200" dirty="0">
                <a:latin typeface="Arial" panose="020B0604020202020204" pitchFamily="34" charset="0"/>
                <a:ea typeface="Times New Roman" panose="02020603050405020304" pitchFamily="18" charset="0"/>
                <a:cs typeface="Arial" panose="020B0604020202020204" pitchFamily="34" charset="0"/>
              </a:rPr>
              <a:t>Communicate with the Consortium. </a:t>
            </a:r>
          </a:p>
          <a:p>
            <a:pPr marL="342900" marR="0" lvl="0" indent="-342900">
              <a:spcBef>
                <a:spcPts val="0"/>
              </a:spcBef>
              <a:spcAft>
                <a:spcPts val="0"/>
              </a:spcAft>
              <a:buSzPts val="1200"/>
              <a:buFont typeface="Symbol" panose="05050102010706020507" pitchFamily="18" charset="2"/>
              <a:buChar char=""/>
            </a:pPr>
            <a:r>
              <a:rPr lang="en-US" sz="1200" dirty="0">
                <a:latin typeface="Arial" panose="020B0604020202020204" pitchFamily="34" charset="0"/>
                <a:ea typeface="Times New Roman" panose="02020603050405020304" pitchFamily="18" charset="0"/>
                <a:cs typeface="Arial" panose="020B0604020202020204" pitchFamily="34" charset="0"/>
              </a:rPr>
              <a:t>Monitor plans and ensure that goals are met. </a:t>
            </a:r>
          </a:p>
          <a:p>
            <a:pPr marL="342900" marR="0" lvl="0" indent="-342900">
              <a:spcBef>
                <a:spcPts val="0"/>
              </a:spcBef>
              <a:spcAft>
                <a:spcPts val="0"/>
              </a:spcAft>
              <a:buSzPts val="1200"/>
              <a:buFont typeface="Symbol" panose="05050102010706020507" pitchFamily="18" charset="2"/>
              <a:buChar char=""/>
            </a:pPr>
            <a:r>
              <a:rPr lang="en-US" sz="1200" dirty="0">
                <a:latin typeface="Arial" panose="020B0604020202020204" pitchFamily="34" charset="0"/>
                <a:ea typeface="Times New Roman" panose="02020603050405020304" pitchFamily="18" charset="0"/>
                <a:cs typeface="Arial" panose="020B0604020202020204" pitchFamily="34" charset="0"/>
              </a:rPr>
              <a:t>Attend BOD meetings.</a:t>
            </a:r>
          </a:p>
          <a:p>
            <a:pPr marL="342900" marR="0" lvl="0" indent="-342900">
              <a:spcBef>
                <a:spcPts val="0"/>
              </a:spcBef>
              <a:spcAft>
                <a:spcPts val="0"/>
              </a:spcAft>
              <a:buSzPts val="1200"/>
              <a:buFont typeface="Symbol" panose="05050102010706020507" pitchFamily="18" charset="2"/>
              <a:buChar char=""/>
            </a:pPr>
            <a:r>
              <a:rPr lang="en-US" sz="1200" dirty="0">
                <a:latin typeface="Arial" panose="020B0604020202020204" pitchFamily="34" charset="0"/>
                <a:ea typeface="Times New Roman" panose="02020603050405020304" pitchFamily="18" charset="0"/>
                <a:cs typeface="Arial" panose="020B0604020202020204" pitchFamily="34" charset="0"/>
              </a:rPr>
              <a:t>Set agendas for BOD meetings.</a:t>
            </a:r>
          </a:p>
          <a:p>
            <a:pPr marL="342900" marR="0" lvl="0" indent="-342900">
              <a:spcBef>
                <a:spcPts val="0"/>
              </a:spcBef>
              <a:spcAft>
                <a:spcPts val="0"/>
              </a:spcAft>
              <a:buSzPts val="1200"/>
              <a:buFont typeface="Symbol" panose="05050102010706020507" pitchFamily="18" charset="2"/>
              <a:buChar char=""/>
            </a:pPr>
            <a:r>
              <a:rPr lang="en-US" sz="1200" dirty="0">
                <a:latin typeface="Arial" panose="020B0604020202020204" pitchFamily="34" charset="0"/>
                <a:ea typeface="Times New Roman" panose="02020603050405020304" pitchFamily="18" charset="0"/>
                <a:cs typeface="Arial" panose="020B0604020202020204" pitchFamily="34" charset="0"/>
              </a:rPr>
              <a:t>Recruit committee members from all sectors of membership.</a:t>
            </a:r>
          </a:p>
          <a:p>
            <a:pPr marR="0" lvl="0">
              <a:spcBef>
                <a:spcPts val="0"/>
              </a:spcBef>
              <a:spcAft>
                <a:spcPts val="0"/>
              </a:spcAft>
              <a:buSzPts val="1200"/>
            </a:pPr>
            <a:endParaRPr lang="en-US" sz="1200" dirty="0">
              <a:latin typeface="Arial" panose="020B0604020202020204" pitchFamily="34" charset="0"/>
              <a:ea typeface="Times New Roman" panose="02020603050405020304" pitchFamily="18" charset="0"/>
              <a:cs typeface="Arial" panose="020B0604020202020204" pitchFamily="34" charset="0"/>
            </a:endParaRPr>
          </a:p>
          <a:p>
            <a:pPr marR="0" lvl="0">
              <a:spcBef>
                <a:spcPts val="0"/>
              </a:spcBef>
              <a:spcAft>
                <a:spcPts val="0"/>
              </a:spcAft>
              <a:buSzPts val="1200"/>
            </a:pPr>
            <a:r>
              <a:rPr lang="en-US" sz="1400" b="1" dirty="0">
                <a:latin typeface="Arial" panose="020B0604020202020204" pitchFamily="34" charset="0"/>
                <a:ea typeface="Times New Roman" panose="02020603050405020304" pitchFamily="18" charset="0"/>
                <a:cs typeface="Arial" panose="020B0604020202020204" pitchFamily="34" charset="0"/>
              </a:rPr>
              <a:t>Executive Committee Vice Chair responsibilities</a:t>
            </a:r>
          </a:p>
          <a:p>
            <a:pPr marL="342900" marR="0" lvl="0" indent="-342900">
              <a:spcBef>
                <a:spcPts val="0"/>
              </a:spcBef>
              <a:spcAft>
                <a:spcPts val="0"/>
              </a:spcAft>
              <a:buSzPts val="1200"/>
              <a:buFont typeface="Symbol" panose="05050102010706020507" pitchFamily="18" charset="2"/>
              <a:buChar char=""/>
            </a:pPr>
            <a:r>
              <a:rPr lang="en-US" sz="1200" dirty="0">
                <a:latin typeface="Arial" panose="020B0604020202020204" pitchFamily="34" charset="0"/>
                <a:ea typeface="Times New Roman" panose="02020603050405020304" pitchFamily="18" charset="0"/>
                <a:cs typeface="Arial" panose="020B0604020202020204" pitchFamily="34" charset="0"/>
              </a:rPr>
              <a:t>Acts in the absence of the Chair</a:t>
            </a:r>
          </a:p>
          <a:p>
            <a:pPr marL="342900" marR="0" lvl="0" indent="-342900">
              <a:spcBef>
                <a:spcPts val="0"/>
              </a:spcBef>
              <a:spcAft>
                <a:spcPts val="0"/>
              </a:spcAft>
              <a:buSzPts val="1200"/>
              <a:buFont typeface="Symbol" panose="05050102010706020507" pitchFamily="18" charset="2"/>
              <a:buChar char=""/>
            </a:pPr>
            <a:r>
              <a:rPr lang="en-US" sz="1200" dirty="0">
                <a:latin typeface="Arial" panose="020B0604020202020204" pitchFamily="34" charset="0"/>
                <a:ea typeface="Times New Roman" panose="02020603050405020304" pitchFamily="18" charset="0"/>
                <a:cs typeface="Arial" panose="020B0604020202020204" pitchFamily="34" charset="0"/>
              </a:rPr>
              <a:t>Serves as Secretary at the Board of Director’s meetings</a:t>
            </a:r>
          </a:p>
          <a:p>
            <a:pPr marL="342900" marR="0" lvl="0" indent="-342900">
              <a:spcBef>
                <a:spcPts val="0"/>
              </a:spcBef>
              <a:spcAft>
                <a:spcPts val="0"/>
              </a:spcAft>
              <a:buSzPts val="1200"/>
              <a:buFont typeface="Symbol" panose="05050102010706020507" pitchFamily="18" charset="2"/>
              <a:buChar char=""/>
            </a:pPr>
            <a:r>
              <a:rPr lang="en-US" sz="1200" dirty="0">
                <a:latin typeface="Arial" panose="020B0604020202020204" pitchFamily="34" charset="0"/>
                <a:ea typeface="Times New Roman" panose="02020603050405020304" pitchFamily="18" charset="0"/>
                <a:cs typeface="Arial" panose="020B0604020202020204" pitchFamily="34" charset="0"/>
              </a:rPr>
              <a:t>Other responsibilities as assigned by the Chair or Executive Committee</a:t>
            </a:r>
          </a:p>
          <a:p>
            <a:pPr marR="0" lvl="0">
              <a:spcBef>
                <a:spcPts val="0"/>
              </a:spcBef>
              <a:spcAft>
                <a:spcPts val="0"/>
              </a:spcAft>
              <a:buSzPts val="1200"/>
            </a:pPr>
            <a:endParaRPr lang="en-US" sz="1400" b="1" dirty="0">
              <a:latin typeface="Arial" panose="020B0604020202020204" pitchFamily="34" charset="0"/>
              <a:ea typeface="Times New Roman" panose="02020603050405020304" pitchFamily="18" charset="0"/>
              <a:cs typeface="Arial" panose="020B0604020202020204" pitchFamily="34" charset="0"/>
            </a:endParaRPr>
          </a:p>
          <a:p>
            <a:pPr lvl="0"/>
            <a:r>
              <a:rPr lang="en-US" sz="1400" b="1" dirty="0">
                <a:latin typeface="Arial" panose="020B0604020202020204" pitchFamily="34" charset="0"/>
                <a:cs typeface="Arial" panose="020B0604020202020204" pitchFamily="34" charset="0"/>
              </a:rPr>
              <a:t>Committee Member Responsibility</a:t>
            </a:r>
          </a:p>
          <a:p>
            <a:pPr marL="171450" lvl="0" indent="-171450">
              <a:buFont typeface="Arial" panose="020B0604020202020204" pitchFamily="34" charset="0"/>
              <a:buChar char="•"/>
            </a:pPr>
            <a:r>
              <a:rPr lang="en-US" sz="1200" dirty="0">
                <a:latin typeface="Arial" panose="020B0604020202020204" pitchFamily="34" charset="0"/>
                <a:ea typeface="Times New Roman" panose="02020603050405020304" pitchFamily="18" charset="0"/>
                <a:cs typeface="Arial" panose="020B0604020202020204" pitchFamily="34" charset="0"/>
              </a:rPr>
              <a:t>Decision making for the Consortium </a:t>
            </a:r>
          </a:p>
          <a:p>
            <a:pPr marL="171450" lvl="0" indent="-171450">
              <a:buFont typeface="Arial" panose="020B0604020202020204" pitchFamily="34" charset="0"/>
              <a:buChar char="•"/>
            </a:pPr>
            <a:r>
              <a:rPr lang="en-US" sz="1200" dirty="0">
                <a:latin typeface="Arial" panose="020B0604020202020204" pitchFamily="34" charset="0"/>
                <a:ea typeface="Times New Roman" panose="02020603050405020304" pitchFamily="18" charset="0"/>
                <a:cs typeface="Arial" panose="020B0604020202020204" pitchFamily="34" charset="0"/>
              </a:rPr>
              <a:t>Act on recommendations from the committees</a:t>
            </a:r>
          </a:p>
          <a:p>
            <a:pPr marL="171450" lvl="0" indent="-171450">
              <a:buFont typeface="Arial" panose="020B0604020202020204" pitchFamily="34" charset="0"/>
              <a:buChar char="•"/>
            </a:pPr>
            <a:r>
              <a:rPr lang="en-US" sz="1200" dirty="0">
                <a:latin typeface="Arial" panose="020B0604020202020204" pitchFamily="34" charset="0"/>
                <a:ea typeface="Times New Roman" panose="02020603050405020304" pitchFamily="18" charset="0"/>
                <a:cs typeface="Arial" panose="020B0604020202020204" pitchFamily="34" charset="0"/>
              </a:rPr>
              <a:t>Implement Consortium strategy</a:t>
            </a:r>
          </a:p>
          <a:p>
            <a:pPr marL="171450" lvl="0" indent="-171450">
              <a:buFont typeface="Arial" panose="020B0604020202020204" pitchFamily="34" charset="0"/>
              <a:buChar char="•"/>
            </a:pPr>
            <a:r>
              <a:rPr lang="en-US" sz="1200" dirty="0">
                <a:latin typeface="Arial" panose="020B0604020202020204" pitchFamily="34" charset="0"/>
                <a:ea typeface="Times New Roman" panose="02020603050405020304" pitchFamily="18" charset="0"/>
                <a:cs typeface="Arial" panose="020B0604020202020204" pitchFamily="34" charset="0"/>
              </a:rPr>
              <a:t>Set policy on Consortium Operations</a:t>
            </a:r>
          </a:p>
          <a:p>
            <a:pPr marL="171450" lvl="0" indent="-171450">
              <a:buFont typeface="Arial" panose="020B0604020202020204" pitchFamily="34" charset="0"/>
              <a:buChar char="•"/>
            </a:pPr>
            <a:r>
              <a:rPr lang="en-US" sz="1200" dirty="0">
                <a:latin typeface="Arial" panose="020B0604020202020204" pitchFamily="34" charset="0"/>
                <a:ea typeface="Times New Roman" panose="02020603050405020304" pitchFamily="18" charset="0"/>
                <a:cs typeface="Arial" panose="020B0604020202020204" pitchFamily="34" charset="0"/>
              </a:rPr>
              <a:t>Serve as subject matter experts to the Executive Committee on their respective areas.</a:t>
            </a:r>
            <a:br>
              <a:rPr lang="en-US" sz="1200" dirty="0">
                <a:latin typeface="Arial" panose="020B0604020202020204" pitchFamily="34" charset="0"/>
                <a:ea typeface="Times New Roman" panose="02020603050405020304" pitchFamily="18" charset="0"/>
                <a:cs typeface="Arial" panose="020B0604020202020204" pitchFamily="34" charset="0"/>
              </a:rPr>
            </a:br>
            <a:endParaRPr lang="en-US" sz="1200" dirty="0">
              <a:latin typeface="Arial" panose="020B0604020202020204" pitchFamily="34" charset="0"/>
              <a:ea typeface="Times New Roman" panose="02020603050405020304" pitchFamily="18" charset="0"/>
              <a:cs typeface="Arial" panose="020B0604020202020204" pitchFamily="34" charset="0"/>
            </a:endParaRPr>
          </a:p>
          <a:p>
            <a:pPr lvl="0"/>
            <a:r>
              <a:rPr lang="en-US" sz="1400" b="1" dirty="0">
                <a:latin typeface="Arial" panose="020B0604020202020204" pitchFamily="34" charset="0"/>
                <a:cs typeface="Arial" panose="020B0604020202020204" pitchFamily="34" charset="0"/>
              </a:rPr>
              <a:t>Project Manager responsibilities </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Schedule teleconferences and in-person meetings</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Keep the minutes and records of the organization </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Maintain the membership listing/directory</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Follow up with Consortium members who are assigned tasks to ensure tasks are completed. Maintain accurate project records.</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File any certificate or paperwork required by any statute, federal or state</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Other responsibilities as assigned by the Executive Committee or Board of Directors</a:t>
            </a:r>
          </a:p>
          <a:p>
            <a:r>
              <a:rPr lang="en-US" sz="1400" dirty="0">
                <a:latin typeface="Arial" panose="020B0604020202020204" pitchFamily="34" charset="0"/>
                <a:cs typeface="Arial" panose="020B0604020202020204" pitchFamily="34" charset="0"/>
              </a:rPr>
              <a:t> </a:t>
            </a:r>
          </a:p>
          <a:p>
            <a:r>
              <a:rPr lang="en-US" sz="1400" b="1" dirty="0">
                <a:latin typeface="Arial" panose="020B0604020202020204" pitchFamily="34" charset="0"/>
                <a:cs typeface="Arial" panose="020B0604020202020204" pitchFamily="34" charset="0"/>
              </a:rPr>
              <a:t>Consortium Members</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responsibilities</a:t>
            </a:r>
          </a:p>
          <a:p>
            <a:pPr marL="342900" marR="0" lvl="0" indent="-342900">
              <a:spcBef>
                <a:spcPts val="0"/>
              </a:spcBef>
              <a:spcAft>
                <a:spcPts val="0"/>
              </a:spcAft>
              <a:buSzPts val="1200"/>
              <a:buFont typeface="Symbol" panose="05050102010706020507" pitchFamily="18" charset="2"/>
              <a:buChar char=""/>
              <a:tabLst>
                <a:tab pos="1337310" algn="l"/>
              </a:tabLst>
            </a:pPr>
            <a:r>
              <a:rPr lang="en-US" sz="1200" dirty="0">
                <a:latin typeface="Arial" panose="020B0604020202020204" pitchFamily="34" charset="0"/>
                <a:ea typeface="Times New Roman" panose="02020603050405020304" pitchFamily="18" charset="0"/>
                <a:cs typeface="Arial" panose="020B0604020202020204" pitchFamily="34" charset="0"/>
              </a:rPr>
              <a:t>Participate in Consortium. </a:t>
            </a:r>
          </a:p>
          <a:p>
            <a:pPr marL="342900" marR="0" lvl="0" indent="-342900">
              <a:spcBef>
                <a:spcPts val="0"/>
              </a:spcBef>
              <a:spcAft>
                <a:spcPts val="0"/>
              </a:spcAft>
              <a:buSzPts val="1200"/>
              <a:buFont typeface="Symbol" panose="05050102010706020507" pitchFamily="18" charset="2"/>
              <a:buChar char=""/>
              <a:tabLst>
                <a:tab pos="1337310" algn="l"/>
              </a:tabLst>
            </a:pPr>
            <a:r>
              <a:rPr lang="en-US" sz="1200" dirty="0">
                <a:latin typeface="Arial" panose="020B0604020202020204" pitchFamily="34" charset="0"/>
                <a:ea typeface="Times New Roman" panose="02020603050405020304" pitchFamily="18" charset="0"/>
                <a:cs typeface="Arial" panose="020B0604020202020204" pitchFamily="34" charset="0"/>
              </a:rPr>
              <a:t>Provide input to Consortium initiative or potential opportunities.</a:t>
            </a:r>
          </a:p>
          <a:p>
            <a:pPr marL="342900" marR="0" lvl="0" indent="-342900">
              <a:spcBef>
                <a:spcPts val="0"/>
              </a:spcBef>
              <a:spcAft>
                <a:spcPts val="0"/>
              </a:spcAft>
              <a:buSzPts val="1200"/>
              <a:buFont typeface="Symbol" panose="05050102010706020507" pitchFamily="18" charset="2"/>
              <a:buChar char=""/>
              <a:tabLst>
                <a:tab pos="1337310" algn="l"/>
              </a:tabLst>
            </a:pPr>
            <a:r>
              <a:rPr lang="en-US" sz="1200" dirty="0">
                <a:latin typeface="Arial" panose="020B0604020202020204" pitchFamily="34" charset="0"/>
                <a:ea typeface="Times New Roman" panose="02020603050405020304" pitchFamily="18" charset="0"/>
                <a:cs typeface="Arial" panose="020B0604020202020204" pitchFamily="34" charset="0"/>
              </a:rPr>
              <a:t>Participate in rollout and implementation of Consortium initiatives.</a:t>
            </a:r>
          </a:p>
          <a:p>
            <a:pPr marL="342900" marR="0" lvl="0" indent="-342900">
              <a:spcBef>
                <a:spcPts val="0"/>
              </a:spcBef>
              <a:spcAft>
                <a:spcPts val="0"/>
              </a:spcAft>
              <a:buSzPts val="1200"/>
              <a:buFont typeface="Symbol" panose="05050102010706020507" pitchFamily="18" charset="2"/>
              <a:buChar char=""/>
              <a:tabLst>
                <a:tab pos="1337310" algn="l"/>
              </a:tabLst>
            </a:pPr>
            <a:r>
              <a:rPr lang="en-US" sz="1200" dirty="0">
                <a:latin typeface="Arial" panose="020B0604020202020204" pitchFamily="34" charset="0"/>
                <a:ea typeface="Times New Roman" panose="02020603050405020304" pitchFamily="18" charset="0"/>
                <a:cs typeface="Arial" panose="020B0604020202020204" pitchFamily="34" charset="0"/>
              </a:rPr>
              <a:t>Contribute to the ongoing operations of the Consortium.</a:t>
            </a:r>
          </a:p>
          <a:p>
            <a:pPr marL="342900" marR="0" lvl="0" indent="-342900">
              <a:spcBef>
                <a:spcPts val="0"/>
              </a:spcBef>
              <a:spcAft>
                <a:spcPts val="0"/>
              </a:spcAft>
              <a:buSzPts val="1200"/>
              <a:buFont typeface="Symbol" panose="05050102010706020507" pitchFamily="18" charset="2"/>
              <a:buChar char=""/>
              <a:tabLst>
                <a:tab pos="1337310" algn="l"/>
              </a:tabLst>
            </a:pPr>
            <a:r>
              <a:rPr lang="en-US" sz="1200" dirty="0">
                <a:latin typeface="Arial" panose="020B0604020202020204" pitchFamily="34" charset="0"/>
                <a:ea typeface="Times New Roman" panose="02020603050405020304" pitchFamily="18" charset="0"/>
                <a:cs typeface="Arial" panose="020B0604020202020204" pitchFamily="34" charset="0"/>
              </a:rPr>
              <a:t>Serve on committees and initiatives as appropriate.</a:t>
            </a:r>
          </a:p>
          <a:p>
            <a:endParaRPr lang="en-US"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0135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5257800" y="8748303"/>
            <a:ext cx="1600200" cy="486833"/>
          </a:xfrm>
        </p:spPr>
        <p:txBody>
          <a:bodyPr/>
          <a:lstStyle/>
          <a:p>
            <a:fld id="{A4C660B1-87F4-40AA-841B-FFBED39A5500}" type="slidenum">
              <a:rPr lang="en-US" smtClean="0"/>
              <a:pPr/>
              <a:t>28</a:t>
            </a:fld>
            <a:endParaRPr lang="en-US" dirty="0"/>
          </a:p>
        </p:txBody>
      </p:sp>
      <p:sp>
        <p:nvSpPr>
          <p:cNvPr id="3" name="TextBox 2"/>
          <p:cNvSpPr txBox="1"/>
          <p:nvPr/>
        </p:nvSpPr>
        <p:spPr>
          <a:xfrm>
            <a:off x="2193284" y="0"/>
            <a:ext cx="2473009" cy="646331"/>
          </a:xfrm>
          <a:prstGeom prst="rect">
            <a:avLst/>
          </a:prstGeom>
          <a:noFill/>
        </p:spPr>
        <p:txBody>
          <a:bodyPr wrap="square" rtlCol="0">
            <a:spAutoFit/>
          </a:bodyPr>
          <a:lstStyle/>
          <a:p>
            <a:pPr algn="ctr"/>
            <a:r>
              <a:rPr lang="en-US" b="1" dirty="0"/>
              <a:t>GEICC Membership as of January 1, 2020</a:t>
            </a:r>
          </a:p>
        </p:txBody>
      </p:sp>
      <p:graphicFrame>
        <p:nvGraphicFramePr>
          <p:cNvPr id="4" name="Table 3"/>
          <p:cNvGraphicFramePr>
            <a:graphicFrameLocks noGrp="1"/>
          </p:cNvGraphicFramePr>
          <p:nvPr>
            <p:extLst>
              <p:ext uri="{D42A27DB-BD31-4B8C-83A1-F6EECF244321}">
                <p14:modId xmlns:p14="http://schemas.microsoft.com/office/powerpoint/2010/main" val="1421760026"/>
              </p:ext>
            </p:extLst>
          </p:nvPr>
        </p:nvGraphicFramePr>
        <p:xfrm>
          <a:off x="198912" y="773458"/>
          <a:ext cx="6380019" cy="8095276"/>
        </p:xfrm>
        <a:graphic>
          <a:graphicData uri="http://schemas.openxmlformats.org/drawingml/2006/table">
            <a:tbl>
              <a:tblPr bandRow="1">
                <a:tableStyleId>{5C22544A-7EE6-4342-B048-85BDC9FD1C3A}</a:tableStyleId>
              </a:tblPr>
              <a:tblGrid>
                <a:gridCol w="878409">
                  <a:extLst>
                    <a:ext uri="{9D8B030D-6E8A-4147-A177-3AD203B41FA5}">
                      <a16:colId xmlns:a16="http://schemas.microsoft.com/office/drawing/2014/main" val="20000"/>
                    </a:ext>
                  </a:extLst>
                </a:gridCol>
                <a:gridCol w="977110">
                  <a:extLst>
                    <a:ext uri="{9D8B030D-6E8A-4147-A177-3AD203B41FA5}">
                      <a16:colId xmlns:a16="http://schemas.microsoft.com/office/drawing/2014/main" val="2371616992"/>
                    </a:ext>
                  </a:extLst>
                </a:gridCol>
                <a:gridCol w="1460665">
                  <a:extLst>
                    <a:ext uri="{9D8B030D-6E8A-4147-A177-3AD203B41FA5}">
                      <a16:colId xmlns:a16="http://schemas.microsoft.com/office/drawing/2014/main" val="20001"/>
                    </a:ext>
                  </a:extLst>
                </a:gridCol>
                <a:gridCol w="2078182">
                  <a:extLst>
                    <a:ext uri="{9D8B030D-6E8A-4147-A177-3AD203B41FA5}">
                      <a16:colId xmlns:a16="http://schemas.microsoft.com/office/drawing/2014/main" val="20002"/>
                    </a:ext>
                  </a:extLst>
                </a:gridCol>
                <a:gridCol w="985653">
                  <a:extLst>
                    <a:ext uri="{9D8B030D-6E8A-4147-A177-3AD203B41FA5}">
                      <a16:colId xmlns:a16="http://schemas.microsoft.com/office/drawing/2014/main" val="20004"/>
                    </a:ext>
                  </a:extLst>
                </a:gridCol>
              </a:tblGrid>
              <a:tr h="271903">
                <a:tc>
                  <a:txBody>
                    <a:bodyPr/>
                    <a:lstStyle/>
                    <a:p>
                      <a:pPr algn="ctr" fontAlgn="b"/>
                      <a:r>
                        <a:rPr lang="en-US" sz="900" b="1" u="none" strike="noStrike" dirty="0">
                          <a:effectLst/>
                        </a:rPr>
                        <a:t>First Name</a:t>
                      </a:r>
                      <a:endParaRPr lang="en-US" sz="900" b="1" i="0" u="none" strike="noStrike" dirty="0">
                        <a:solidFill>
                          <a:srgbClr val="000000"/>
                        </a:solidFill>
                        <a:effectLst/>
                        <a:latin typeface="Calibri"/>
                      </a:endParaRPr>
                    </a:p>
                  </a:txBody>
                  <a:tcPr marL="4841" marR="4841" marT="4841" marB="0" anchor="ctr">
                    <a:solidFill>
                      <a:schemeClr val="tx2">
                        <a:lumMod val="20000"/>
                        <a:lumOff val="80000"/>
                      </a:schemeClr>
                    </a:solidFill>
                  </a:tcPr>
                </a:tc>
                <a:tc>
                  <a:txBody>
                    <a:bodyPr/>
                    <a:lstStyle/>
                    <a:p>
                      <a:pPr algn="ctr" fontAlgn="b"/>
                      <a:r>
                        <a:rPr lang="en-US" sz="900" b="1" i="0" u="none" strike="noStrike" dirty="0">
                          <a:solidFill>
                            <a:srgbClr val="000000"/>
                          </a:solidFill>
                          <a:effectLst/>
                          <a:latin typeface="Calibri"/>
                        </a:rPr>
                        <a:t>Last Name</a:t>
                      </a:r>
                    </a:p>
                  </a:txBody>
                  <a:tcPr marL="4841" marR="4841" marT="4841" marB="0" anchor="ctr">
                    <a:solidFill>
                      <a:schemeClr val="tx2">
                        <a:lumMod val="20000"/>
                        <a:lumOff val="80000"/>
                      </a:schemeClr>
                    </a:solidFill>
                  </a:tcPr>
                </a:tc>
                <a:tc>
                  <a:txBody>
                    <a:bodyPr/>
                    <a:lstStyle/>
                    <a:p>
                      <a:pPr algn="ctr" fontAlgn="b"/>
                      <a:r>
                        <a:rPr lang="en-US" sz="900" b="1" u="none" strike="noStrike" dirty="0">
                          <a:effectLst/>
                        </a:rPr>
                        <a:t>Company</a:t>
                      </a:r>
                      <a:endParaRPr lang="en-US" sz="900" b="1" i="0" u="none" strike="noStrike" dirty="0">
                        <a:solidFill>
                          <a:srgbClr val="000000"/>
                        </a:solidFill>
                        <a:effectLst/>
                        <a:latin typeface="Calibri"/>
                      </a:endParaRPr>
                    </a:p>
                  </a:txBody>
                  <a:tcPr marL="4841" marR="4841" marT="4841" marB="0" anchor="ctr">
                    <a:solidFill>
                      <a:schemeClr val="tx2">
                        <a:lumMod val="20000"/>
                        <a:lumOff val="80000"/>
                      </a:schemeClr>
                    </a:solidFill>
                  </a:tcPr>
                </a:tc>
                <a:tc>
                  <a:txBody>
                    <a:bodyPr/>
                    <a:lstStyle/>
                    <a:p>
                      <a:pPr algn="ctr" fontAlgn="b"/>
                      <a:r>
                        <a:rPr lang="en-US" sz="900" b="1" u="none" strike="noStrike" dirty="0">
                          <a:effectLst/>
                        </a:rPr>
                        <a:t>email</a:t>
                      </a:r>
                      <a:endParaRPr lang="en-US" sz="900" b="1" i="0" u="none" strike="noStrike" dirty="0">
                        <a:solidFill>
                          <a:srgbClr val="000000"/>
                        </a:solidFill>
                        <a:effectLst/>
                        <a:latin typeface="Calibri"/>
                      </a:endParaRPr>
                    </a:p>
                  </a:txBody>
                  <a:tcPr marL="4841" marR="4841" marT="4841" marB="0" anchor="ctr">
                    <a:solidFill>
                      <a:schemeClr val="tx2">
                        <a:lumMod val="20000"/>
                        <a:lumOff val="80000"/>
                      </a:schemeClr>
                    </a:solidFill>
                  </a:tcPr>
                </a:tc>
                <a:tc>
                  <a:txBody>
                    <a:bodyPr/>
                    <a:lstStyle/>
                    <a:p>
                      <a:pPr algn="ctr" fontAlgn="b"/>
                      <a:r>
                        <a:rPr lang="en-US" sz="900" b="1" u="none" strike="noStrike" dirty="0">
                          <a:effectLst/>
                        </a:rPr>
                        <a:t>Subcommittee </a:t>
                      </a:r>
                      <a:br>
                        <a:rPr lang="en-US" sz="900" b="1" u="none" strike="noStrike" dirty="0">
                          <a:effectLst/>
                        </a:rPr>
                      </a:br>
                      <a:r>
                        <a:rPr lang="en-US" sz="900" b="1" u="none" strike="noStrike" dirty="0">
                          <a:effectLst/>
                        </a:rPr>
                        <a:t>Assignment*</a:t>
                      </a:r>
                      <a:endParaRPr lang="en-US" sz="900" b="1"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00"/>
                  </a:ext>
                </a:extLst>
              </a:tr>
              <a:tr h="335840">
                <a:tc>
                  <a:txBody>
                    <a:bodyPr/>
                    <a:lstStyle/>
                    <a:p>
                      <a:pPr algn="l" fontAlgn="b"/>
                      <a:r>
                        <a:rPr lang="en-US" sz="1100" b="0" i="0" u="none" strike="noStrike">
                          <a:solidFill>
                            <a:srgbClr val="000000"/>
                          </a:solidFill>
                          <a:effectLst/>
                          <a:latin typeface="Calibri" panose="020F0502020204030204" pitchFamily="34" charset="0"/>
                        </a:rPr>
                        <a:t>Aubury</a:t>
                      </a:r>
                    </a:p>
                  </a:txBody>
                  <a:tcPr marL="9525" marR="9525" marT="9525" marB="0" anchor="b">
                    <a:solidFill>
                      <a:schemeClr val="tx2">
                        <a:lumMod val="20000"/>
                        <a:lumOff val="8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Webb</a:t>
                      </a:r>
                    </a:p>
                  </a:txBody>
                  <a:tcPr marL="9525" marR="9525" marT="9525" marB="0" anchor="b">
                    <a:solidFill>
                      <a:schemeClr val="tx2">
                        <a:lumMod val="20000"/>
                        <a:lumOff val="8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Academy for Advanced Studies</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2"/>
                        </a:rPr>
                        <a:t>arwebb1@yahoo.com</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01"/>
                  </a:ext>
                </a:extLst>
              </a:tr>
              <a:tr h="172559">
                <a:tc>
                  <a:txBody>
                    <a:bodyPr/>
                    <a:lstStyle/>
                    <a:p>
                      <a:pPr algn="l" fontAlgn="b"/>
                      <a:r>
                        <a:rPr lang="en-US" sz="1100" b="0" i="0" u="none" strike="noStrike">
                          <a:solidFill>
                            <a:srgbClr val="000000"/>
                          </a:solidFill>
                          <a:effectLst/>
                          <a:latin typeface="Calibri" panose="020F0502020204030204" pitchFamily="34" charset="0"/>
                        </a:rPr>
                        <a:t>Carol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DuBose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AFL-CIO</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3"/>
                        </a:rPr>
                        <a:t>cdbose@bellsouth.net</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02"/>
                  </a:ext>
                </a:extLst>
              </a:tr>
              <a:tr h="172559">
                <a:tc>
                  <a:txBody>
                    <a:bodyPr/>
                    <a:lstStyle/>
                    <a:p>
                      <a:pPr algn="l" fontAlgn="b"/>
                      <a:r>
                        <a:rPr lang="en-US" sz="1100" b="0" i="0" u="none" strike="noStrike">
                          <a:solidFill>
                            <a:srgbClr val="000000"/>
                          </a:solidFill>
                          <a:effectLst/>
                          <a:latin typeface="Calibri" panose="020F0502020204030204" pitchFamily="34" charset="0"/>
                        </a:rPr>
                        <a:t>Charlie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Flemming</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AFL-CIO</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4"/>
                        </a:rPr>
                        <a:t>cflemming@georgiaunions.org</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03"/>
                  </a:ext>
                </a:extLst>
              </a:tr>
              <a:tr h="346767">
                <a:tc>
                  <a:txBody>
                    <a:bodyPr/>
                    <a:lstStyle/>
                    <a:p>
                      <a:pPr algn="l" fontAlgn="b"/>
                      <a:r>
                        <a:rPr lang="en-US" sz="1100" b="0" i="0" u="none" strike="noStrike">
                          <a:solidFill>
                            <a:srgbClr val="000000"/>
                          </a:solidFill>
                          <a:effectLst/>
                          <a:latin typeface="Calibri" panose="020F0502020204030204" pitchFamily="34" charset="0"/>
                        </a:rPr>
                        <a:t>Tiffany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Callaway-Ferrell</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AGL Resources / Southern Company Gas</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5"/>
                        </a:rPr>
                        <a:t> tcallawa@southernco.com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04"/>
                  </a:ext>
                </a:extLst>
              </a:tr>
              <a:tr h="346767">
                <a:tc>
                  <a:txBody>
                    <a:bodyPr/>
                    <a:lstStyle/>
                    <a:p>
                      <a:pPr algn="l" fontAlgn="b"/>
                      <a:r>
                        <a:rPr lang="en-US" sz="1100" b="0" i="0" u="none" strike="noStrike">
                          <a:solidFill>
                            <a:srgbClr val="000000"/>
                          </a:solidFill>
                          <a:effectLst/>
                          <a:latin typeface="Calibri" panose="020F0502020204030204" pitchFamily="34" charset="0"/>
                        </a:rPr>
                        <a:t>Wendell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Dallas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AGL Resources / Southern Company Gas</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6"/>
                        </a:rPr>
                        <a:t>wdallas@southernco.com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05"/>
                  </a:ext>
                </a:extLst>
              </a:tr>
              <a:tr h="346767">
                <a:tc>
                  <a:txBody>
                    <a:bodyPr/>
                    <a:lstStyle/>
                    <a:p>
                      <a:pPr algn="l" fontAlgn="b"/>
                      <a:r>
                        <a:rPr lang="en-US" sz="1100" b="0" i="0" u="none" strike="noStrike">
                          <a:solidFill>
                            <a:srgbClr val="000000"/>
                          </a:solidFill>
                          <a:effectLst/>
                          <a:latin typeface="Calibri" panose="020F0502020204030204" pitchFamily="34" charset="0"/>
                        </a:rPr>
                        <a:t>Tremese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Davis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AGL Resources / Southern Company Gas</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7"/>
                        </a:rPr>
                        <a:t>TCDAVIS@southernco.com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06"/>
                  </a:ext>
                </a:extLst>
              </a:tr>
              <a:tr h="346767">
                <a:tc>
                  <a:txBody>
                    <a:bodyPr/>
                    <a:lstStyle/>
                    <a:p>
                      <a:pPr algn="l" fontAlgn="b"/>
                      <a:r>
                        <a:rPr lang="en-US" sz="1100" b="1" i="0" u="none" strike="noStrike">
                          <a:solidFill>
                            <a:srgbClr val="FF0000"/>
                          </a:solidFill>
                          <a:effectLst/>
                          <a:latin typeface="Calibri" panose="020F0502020204030204" pitchFamily="34" charset="0"/>
                        </a:rPr>
                        <a:t>Jesse</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FF0000"/>
                          </a:solidFill>
                          <a:effectLst/>
                          <a:latin typeface="Calibri" panose="020F0502020204030204" pitchFamily="34" charset="0"/>
                        </a:rPr>
                        <a:t>Killings</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FF0000"/>
                          </a:solidFill>
                          <a:effectLst/>
                          <a:latin typeface="Calibri" panose="020F0502020204030204" pitchFamily="34" charset="0"/>
                        </a:rPr>
                        <a:t>AGL Resources / Southern Company Gas</a:t>
                      </a:r>
                    </a:p>
                  </a:txBody>
                  <a:tcPr marL="9525" marR="9525" marT="9525" marB="0" anchor="b">
                    <a:solidFill>
                      <a:schemeClr val="tx2">
                        <a:lumMod val="20000"/>
                        <a:lumOff val="80000"/>
                      </a:schemeClr>
                    </a:solidFill>
                  </a:tcPr>
                </a:tc>
                <a:tc>
                  <a:txBody>
                    <a:bodyPr/>
                    <a:lstStyle/>
                    <a:p>
                      <a:pPr algn="l" fontAlgn="b"/>
                      <a:r>
                        <a:rPr lang="en-US" sz="1100" b="1" i="0" u="sng" strike="noStrike">
                          <a:solidFill>
                            <a:srgbClr val="FF0000"/>
                          </a:solidFill>
                          <a:effectLst/>
                          <a:latin typeface="Calibri" panose="020F0502020204030204" pitchFamily="34" charset="0"/>
                          <a:hlinkClick r:id="rId8"/>
                        </a:rPr>
                        <a:t>jkilling@southernco.com</a:t>
                      </a:r>
                      <a:endParaRPr lang="en-US" sz="1100" b="1" i="0" u="sng" strike="noStrike">
                        <a:solidFill>
                          <a:srgbClr val="FF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07"/>
                  </a:ext>
                </a:extLst>
              </a:tr>
              <a:tr h="346767">
                <a:tc>
                  <a:txBody>
                    <a:bodyPr/>
                    <a:lstStyle/>
                    <a:p>
                      <a:pPr algn="l" fontAlgn="b"/>
                      <a:r>
                        <a:rPr lang="en-US" sz="1100" b="0" i="0" u="none" strike="noStrike">
                          <a:solidFill>
                            <a:schemeClr val="tx1">
                              <a:lumMod val="95000"/>
                              <a:lumOff val="5000"/>
                            </a:schemeClr>
                          </a:solidFill>
                          <a:effectLst/>
                          <a:latin typeface="Calibri" panose="020F0502020204030204" pitchFamily="34" charset="0"/>
                        </a:rPr>
                        <a:t>Sheree</a:t>
                      </a:r>
                    </a:p>
                  </a:txBody>
                  <a:tcPr marL="9525" marR="9525" marT="9525" marB="0" anchor="b">
                    <a:solidFill>
                      <a:schemeClr val="tx2">
                        <a:lumMod val="20000"/>
                        <a:lumOff val="80000"/>
                      </a:schemeClr>
                    </a:solidFill>
                  </a:tcPr>
                </a:tc>
                <a:tc>
                  <a:txBody>
                    <a:bodyPr/>
                    <a:lstStyle/>
                    <a:p>
                      <a:pPr algn="l" fontAlgn="b"/>
                      <a:r>
                        <a:rPr lang="en-US" sz="1100" b="0" i="0" u="none" strike="noStrike">
                          <a:solidFill>
                            <a:schemeClr val="tx1">
                              <a:lumMod val="95000"/>
                              <a:lumOff val="5000"/>
                            </a:schemeClr>
                          </a:solidFill>
                          <a:effectLst/>
                          <a:latin typeface="Calibri" panose="020F0502020204030204" pitchFamily="34" charset="0"/>
                        </a:rPr>
                        <a:t>Sturgis</a:t>
                      </a:r>
                    </a:p>
                  </a:txBody>
                  <a:tcPr marL="9525" marR="9525" marT="9525" marB="0" anchor="b">
                    <a:solidFill>
                      <a:schemeClr val="tx2">
                        <a:lumMod val="20000"/>
                        <a:lumOff val="80000"/>
                      </a:schemeClr>
                    </a:solidFill>
                  </a:tcPr>
                </a:tc>
                <a:tc>
                  <a:txBody>
                    <a:bodyPr/>
                    <a:lstStyle/>
                    <a:p>
                      <a:pPr algn="l" fontAlgn="b"/>
                      <a:r>
                        <a:rPr lang="en-US" sz="1100" b="0" i="0" u="none" strike="noStrike" dirty="0">
                          <a:solidFill>
                            <a:schemeClr val="tx1">
                              <a:lumMod val="95000"/>
                              <a:lumOff val="5000"/>
                            </a:schemeClr>
                          </a:solidFill>
                          <a:effectLst/>
                          <a:latin typeface="Calibri" panose="020F0502020204030204" pitchFamily="34" charset="0"/>
                        </a:rPr>
                        <a:t>AGL Resources / Southern Company Gas</a:t>
                      </a:r>
                    </a:p>
                  </a:txBody>
                  <a:tcPr marL="9525" marR="9525" marT="9525" marB="0" anchor="b">
                    <a:solidFill>
                      <a:schemeClr val="tx2">
                        <a:lumMod val="20000"/>
                        <a:lumOff val="80000"/>
                      </a:schemeClr>
                    </a:solidFill>
                  </a:tcPr>
                </a:tc>
                <a:tc>
                  <a:txBody>
                    <a:bodyPr/>
                    <a:lstStyle/>
                    <a:p>
                      <a:pPr algn="l" fontAlgn="b"/>
                      <a:r>
                        <a:rPr lang="en-US" sz="1100" b="1" i="0" u="sng" strike="noStrike">
                          <a:solidFill>
                            <a:srgbClr val="FF0000"/>
                          </a:solidFill>
                          <a:effectLst/>
                          <a:latin typeface="Calibri" panose="020F0502020204030204" pitchFamily="34" charset="0"/>
                          <a:hlinkClick r:id="rId9"/>
                        </a:rPr>
                        <a:t>ssturgis@southernco.com</a:t>
                      </a:r>
                      <a:endParaRPr lang="en-US" sz="1100" b="1" i="0" u="sng" strike="noStrike">
                        <a:solidFill>
                          <a:srgbClr val="FF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08"/>
                  </a:ext>
                </a:extLst>
              </a:tr>
              <a:tr h="346767">
                <a:tc>
                  <a:txBody>
                    <a:bodyPr/>
                    <a:lstStyle/>
                    <a:p>
                      <a:pPr algn="l" fontAlgn="b"/>
                      <a:r>
                        <a:rPr lang="en-US" sz="1100" b="1" i="0" u="none" strike="noStrike">
                          <a:solidFill>
                            <a:srgbClr val="76933C"/>
                          </a:solidFill>
                          <a:effectLst/>
                          <a:latin typeface="Calibri" panose="020F0502020204030204" pitchFamily="34" charset="0"/>
                        </a:rPr>
                        <a:t>Travis</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76933C"/>
                          </a:solidFill>
                          <a:effectLst/>
                          <a:latin typeface="Calibri" panose="020F0502020204030204" pitchFamily="34" charset="0"/>
                        </a:rPr>
                        <a:t>Williams</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76933C"/>
                          </a:solidFill>
                          <a:effectLst/>
                          <a:latin typeface="Calibri" panose="020F0502020204030204" pitchFamily="34" charset="0"/>
                        </a:rPr>
                        <a:t>AGL Resources / Southern Company Gas</a:t>
                      </a:r>
                    </a:p>
                  </a:txBody>
                  <a:tcPr marL="9525" marR="9525" marT="9525" marB="0" anchor="b">
                    <a:solidFill>
                      <a:schemeClr val="tx2">
                        <a:lumMod val="20000"/>
                        <a:lumOff val="80000"/>
                      </a:schemeClr>
                    </a:solidFill>
                  </a:tcPr>
                </a:tc>
                <a:tc>
                  <a:txBody>
                    <a:bodyPr/>
                    <a:lstStyle/>
                    <a:p>
                      <a:pPr algn="l" fontAlgn="b"/>
                      <a:r>
                        <a:rPr lang="en-US" sz="1100" b="1" i="0" u="sng" strike="noStrike">
                          <a:solidFill>
                            <a:srgbClr val="76933C"/>
                          </a:solidFill>
                          <a:effectLst/>
                          <a:latin typeface="Calibri" panose="020F0502020204030204" pitchFamily="34" charset="0"/>
                          <a:hlinkClick r:id="rId10"/>
                        </a:rPr>
                        <a:t>wcartwri@southernco.com</a:t>
                      </a:r>
                      <a:endParaRPr lang="en-US" sz="1100" b="1" i="0" u="sng" strike="noStrike">
                        <a:solidFill>
                          <a:srgbClr val="76933C"/>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09"/>
                  </a:ext>
                </a:extLst>
              </a:tr>
              <a:tr h="172559">
                <a:tc>
                  <a:txBody>
                    <a:bodyPr/>
                    <a:lstStyle/>
                    <a:p>
                      <a:pPr algn="l" fontAlgn="b"/>
                      <a:r>
                        <a:rPr lang="en-US" sz="1100" b="0" i="0" u="none" strike="noStrike">
                          <a:solidFill>
                            <a:srgbClr val="000000"/>
                          </a:solidFill>
                          <a:effectLst/>
                          <a:latin typeface="Calibri" panose="020F0502020204030204" pitchFamily="34" charset="0"/>
                        </a:rPr>
                        <a:t>Roberta</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Hall</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Appleone</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1"/>
                        </a:rPr>
                        <a:t>rhall@appleone.com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10"/>
                  </a:ext>
                </a:extLst>
              </a:tr>
              <a:tr h="335840">
                <a:tc>
                  <a:txBody>
                    <a:bodyPr/>
                    <a:lstStyle/>
                    <a:p>
                      <a:pPr algn="l" fontAlgn="b"/>
                      <a:r>
                        <a:rPr lang="en-US" sz="1100" b="0" i="0" u="none" strike="noStrike">
                          <a:solidFill>
                            <a:srgbClr val="000000"/>
                          </a:solidFill>
                          <a:effectLst/>
                          <a:latin typeface="Calibri" panose="020F0502020204030204" pitchFamily="34" charset="0"/>
                        </a:rPr>
                        <a:t>Randy</a:t>
                      </a:r>
                    </a:p>
                  </a:txBody>
                  <a:tcPr marL="9525" marR="9525" marT="9525" marB="0" anchor="b">
                    <a:solidFill>
                      <a:schemeClr val="tx2">
                        <a:lumMod val="20000"/>
                        <a:lumOff val="8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Beall</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Atlanta &amp; North GA Building Trades</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2"/>
                        </a:rPr>
                        <a:t>businessmanager@bctc.net</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11"/>
                  </a:ext>
                </a:extLst>
              </a:tr>
              <a:tr h="335840">
                <a:tc>
                  <a:txBody>
                    <a:bodyPr/>
                    <a:lstStyle/>
                    <a:p>
                      <a:pPr algn="l" fontAlgn="b"/>
                      <a:r>
                        <a:rPr lang="en-US" sz="1100" b="0" i="0" u="none" strike="noStrike">
                          <a:solidFill>
                            <a:srgbClr val="000000"/>
                          </a:solidFill>
                          <a:effectLst/>
                          <a:latin typeface="Calibri" panose="020F0502020204030204" pitchFamily="34" charset="0"/>
                        </a:rPr>
                        <a:t>Anne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Little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Atlanta &amp; North GA Building Trades</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3"/>
                        </a:rPr>
                        <a:t>anne@bctc.net</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12"/>
                  </a:ext>
                </a:extLst>
              </a:tr>
              <a:tr h="346767">
                <a:tc>
                  <a:txBody>
                    <a:bodyPr/>
                    <a:lstStyle/>
                    <a:p>
                      <a:pPr algn="l" fontAlgn="b"/>
                      <a:r>
                        <a:rPr lang="en-US" sz="1100" b="0" i="0" u="none" strike="noStrike">
                          <a:solidFill>
                            <a:srgbClr val="000000"/>
                          </a:solidFill>
                          <a:effectLst/>
                          <a:latin typeface="Calibri" panose="020F0502020204030204" pitchFamily="34" charset="0"/>
                        </a:rPr>
                        <a:t>Chuck</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Little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Atlanta Electrical Contractors Association</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4"/>
                        </a:rPr>
                        <a:t>chucklittle@bellsouth.net</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r>
                        <a:rPr lang="en-US" sz="900" b="0" i="0" u="none" strike="noStrike" dirty="0">
                          <a:solidFill>
                            <a:srgbClr val="000000"/>
                          </a:solidFill>
                          <a:effectLst/>
                          <a:latin typeface="Calibri"/>
                        </a:rPr>
                        <a:t>Career Awareness</a:t>
                      </a:r>
                    </a:p>
                  </a:txBody>
                  <a:tcPr marL="4841" marR="4841" marT="4841" marB="0" anchor="ctr">
                    <a:solidFill>
                      <a:schemeClr val="tx2">
                        <a:lumMod val="20000"/>
                        <a:lumOff val="80000"/>
                      </a:schemeClr>
                    </a:solidFill>
                  </a:tcPr>
                </a:tc>
                <a:extLst>
                  <a:ext uri="{0D108BD9-81ED-4DB2-BD59-A6C34878D82A}">
                    <a16:rowId xmlns:a16="http://schemas.microsoft.com/office/drawing/2014/main" val="10013"/>
                  </a:ext>
                </a:extLst>
              </a:tr>
              <a:tr h="172559">
                <a:tc>
                  <a:txBody>
                    <a:bodyPr/>
                    <a:lstStyle/>
                    <a:p>
                      <a:pPr algn="l" fontAlgn="b"/>
                      <a:r>
                        <a:rPr lang="en-US" sz="1100" b="0" i="0" u="none" strike="noStrike">
                          <a:solidFill>
                            <a:schemeClr val="tx1">
                              <a:lumMod val="95000"/>
                              <a:lumOff val="5000"/>
                            </a:schemeClr>
                          </a:solidFill>
                          <a:effectLst/>
                          <a:latin typeface="Calibri" panose="020F0502020204030204" pitchFamily="34" charset="0"/>
                        </a:rPr>
                        <a:t>Greg</a:t>
                      </a:r>
                    </a:p>
                  </a:txBody>
                  <a:tcPr marL="9525" marR="9525" marT="9525" marB="0" anchor="b">
                    <a:solidFill>
                      <a:schemeClr val="tx2">
                        <a:lumMod val="20000"/>
                        <a:lumOff val="80000"/>
                      </a:schemeClr>
                    </a:solidFill>
                  </a:tcPr>
                </a:tc>
                <a:tc>
                  <a:txBody>
                    <a:bodyPr/>
                    <a:lstStyle/>
                    <a:p>
                      <a:pPr algn="l" fontAlgn="b"/>
                      <a:r>
                        <a:rPr lang="en-US" sz="1100" b="0" i="0" u="none" strike="noStrike">
                          <a:solidFill>
                            <a:schemeClr val="tx1">
                              <a:lumMod val="95000"/>
                              <a:lumOff val="5000"/>
                            </a:schemeClr>
                          </a:solidFill>
                          <a:effectLst/>
                          <a:latin typeface="Calibri" panose="020F0502020204030204" pitchFamily="34" charset="0"/>
                        </a:rPr>
                        <a:t>Webb</a:t>
                      </a:r>
                    </a:p>
                  </a:txBody>
                  <a:tcPr marL="9525" marR="9525" marT="9525" marB="0" anchor="b">
                    <a:solidFill>
                      <a:schemeClr val="tx2">
                        <a:lumMod val="20000"/>
                        <a:lumOff val="80000"/>
                      </a:schemeClr>
                    </a:solidFill>
                  </a:tcPr>
                </a:tc>
                <a:tc>
                  <a:txBody>
                    <a:bodyPr/>
                    <a:lstStyle/>
                    <a:p>
                      <a:pPr algn="l" fontAlgn="b"/>
                      <a:r>
                        <a:rPr lang="en-US" sz="1100" b="0" i="0" u="none" strike="noStrike" dirty="0">
                          <a:solidFill>
                            <a:schemeClr val="tx1">
                              <a:lumMod val="95000"/>
                              <a:lumOff val="5000"/>
                            </a:schemeClr>
                          </a:solidFill>
                          <a:effectLst/>
                          <a:latin typeface="Calibri" panose="020F0502020204030204" pitchFamily="34" charset="0"/>
                        </a:rPr>
                        <a:t>Aubrey </a:t>
                      </a:r>
                      <a:r>
                        <a:rPr lang="en-US" sz="1100" b="0" i="0" u="none" strike="noStrike" dirty="0" err="1">
                          <a:solidFill>
                            <a:schemeClr val="tx1">
                              <a:lumMod val="95000"/>
                              <a:lumOff val="5000"/>
                            </a:schemeClr>
                          </a:solidFill>
                          <a:effectLst/>
                          <a:latin typeface="Calibri" panose="020F0502020204030204" pitchFamily="34" charset="0"/>
                        </a:rPr>
                        <a:t>Silvey</a:t>
                      </a:r>
                      <a:endParaRPr lang="en-US" sz="1100" b="0" i="0" u="none" strike="noStrike" dirty="0">
                        <a:solidFill>
                          <a:schemeClr val="tx1">
                            <a:lumMod val="95000"/>
                            <a:lumOff val="5000"/>
                          </a:schemeClr>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l" fontAlgn="b"/>
                      <a:r>
                        <a:rPr lang="en-US" sz="1100" b="1" i="0" u="sng" strike="noStrike">
                          <a:solidFill>
                            <a:srgbClr val="76933C"/>
                          </a:solidFill>
                          <a:effectLst/>
                          <a:latin typeface="Calibri" panose="020F0502020204030204" pitchFamily="34" charset="0"/>
                          <a:hlinkClick r:id="rId15"/>
                        </a:rPr>
                        <a:t>gwebb@silvey.com</a:t>
                      </a:r>
                      <a:endParaRPr lang="en-US" sz="1100" b="1" i="0" u="sng" strike="noStrike">
                        <a:solidFill>
                          <a:srgbClr val="76933C"/>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14"/>
                  </a:ext>
                </a:extLst>
              </a:tr>
              <a:tr h="233327">
                <a:tc>
                  <a:txBody>
                    <a:bodyPr/>
                    <a:lstStyle/>
                    <a:p>
                      <a:pPr algn="l" fontAlgn="b"/>
                      <a:r>
                        <a:rPr lang="en-US" sz="1100" b="0" i="0" u="none" strike="noStrike">
                          <a:solidFill>
                            <a:srgbClr val="000000"/>
                          </a:solidFill>
                          <a:effectLst/>
                          <a:latin typeface="Calibri" panose="020F0502020204030204" pitchFamily="34" charset="0"/>
                        </a:rPr>
                        <a:t>Rema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Hazuri</a:t>
                      </a:r>
                    </a:p>
                  </a:txBody>
                  <a:tcPr marL="9525" marR="9525" marT="9525" marB="0" anchor="b">
                    <a:solidFill>
                      <a:schemeClr val="tx2">
                        <a:lumMod val="20000"/>
                        <a:lumOff val="80000"/>
                      </a:schemeClr>
                    </a:solidFill>
                  </a:tcPr>
                </a:tc>
                <a:tc>
                  <a:txBody>
                    <a:bodyPr/>
                    <a:lstStyle/>
                    <a:p>
                      <a:pPr algn="l" fontAlgn="b"/>
                      <a:r>
                        <a:rPr lang="nl-NL" sz="1100" b="0" i="0" u="none" strike="noStrike" dirty="0">
                          <a:solidFill>
                            <a:srgbClr val="000000"/>
                          </a:solidFill>
                          <a:effectLst/>
                          <a:latin typeface="Calibri" panose="020F0502020204030204" pitchFamily="34" charset="0"/>
                        </a:rPr>
                        <a:t>B.E.S.T. Academy</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6"/>
                        </a:rPr>
                        <a:t>holstsh@boe.richmond.k12.ga.us</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15"/>
                  </a:ext>
                </a:extLst>
              </a:tr>
              <a:tr h="233327">
                <a:tc>
                  <a:txBody>
                    <a:bodyPr/>
                    <a:lstStyle/>
                    <a:p>
                      <a:pPr algn="l" fontAlgn="b"/>
                      <a:r>
                        <a:rPr lang="en-US" sz="1100" b="0" i="0" u="none" strike="noStrike">
                          <a:solidFill>
                            <a:srgbClr val="000000"/>
                          </a:solidFill>
                          <a:effectLst/>
                          <a:latin typeface="Calibri" panose="020F0502020204030204" pitchFamily="34" charset="0"/>
                        </a:rPr>
                        <a:t>Paul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Sabin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Bartow County Schools</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7"/>
                        </a:rPr>
                        <a:t>paul.sabin@bartow.k12.ga.us</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16"/>
                  </a:ext>
                </a:extLst>
              </a:tr>
              <a:tr h="172559">
                <a:tc>
                  <a:txBody>
                    <a:bodyPr/>
                    <a:lstStyle/>
                    <a:p>
                      <a:pPr algn="l" fontAlgn="b"/>
                      <a:r>
                        <a:rPr lang="en-US" sz="1100" b="0" i="0" u="none" strike="noStrike">
                          <a:solidFill>
                            <a:srgbClr val="000000"/>
                          </a:solidFill>
                          <a:effectLst/>
                          <a:latin typeface="Calibri" panose="020F0502020204030204" pitchFamily="34" charset="0"/>
                        </a:rPr>
                        <a:t>Jack</a:t>
                      </a:r>
                    </a:p>
                  </a:txBody>
                  <a:tcPr marL="9525" marR="9525" marT="9525" marB="0" anchor="b">
                    <a:solidFill>
                      <a:schemeClr val="tx2">
                        <a:lumMod val="20000"/>
                        <a:lumOff val="8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English</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Broadcast Solutions</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8"/>
                        </a:rPr>
                        <a:t>jackenglishatl@yahoo.com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17"/>
                  </a:ext>
                </a:extLst>
              </a:tr>
              <a:tr h="233327">
                <a:tc>
                  <a:txBody>
                    <a:bodyPr/>
                    <a:lstStyle/>
                    <a:p>
                      <a:pPr algn="l" fontAlgn="b"/>
                      <a:r>
                        <a:rPr lang="en-US" sz="1100" b="0" i="0" u="none" strike="noStrike">
                          <a:solidFill>
                            <a:srgbClr val="000000"/>
                          </a:solidFill>
                          <a:effectLst/>
                          <a:latin typeface="Calibri" panose="020F0502020204030204" pitchFamily="34" charset="0"/>
                        </a:rPr>
                        <a:t>Stephen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Beall</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Brookwood High School</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9"/>
                        </a:rPr>
                        <a:t>Stephen_Beall@gwinnett.k12.ga.us</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18"/>
                  </a:ext>
                </a:extLst>
              </a:tr>
              <a:tr h="172559">
                <a:tc>
                  <a:txBody>
                    <a:bodyPr/>
                    <a:lstStyle/>
                    <a:p>
                      <a:pPr algn="l" fontAlgn="b"/>
                      <a:r>
                        <a:rPr lang="en-US" sz="1100" b="0" i="0" u="none" strike="noStrike">
                          <a:solidFill>
                            <a:srgbClr val="000000"/>
                          </a:solidFill>
                          <a:effectLst/>
                          <a:latin typeface="Calibri" panose="020F0502020204030204" pitchFamily="34" charset="0"/>
                        </a:rPr>
                        <a:t>Dr. Leslie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Clark</a:t>
                      </a:r>
                    </a:p>
                  </a:txBody>
                  <a:tcPr marL="9525" marR="9525" marT="9525" marB="0" anchor="b">
                    <a:solidFill>
                      <a:schemeClr val="tx2">
                        <a:lumMod val="20000"/>
                        <a:lumOff val="8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Burke County</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20"/>
                        </a:rPr>
                        <a:t>lclark@burke.k12.ga.us</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19"/>
                  </a:ext>
                </a:extLst>
              </a:tr>
              <a:tr h="335840">
                <a:tc>
                  <a:txBody>
                    <a:bodyPr/>
                    <a:lstStyle/>
                    <a:p>
                      <a:pPr algn="l" fontAlgn="b"/>
                      <a:r>
                        <a:rPr lang="en-US" sz="1100" b="0" i="0" u="none" strike="noStrike">
                          <a:solidFill>
                            <a:srgbClr val="000000"/>
                          </a:solidFill>
                          <a:effectLst/>
                          <a:latin typeface="Calibri" panose="020F0502020204030204" pitchFamily="34" charset="0"/>
                        </a:rPr>
                        <a:t>Mark</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Flowers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Burke County High School</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21"/>
                        </a:rPr>
                        <a:t>MFlowers@burke.k12.ga.us</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20"/>
                  </a:ext>
                </a:extLst>
              </a:tr>
              <a:tr h="172559">
                <a:tc>
                  <a:txBody>
                    <a:bodyPr/>
                    <a:lstStyle/>
                    <a:p>
                      <a:pPr algn="l" fontAlgn="b"/>
                      <a:r>
                        <a:rPr lang="en-US" sz="1100" b="0" i="0" u="none" strike="noStrike">
                          <a:solidFill>
                            <a:srgbClr val="000000"/>
                          </a:solidFill>
                          <a:effectLst/>
                          <a:latin typeface="Calibri" panose="020F0502020204030204" pitchFamily="34" charset="0"/>
                        </a:rPr>
                        <a:t>Kim</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Jennings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Carroll EMC</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22"/>
                        </a:rPr>
                        <a:t>kim.jennings@cemc.com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21"/>
                  </a:ext>
                </a:extLst>
              </a:tr>
              <a:tr h="335840">
                <a:tc>
                  <a:txBody>
                    <a:bodyPr/>
                    <a:lstStyle/>
                    <a:p>
                      <a:pPr algn="l" fontAlgn="b"/>
                      <a:r>
                        <a:rPr lang="en-US" sz="1100" b="0" i="0" u="none" strike="noStrike">
                          <a:solidFill>
                            <a:srgbClr val="000000"/>
                          </a:solidFill>
                          <a:effectLst/>
                          <a:latin typeface="Calibri" panose="020F0502020204030204" pitchFamily="34" charset="0"/>
                        </a:rPr>
                        <a:t>Tonya</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McClure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Central Georgia Technical College</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23"/>
                        </a:rPr>
                        <a:t>tmcclure@centralgatech.edu</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22"/>
                  </a:ext>
                </a:extLst>
              </a:tr>
              <a:tr h="335840">
                <a:tc>
                  <a:txBody>
                    <a:bodyPr/>
                    <a:lstStyle/>
                    <a:p>
                      <a:pPr algn="l" fontAlgn="b"/>
                      <a:r>
                        <a:rPr lang="en-US" sz="1100" b="0" i="0" u="none" strike="noStrike">
                          <a:solidFill>
                            <a:srgbClr val="000000"/>
                          </a:solidFill>
                          <a:effectLst/>
                          <a:latin typeface="Calibri" panose="020F0502020204030204" pitchFamily="34" charset="0"/>
                        </a:rPr>
                        <a:t>Al</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Rose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Central Georgia Technical College</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24"/>
                        </a:rPr>
                        <a:t>arose@centralgatech.edu</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23"/>
                  </a:ext>
                </a:extLst>
              </a:tr>
              <a:tr h="335840">
                <a:tc>
                  <a:txBody>
                    <a:bodyPr/>
                    <a:lstStyle/>
                    <a:p>
                      <a:pPr algn="l" fontAlgn="b"/>
                      <a:r>
                        <a:rPr lang="en-US" sz="1100" b="0" i="0" u="none" strike="noStrike">
                          <a:solidFill>
                            <a:srgbClr val="000000"/>
                          </a:solidFill>
                          <a:effectLst/>
                          <a:latin typeface="Calibri" panose="020F0502020204030204" pitchFamily="34" charset="0"/>
                        </a:rPr>
                        <a:t>Tony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Shelley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Central Georgia Technical College</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25"/>
                        </a:rPr>
                        <a:t>ashelley@centralgatech.edu</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24"/>
                  </a:ext>
                </a:extLst>
              </a:tr>
              <a:tr h="172559">
                <a:tc>
                  <a:txBody>
                    <a:bodyPr/>
                    <a:lstStyle/>
                    <a:p>
                      <a:pPr algn="l" fontAlgn="b"/>
                      <a:r>
                        <a:rPr lang="en-US" sz="1100" b="0" i="0" u="none" strike="noStrike">
                          <a:solidFill>
                            <a:srgbClr val="000000"/>
                          </a:solidFill>
                          <a:effectLst/>
                          <a:latin typeface="Calibri" panose="020F0502020204030204" pitchFamily="34" charset="0"/>
                        </a:rPr>
                        <a:t>Dr. Angie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Lewis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Chatham County</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26"/>
                        </a:rPr>
                        <a:t>angie.lewis@sccpss.com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25"/>
                  </a:ext>
                </a:extLst>
              </a:tr>
              <a:tr h="172559">
                <a:tc>
                  <a:txBody>
                    <a:bodyPr/>
                    <a:lstStyle/>
                    <a:p>
                      <a:pPr algn="l" fontAlgn="b"/>
                      <a:r>
                        <a:rPr lang="en-US" sz="1100" b="1" i="0" u="none" strike="noStrike">
                          <a:solidFill>
                            <a:srgbClr val="FF0000"/>
                          </a:solidFill>
                          <a:effectLst/>
                          <a:latin typeface="Calibri" panose="020F0502020204030204" pitchFamily="34" charset="0"/>
                        </a:rPr>
                        <a:t>Mike</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FF0000"/>
                          </a:solidFill>
                          <a:effectLst/>
                          <a:latin typeface="Calibri" panose="020F0502020204030204" pitchFamily="34" charset="0"/>
                        </a:rPr>
                        <a:t>Jewell</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FF0000"/>
                          </a:solidFill>
                          <a:effectLst/>
                          <a:latin typeface="Calibri" panose="020F0502020204030204" pitchFamily="34" charset="0"/>
                        </a:rPr>
                        <a:t>City of Covington</a:t>
                      </a:r>
                    </a:p>
                  </a:txBody>
                  <a:tcPr marL="9525" marR="9525" marT="9525" marB="0" anchor="b">
                    <a:solidFill>
                      <a:schemeClr val="tx2">
                        <a:lumMod val="20000"/>
                        <a:lumOff val="80000"/>
                      </a:schemeClr>
                    </a:solidFill>
                  </a:tcPr>
                </a:tc>
                <a:tc>
                  <a:txBody>
                    <a:bodyPr/>
                    <a:lstStyle/>
                    <a:p>
                      <a:pPr algn="l" fontAlgn="b"/>
                      <a:r>
                        <a:rPr lang="en-US" sz="1100" b="1" i="0" u="sng" strike="noStrike">
                          <a:solidFill>
                            <a:srgbClr val="FF0000"/>
                          </a:solidFill>
                          <a:effectLst/>
                          <a:latin typeface="Calibri" panose="020F0502020204030204" pitchFamily="34" charset="0"/>
                          <a:hlinkClick r:id="rId27"/>
                        </a:rPr>
                        <a:t>MJewell@cityofcovington.org </a:t>
                      </a:r>
                      <a:endParaRPr lang="en-US" sz="1100" b="1" i="0" u="sng" strike="noStrike">
                        <a:solidFill>
                          <a:srgbClr val="FF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26"/>
                  </a:ext>
                </a:extLst>
              </a:tr>
              <a:tr h="335840">
                <a:tc>
                  <a:txBody>
                    <a:bodyPr/>
                    <a:lstStyle/>
                    <a:p>
                      <a:pPr algn="l" fontAlgn="b"/>
                      <a:r>
                        <a:rPr lang="en-US" sz="1100" b="1" i="0" u="none" strike="noStrike">
                          <a:solidFill>
                            <a:srgbClr val="FF0000"/>
                          </a:solidFill>
                          <a:effectLst/>
                          <a:latin typeface="Calibri" panose="020F0502020204030204" pitchFamily="34" charset="0"/>
                        </a:rPr>
                        <a:t>Patrick</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FF0000"/>
                          </a:solidFill>
                          <a:effectLst/>
                          <a:latin typeface="Calibri" panose="020F0502020204030204" pitchFamily="34" charset="0"/>
                        </a:rPr>
                        <a:t>Bowie</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FF0000"/>
                          </a:solidFill>
                          <a:effectLst/>
                          <a:latin typeface="Calibri" panose="020F0502020204030204" pitchFamily="34" charset="0"/>
                        </a:rPr>
                        <a:t>City of LaGrange Utilities</a:t>
                      </a:r>
                    </a:p>
                  </a:txBody>
                  <a:tcPr marL="9525" marR="9525" marT="9525" marB="0" anchor="b">
                    <a:solidFill>
                      <a:schemeClr val="tx2">
                        <a:lumMod val="20000"/>
                        <a:lumOff val="80000"/>
                      </a:schemeClr>
                    </a:solidFill>
                  </a:tcPr>
                </a:tc>
                <a:tc>
                  <a:txBody>
                    <a:bodyPr/>
                    <a:lstStyle/>
                    <a:p>
                      <a:pPr algn="l" fontAlgn="b"/>
                      <a:r>
                        <a:rPr lang="en-US" sz="1100" b="1" i="0" u="sng" strike="noStrike">
                          <a:solidFill>
                            <a:srgbClr val="FF0000"/>
                          </a:solidFill>
                          <a:effectLst/>
                          <a:latin typeface="Calibri" panose="020F0502020204030204" pitchFamily="34" charset="0"/>
                          <a:hlinkClick r:id="rId28"/>
                        </a:rPr>
                        <a:t>pbowie@lagrange.net</a:t>
                      </a:r>
                      <a:endParaRPr lang="en-US" sz="1100" b="1" i="0" u="sng" strike="noStrike">
                        <a:solidFill>
                          <a:srgbClr val="FF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27"/>
                  </a:ext>
                </a:extLst>
              </a:tr>
              <a:tr h="335840">
                <a:tc>
                  <a:txBody>
                    <a:bodyPr/>
                    <a:lstStyle/>
                    <a:p>
                      <a:pPr algn="l" fontAlgn="b"/>
                      <a:r>
                        <a:rPr lang="en-US" sz="1100" b="0" i="0" u="none" strike="noStrike">
                          <a:solidFill>
                            <a:srgbClr val="000000"/>
                          </a:solidFill>
                          <a:effectLst/>
                          <a:latin typeface="Calibri" panose="020F0502020204030204" pitchFamily="34" charset="0"/>
                        </a:rPr>
                        <a:t>Daphanie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Harris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Coastal Electric Cooperative</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29" action="ppaction://hlinkfile"/>
                        </a:rPr>
                        <a:t>daphanie.harris@coastalemc.com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028"/>
                  </a:ext>
                </a:extLst>
              </a:tr>
            </a:tbl>
          </a:graphicData>
        </a:graphic>
      </p:graphicFrame>
    </p:spTree>
    <p:extLst>
      <p:ext uri="{BB962C8B-B14F-4D97-AF65-F5344CB8AC3E}">
        <p14:creationId xmlns:p14="http://schemas.microsoft.com/office/powerpoint/2010/main" val="718878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A2A5FF7-6259-4A20-9F3A-17CF16C21904}"/>
              </a:ext>
            </a:extLst>
          </p:cNvPr>
          <p:cNvSpPr>
            <a:spLocks noGrp="1"/>
          </p:cNvSpPr>
          <p:nvPr>
            <p:ph type="sldNum" sz="quarter" idx="12"/>
          </p:nvPr>
        </p:nvSpPr>
        <p:spPr>
          <a:xfrm>
            <a:off x="5045529" y="8653858"/>
            <a:ext cx="1600200" cy="486833"/>
          </a:xfrm>
        </p:spPr>
        <p:txBody>
          <a:bodyPr/>
          <a:lstStyle/>
          <a:p>
            <a:fld id="{A4C660B1-87F4-40AA-841B-FFBED39A5500}" type="slidenum">
              <a:rPr lang="en-US" smtClean="0"/>
              <a:pPr/>
              <a:t>29</a:t>
            </a:fld>
            <a:endParaRPr lang="en-US" dirty="0"/>
          </a:p>
        </p:txBody>
      </p:sp>
      <p:sp>
        <p:nvSpPr>
          <p:cNvPr id="3" name="TextBox 2">
            <a:extLst>
              <a:ext uri="{FF2B5EF4-FFF2-40B4-BE49-F238E27FC236}">
                <a16:creationId xmlns:a16="http://schemas.microsoft.com/office/drawing/2014/main" id="{FA79564C-2A43-4464-98AA-23B0F29953C4}"/>
              </a:ext>
            </a:extLst>
          </p:cNvPr>
          <p:cNvSpPr txBox="1"/>
          <p:nvPr/>
        </p:nvSpPr>
        <p:spPr>
          <a:xfrm>
            <a:off x="2193284" y="0"/>
            <a:ext cx="2473009" cy="646331"/>
          </a:xfrm>
          <a:prstGeom prst="rect">
            <a:avLst/>
          </a:prstGeom>
          <a:noFill/>
        </p:spPr>
        <p:txBody>
          <a:bodyPr wrap="square" rtlCol="0">
            <a:spAutoFit/>
          </a:bodyPr>
          <a:lstStyle/>
          <a:p>
            <a:pPr algn="ctr"/>
            <a:r>
              <a:rPr lang="en-US" b="1" dirty="0"/>
              <a:t>GEICC Membership as of January 1, 2020</a:t>
            </a:r>
          </a:p>
        </p:txBody>
      </p:sp>
      <p:graphicFrame>
        <p:nvGraphicFramePr>
          <p:cNvPr id="4" name="Table 4">
            <a:extLst>
              <a:ext uri="{FF2B5EF4-FFF2-40B4-BE49-F238E27FC236}">
                <a16:creationId xmlns:a16="http://schemas.microsoft.com/office/drawing/2014/main" id="{C6C71F01-4AB9-4E0E-81F3-45A3736C56DF}"/>
              </a:ext>
            </a:extLst>
          </p:cNvPr>
          <p:cNvGraphicFramePr>
            <a:graphicFrameLocks noGrp="1"/>
          </p:cNvGraphicFramePr>
          <p:nvPr>
            <p:extLst>
              <p:ext uri="{D42A27DB-BD31-4B8C-83A1-F6EECF244321}">
                <p14:modId xmlns:p14="http://schemas.microsoft.com/office/powerpoint/2010/main" val="67499145"/>
              </p:ext>
            </p:extLst>
          </p:nvPr>
        </p:nvGraphicFramePr>
        <p:xfrm>
          <a:off x="498764" y="676550"/>
          <a:ext cx="6146965" cy="8042036"/>
        </p:xfrm>
        <a:graphic>
          <a:graphicData uri="http://schemas.openxmlformats.org/drawingml/2006/table">
            <a:tbl>
              <a:tblPr firstRow="1" bandRow="1">
                <a:tableStyleId>{5C22544A-7EE6-4342-B048-85BDC9FD1C3A}</a:tableStyleId>
              </a:tblPr>
              <a:tblGrid>
                <a:gridCol w="629392">
                  <a:extLst>
                    <a:ext uri="{9D8B030D-6E8A-4147-A177-3AD203B41FA5}">
                      <a16:colId xmlns:a16="http://schemas.microsoft.com/office/drawing/2014/main" val="3379074612"/>
                    </a:ext>
                  </a:extLst>
                </a:gridCol>
                <a:gridCol w="748146">
                  <a:extLst>
                    <a:ext uri="{9D8B030D-6E8A-4147-A177-3AD203B41FA5}">
                      <a16:colId xmlns:a16="http://schemas.microsoft.com/office/drawing/2014/main" val="550065957"/>
                    </a:ext>
                  </a:extLst>
                </a:gridCol>
                <a:gridCol w="1449532">
                  <a:extLst>
                    <a:ext uri="{9D8B030D-6E8A-4147-A177-3AD203B41FA5}">
                      <a16:colId xmlns:a16="http://schemas.microsoft.com/office/drawing/2014/main" val="1125164494"/>
                    </a:ext>
                  </a:extLst>
                </a:gridCol>
                <a:gridCol w="2363190">
                  <a:extLst>
                    <a:ext uri="{9D8B030D-6E8A-4147-A177-3AD203B41FA5}">
                      <a16:colId xmlns:a16="http://schemas.microsoft.com/office/drawing/2014/main" val="4205495158"/>
                    </a:ext>
                  </a:extLst>
                </a:gridCol>
                <a:gridCol w="956705">
                  <a:extLst>
                    <a:ext uri="{9D8B030D-6E8A-4147-A177-3AD203B41FA5}">
                      <a16:colId xmlns:a16="http://schemas.microsoft.com/office/drawing/2014/main" val="2152326703"/>
                    </a:ext>
                  </a:extLst>
                </a:gridCol>
              </a:tblGrid>
              <a:tr h="270510">
                <a:tc>
                  <a:txBody>
                    <a:bodyPr/>
                    <a:lstStyle/>
                    <a:p>
                      <a:pPr algn="ctr" fontAlgn="b"/>
                      <a:r>
                        <a:rPr lang="en-US" sz="900" b="1" u="none" strike="noStrike" dirty="0">
                          <a:solidFill>
                            <a:schemeClr val="tx1"/>
                          </a:solidFill>
                          <a:effectLst/>
                        </a:rPr>
                        <a:t>First Name</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tc>
                  <a:txBody>
                    <a:bodyPr/>
                    <a:lstStyle/>
                    <a:p>
                      <a:pPr algn="ctr" fontAlgn="b"/>
                      <a:r>
                        <a:rPr lang="en-US" sz="900" b="1" i="0" u="none" strike="noStrike" dirty="0">
                          <a:solidFill>
                            <a:schemeClr val="tx1"/>
                          </a:solidFill>
                          <a:effectLst/>
                          <a:latin typeface="Calibri"/>
                        </a:rPr>
                        <a:t>Last Name</a:t>
                      </a:r>
                    </a:p>
                  </a:txBody>
                  <a:tcPr marL="4841" marR="4841" marT="4841" marB="0" anchor="ctr">
                    <a:solidFill>
                      <a:schemeClr val="tx2">
                        <a:lumMod val="20000"/>
                        <a:lumOff val="80000"/>
                      </a:schemeClr>
                    </a:solidFill>
                  </a:tcPr>
                </a:tc>
                <a:tc>
                  <a:txBody>
                    <a:bodyPr/>
                    <a:lstStyle/>
                    <a:p>
                      <a:pPr algn="ctr" fontAlgn="b"/>
                      <a:r>
                        <a:rPr lang="en-US" sz="900" b="1" u="none" strike="noStrike" dirty="0">
                          <a:solidFill>
                            <a:schemeClr val="tx1"/>
                          </a:solidFill>
                          <a:effectLst/>
                        </a:rPr>
                        <a:t>Company</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tc>
                  <a:txBody>
                    <a:bodyPr/>
                    <a:lstStyle/>
                    <a:p>
                      <a:pPr algn="ctr" fontAlgn="b"/>
                      <a:r>
                        <a:rPr lang="en-US" sz="900" b="1" u="none" strike="noStrike" dirty="0">
                          <a:solidFill>
                            <a:schemeClr val="tx1"/>
                          </a:solidFill>
                          <a:effectLst/>
                        </a:rPr>
                        <a:t>email</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tc>
                  <a:txBody>
                    <a:bodyPr/>
                    <a:lstStyle/>
                    <a:p>
                      <a:pPr algn="ctr" fontAlgn="b"/>
                      <a:r>
                        <a:rPr lang="en-US" sz="900" b="1" u="none" strike="noStrike" dirty="0">
                          <a:solidFill>
                            <a:schemeClr val="tx1"/>
                          </a:solidFill>
                          <a:effectLst/>
                        </a:rPr>
                        <a:t>Subcommittee </a:t>
                      </a:r>
                      <a:br>
                        <a:rPr lang="en-US" sz="900" b="1" u="none" strike="noStrike" dirty="0">
                          <a:solidFill>
                            <a:schemeClr val="tx1"/>
                          </a:solidFill>
                          <a:effectLst/>
                        </a:rPr>
                      </a:br>
                      <a:r>
                        <a:rPr lang="en-US" sz="900" b="1" u="none" strike="noStrike" dirty="0">
                          <a:solidFill>
                            <a:schemeClr val="tx1"/>
                          </a:solidFill>
                          <a:effectLst/>
                        </a:rPr>
                        <a:t>Assignment*</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3667604462"/>
                  </a:ext>
                </a:extLst>
              </a:tr>
              <a:tr h="321481">
                <a:tc>
                  <a:txBody>
                    <a:bodyPr/>
                    <a:lstStyle/>
                    <a:p>
                      <a:pPr algn="l" fontAlgn="b"/>
                      <a:r>
                        <a:rPr lang="en-US" sz="1100" b="0" i="0" u="none" strike="noStrike" dirty="0">
                          <a:solidFill>
                            <a:srgbClr val="000000"/>
                          </a:solidFill>
                          <a:effectLst/>
                          <a:latin typeface="Calibri" panose="020F0502020204030204" pitchFamily="34" charset="0"/>
                        </a:rPr>
                        <a:t>F. Whit</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Hollowell</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Coastal Electric Cooperative</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2"/>
                        </a:rPr>
                        <a:t>whit.hollowell@coastalemc.com</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7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3809956153"/>
                  </a:ext>
                </a:extLst>
              </a:tr>
              <a:tr h="270510">
                <a:tc>
                  <a:txBody>
                    <a:bodyPr/>
                    <a:lstStyle/>
                    <a:p>
                      <a:pPr algn="l" fontAlgn="b"/>
                      <a:r>
                        <a:rPr lang="en-US" sz="1100" b="0" i="0" u="none" strike="noStrike">
                          <a:solidFill>
                            <a:srgbClr val="000000"/>
                          </a:solidFill>
                          <a:effectLst/>
                          <a:latin typeface="Calibri" panose="020F0502020204030204" pitchFamily="34" charset="0"/>
                        </a:rPr>
                        <a:t>Betsy</a:t>
                      </a:r>
                    </a:p>
                  </a:txBody>
                  <a:tcPr marL="9525" marR="9525" marT="9525" marB="0" anchor="b">
                    <a:solidFill>
                      <a:schemeClr val="tx2">
                        <a:lumMod val="20000"/>
                        <a:lumOff val="8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Forehand</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Coastal Pines Tech</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3"/>
                        </a:rPr>
                        <a:t>bforehand@coastalpines.edu</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7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491212720"/>
                  </a:ext>
                </a:extLst>
              </a:tr>
              <a:tr h="270510">
                <a:tc>
                  <a:txBody>
                    <a:bodyPr/>
                    <a:lstStyle/>
                    <a:p>
                      <a:pPr algn="l" fontAlgn="b"/>
                      <a:r>
                        <a:rPr lang="en-US" sz="1100" b="0" i="0" u="none" strike="noStrike">
                          <a:solidFill>
                            <a:srgbClr val="000000"/>
                          </a:solidFill>
                          <a:effectLst/>
                          <a:latin typeface="Calibri" panose="020F0502020204030204" pitchFamily="34" charset="0"/>
                        </a:rPr>
                        <a:t>Cindy</a:t>
                      </a:r>
                    </a:p>
                  </a:txBody>
                  <a:tcPr marL="9525" marR="9525" marT="9525" marB="0" anchor="b">
                    <a:solidFill>
                      <a:schemeClr val="tx2">
                        <a:lumMod val="20000"/>
                        <a:lumOff val="8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Tanner</a:t>
                      </a:r>
                    </a:p>
                  </a:txBody>
                  <a:tcPr marL="9525" marR="9525" marT="9525" marB="0" anchor="b">
                    <a:solidFill>
                      <a:schemeClr val="tx2">
                        <a:lumMod val="20000"/>
                        <a:lumOff val="8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Coastal Pines Tech</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4" action="ppaction://hlinkfile"/>
                        </a:rPr>
                        <a:t>ctanner@coastalpines.edu</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700" b="0" i="0" u="none" strike="noStrike" dirty="0">
                        <a:solidFill>
                          <a:srgbClr val="000000"/>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4012975957"/>
                  </a:ext>
                </a:extLst>
              </a:tr>
              <a:tr h="341019">
                <a:tc>
                  <a:txBody>
                    <a:bodyPr/>
                    <a:lstStyle/>
                    <a:p>
                      <a:pPr algn="l" fontAlgn="b"/>
                      <a:r>
                        <a:rPr lang="en-US" sz="1100" b="0" i="0" u="none" strike="noStrike" dirty="0">
                          <a:solidFill>
                            <a:srgbClr val="000000"/>
                          </a:solidFill>
                          <a:effectLst/>
                          <a:latin typeface="Calibri" panose="020F0502020204030204" pitchFamily="34" charset="0"/>
                        </a:rPr>
                        <a:t>Esther</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Marshall</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Cobb EMC</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5"/>
                        </a:rPr>
                        <a:t>Esther.Marshall@cobbemc.com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dirty="0"/>
                    </a:p>
                  </a:txBody>
                  <a:tcPr>
                    <a:solidFill>
                      <a:schemeClr val="tx2">
                        <a:lumMod val="20000"/>
                        <a:lumOff val="80000"/>
                      </a:schemeClr>
                    </a:solidFill>
                  </a:tcPr>
                </a:tc>
                <a:extLst>
                  <a:ext uri="{0D108BD9-81ED-4DB2-BD59-A6C34878D82A}">
                    <a16:rowId xmlns:a16="http://schemas.microsoft.com/office/drawing/2014/main" val="370231938"/>
                  </a:ext>
                </a:extLst>
              </a:tr>
              <a:tr h="341019">
                <a:tc>
                  <a:txBody>
                    <a:bodyPr/>
                    <a:lstStyle/>
                    <a:p>
                      <a:pPr algn="l" fontAlgn="b"/>
                      <a:r>
                        <a:rPr lang="en-US" sz="1100" b="0" i="0" u="none" strike="noStrike">
                          <a:solidFill>
                            <a:srgbClr val="000000"/>
                          </a:solidFill>
                          <a:effectLst/>
                          <a:latin typeface="Calibri" panose="020F0502020204030204" pitchFamily="34" charset="0"/>
                        </a:rPr>
                        <a:t>Doug</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Loftis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Colquitt EMC</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6"/>
                        </a:rPr>
                        <a:t>dloftis@colquittemc.com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a:p>
                  </a:txBody>
                  <a:tcPr>
                    <a:solidFill>
                      <a:schemeClr val="tx2">
                        <a:lumMod val="20000"/>
                        <a:lumOff val="80000"/>
                      </a:schemeClr>
                    </a:solidFill>
                  </a:tcPr>
                </a:tc>
                <a:extLst>
                  <a:ext uri="{0D108BD9-81ED-4DB2-BD59-A6C34878D82A}">
                    <a16:rowId xmlns:a16="http://schemas.microsoft.com/office/drawing/2014/main" val="1911272065"/>
                  </a:ext>
                </a:extLst>
              </a:tr>
              <a:tr h="477781">
                <a:tc>
                  <a:txBody>
                    <a:bodyPr/>
                    <a:lstStyle/>
                    <a:p>
                      <a:pPr algn="l" fontAlgn="b"/>
                      <a:r>
                        <a:rPr lang="en-US" sz="1100" b="0" i="0" u="none" strike="noStrike">
                          <a:solidFill>
                            <a:srgbClr val="000000"/>
                          </a:solidFill>
                          <a:effectLst/>
                          <a:latin typeface="Calibri" panose="020F0502020204030204" pitchFamily="34" charset="0"/>
                        </a:rPr>
                        <a:t>Scott</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Shelar</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Construction Education Foundation of GA - CEFGA</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7"/>
                        </a:rPr>
                        <a:t>shelar@cefga.org</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a:p>
                  </a:txBody>
                  <a:tcPr>
                    <a:solidFill>
                      <a:schemeClr val="tx2">
                        <a:lumMod val="20000"/>
                        <a:lumOff val="80000"/>
                      </a:schemeClr>
                    </a:solidFill>
                  </a:tcPr>
                </a:tc>
                <a:extLst>
                  <a:ext uri="{0D108BD9-81ED-4DB2-BD59-A6C34878D82A}">
                    <a16:rowId xmlns:a16="http://schemas.microsoft.com/office/drawing/2014/main" val="2093878070"/>
                  </a:ext>
                </a:extLst>
              </a:tr>
              <a:tr h="341019">
                <a:tc>
                  <a:txBody>
                    <a:bodyPr/>
                    <a:lstStyle/>
                    <a:p>
                      <a:pPr algn="l" fontAlgn="b"/>
                      <a:r>
                        <a:rPr lang="en-US" sz="1100" b="0" i="0" u="none" strike="noStrike">
                          <a:solidFill>
                            <a:srgbClr val="000000"/>
                          </a:solidFill>
                          <a:effectLst/>
                          <a:latin typeface="Calibri" panose="020F0502020204030204" pitchFamily="34" charset="0"/>
                        </a:rPr>
                        <a:t>Christine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Carpenter</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Council for Adult &amp; Experiential Learning</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8"/>
                        </a:rPr>
                        <a:t>ccarpenter@cael.org</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a:p>
                  </a:txBody>
                  <a:tcPr>
                    <a:solidFill>
                      <a:schemeClr val="tx2">
                        <a:lumMod val="20000"/>
                        <a:lumOff val="80000"/>
                      </a:schemeClr>
                    </a:solidFill>
                  </a:tcPr>
                </a:tc>
                <a:extLst>
                  <a:ext uri="{0D108BD9-81ED-4DB2-BD59-A6C34878D82A}">
                    <a16:rowId xmlns:a16="http://schemas.microsoft.com/office/drawing/2014/main" val="2844534448"/>
                  </a:ext>
                </a:extLst>
              </a:tr>
              <a:tr h="341019">
                <a:tc>
                  <a:txBody>
                    <a:bodyPr/>
                    <a:lstStyle/>
                    <a:p>
                      <a:pPr algn="l" fontAlgn="b"/>
                      <a:r>
                        <a:rPr lang="en-US" sz="1100" b="0" i="0" u="none" strike="noStrike">
                          <a:solidFill>
                            <a:srgbClr val="000000"/>
                          </a:solidFill>
                          <a:effectLst/>
                          <a:latin typeface="Calibri" panose="020F0502020204030204" pitchFamily="34" charset="0"/>
                        </a:rPr>
                        <a:t>John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Thomas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Dalton Utilities</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9"/>
                        </a:rPr>
                        <a:t>jthomas@dutil.com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a:p>
                  </a:txBody>
                  <a:tcPr>
                    <a:solidFill>
                      <a:schemeClr val="tx2">
                        <a:lumMod val="20000"/>
                        <a:lumOff val="80000"/>
                      </a:schemeClr>
                    </a:solidFill>
                  </a:tcPr>
                </a:tc>
                <a:extLst>
                  <a:ext uri="{0D108BD9-81ED-4DB2-BD59-A6C34878D82A}">
                    <a16:rowId xmlns:a16="http://schemas.microsoft.com/office/drawing/2014/main" val="375186854"/>
                  </a:ext>
                </a:extLst>
              </a:tr>
              <a:tr h="341019">
                <a:tc>
                  <a:txBody>
                    <a:bodyPr/>
                    <a:lstStyle/>
                    <a:p>
                      <a:pPr algn="l" fontAlgn="b"/>
                      <a:r>
                        <a:rPr lang="en-US" sz="1100" b="0" i="0" u="none" strike="noStrike">
                          <a:solidFill>
                            <a:srgbClr val="000000"/>
                          </a:solidFill>
                          <a:effectLst/>
                          <a:latin typeface="Calibri" panose="020F0502020204030204" pitchFamily="34" charset="0"/>
                        </a:rPr>
                        <a:t>Dr. Delmas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Watkins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DeKalb County Schools</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0"/>
                        </a:rPr>
                        <a:t>Delmas_L_Watkins@fc.dekalb.k12.ga.us</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a:p>
                  </a:txBody>
                  <a:tcPr>
                    <a:solidFill>
                      <a:schemeClr val="tx2">
                        <a:lumMod val="20000"/>
                        <a:lumOff val="80000"/>
                      </a:schemeClr>
                    </a:solidFill>
                  </a:tcPr>
                </a:tc>
                <a:extLst>
                  <a:ext uri="{0D108BD9-81ED-4DB2-BD59-A6C34878D82A}">
                    <a16:rowId xmlns:a16="http://schemas.microsoft.com/office/drawing/2014/main" val="1881813372"/>
                  </a:ext>
                </a:extLst>
              </a:tr>
              <a:tr h="341019">
                <a:tc>
                  <a:txBody>
                    <a:bodyPr/>
                    <a:lstStyle/>
                    <a:p>
                      <a:pPr algn="l" fontAlgn="b"/>
                      <a:r>
                        <a:rPr lang="en-US" sz="1100" b="0" i="0" u="none" strike="noStrike">
                          <a:solidFill>
                            <a:srgbClr val="000000"/>
                          </a:solidFill>
                          <a:effectLst/>
                          <a:latin typeface="Calibri" panose="020F0502020204030204" pitchFamily="34" charset="0"/>
                        </a:rPr>
                        <a:t>Paul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Camick</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DeKalb County Schools CTAE</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1"/>
                        </a:rPr>
                        <a:t>paul_camick@dekalbschoolsga.org</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a:p>
                  </a:txBody>
                  <a:tcPr>
                    <a:solidFill>
                      <a:schemeClr val="tx2">
                        <a:lumMod val="20000"/>
                        <a:lumOff val="80000"/>
                      </a:schemeClr>
                    </a:solidFill>
                  </a:tcPr>
                </a:tc>
                <a:extLst>
                  <a:ext uri="{0D108BD9-81ED-4DB2-BD59-A6C34878D82A}">
                    <a16:rowId xmlns:a16="http://schemas.microsoft.com/office/drawing/2014/main" val="2616406968"/>
                  </a:ext>
                </a:extLst>
              </a:tr>
              <a:tr h="341019">
                <a:tc>
                  <a:txBody>
                    <a:bodyPr/>
                    <a:lstStyle/>
                    <a:p>
                      <a:pPr algn="l" fontAlgn="b"/>
                      <a:r>
                        <a:rPr lang="en-US" sz="1100" b="0" i="0" u="none" strike="noStrike">
                          <a:solidFill>
                            <a:srgbClr val="000000"/>
                          </a:solidFill>
                          <a:effectLst/>
                          <a:latin typeface="Calibri" panose="020F0502020204030204" pitchFamily="34" charset="0"/>
                        </a:rPr>
                        <a:t>Breezy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Straton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Develop Douglas</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2"/>
                        </a:rPr>
                        <a:t>bstraton@developdouglas.com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a:p>
                  </a:txBody>
                  <a:tcPr>
                    <a:solidFill>
                      <a:schemeClr val="tx2">
                        <a:lumMod val="20000"/>
                        <a:lumOff val="80000"/>
                      </a:schemeClr>
                    </a:solidFill>
                  </a:tcPr>
                </a:tc>
                <a:extLst>
                  <a:ext uri="{0D108BD9-81ED-4DB2-BD59-A6C34878D82A}">
                    <a16:rowId xmlns:a16="http://schemas.microsoft.com/office/drawing/2014/main" val="876287189"/>
                  </a:ext>
                </a:extLst>
              </a:tr>
              <a:tr h="341019">
                <a:tc>
                  <a:txBody>
                    <a:bodyPr/>
                    <a:lstStyle/>
                    <a:p>
                      <a:pPr algn="l" fontAlgn="b"/>
                      <a:r>
                        <a:rPr lang="en-US" sz="1100" b="0" i="0" u="none" strike="noStrike">
                          <a:solidFill>
                            <a:srgbClr val="000000"/>
                          </a:solidFill>
                          <a:effectLst/>
                          <a:latin typeface="Calibri" panose="020F0502020204030204" pitchFamily="34" charset="0"/>
                        </a:rPr>
                        <a:t>Ken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Pope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Diverse Power</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3"/>
                        </a:rPr>
                        <a:t>ken.pope@diversepower.com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a:p>
                  </a:txBody>
                  <a:tcPr>
                    <a:solidFill>
                      <a:schemeClr val="tx2">
                        <a:lumMod val="20000"/>
                        <a:lumOff val="80000"/>
                      </a:schemeClr>
                    </a:solidFill>
                  </a:tcPr>
                </a:tc>
                <a:extLst>
                  <a:ext uri="{0D108BD9-81ED-4DB2-BD59-A6C34878D82A}">
                    <a16:rowId xmlns:a16="http://schemas.microsoft.com/office/drawing/2014/main" val="3248459662"/>
                  </a:ext>
                </a:extLst>
              </a:tr>
              <a:tr h="341019">
                <a:tc>
                  <a:txBody>
                    <a:bodyPr/>
                    <a:lstStyle/>
                    <a:p>
                      <a:pPr algn="l" fontAlgn="b"/>
                      <a:r>
                        <a:rPr lang="en-US" sz="1100" b="0" i="0" u="none" strike="noStrike">
                          <a:solidFill>
                            <a:srgbClr val="000000"/>
                          </a:solidFill>
                          <a:effectLst/>
                          <a:latin typeface="Calibri" panose="020F0502020204030204" pitchFamily="34" charset="0"/>
                        </a:rPr>
                        <a:t>Jonathan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Roy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Duluth High School</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4"/>
                        </a:rPr>
                        <a:t>jonathan_roy@gwinnett.k12.ga.us</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a:p>
                  </a:txBody>
                  <a:tcPr>
                    <a:solidFill>
                      <a:schemeClr val="tx2">
                        <a:lumMod val="20000"/>
                        <a:lumOff val="80000"/>
                      </a:schemeClr>
                    </a:solidFill>
                  </a:tcPr>
                </a:tc>
                <a:extLst>
                  <a:ext uri="{0D108BD9-81ED-4DB2-BD59-A6C34878D82A}">
                    <a16:rowId xmlns:a16="http://schemas.microsoft.com/office/drawing/2014/main" val="2440303452"/>
                  </a:ext>
                </a:extLst>
              </a:tr>
              <a:tr h="341019">
                <a:tc>
                  <a:txBody>
                    <a:bodyPr/>
                    <a:lstStyle/>
                    <a:p>
                      <a:pPr algn="l" fontAlgn="b"/>
                      <a:r>
                        <a:rPr lang="en-US" sz="1100" b="0" i="0" u="none" strike="noStrike">
                          <a:solidFill>
                            <a:srgbClr val="000000"/>
                          </a:solidFill>
                          <a:effectLst/>
                          <a:latin typeface="Calibri" panose="020F0502020204030204" pitchFamily="34" charset="0"/>
                        </a:rPr>
                        <a:t>Arthur</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Wilson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East Paulding High</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5"/>
                        </a:rPr>
                        <a:t>arthurwilson0616@yahoo.com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a:p>
                  </a:txBody>
                  <a:tcPr>
                    <a:solidFill>
                      <a:schemeClr val="tx2">
                        <a:lumMod val="20000"/>
                        <a:lumOff val="80000"/>
                      </a:schemeClr>
                    </a:solidFill>
                  </a:tcPr>
                </a:tc>
                <a:extLst>
                  <a:ext uri="{0D108BD9-81ED-4DB2-BD59-A6C34878D82A}">
                    <a16:rowId xmlns:a16="http://schemas.microsoft.com/office/drawing/2014/main" val="3706415899"/>
                  </a:ext>
                </a:extLst>
              </a:tr>
              <a:tr h="341019">
                <a:tc>
                  <a:txBody>
                    <a:bodyPr/>
                    <a:lstStyle/>
                    <a:p>
                      <a:pPr algn="l" fontAlgn="b"/>
                      <a:r>
                        <a:rPr lang="en-US" sz="1100" b="0" i="0" u="none" strike="noStrike">
                          <a:solidFill>
                            <a:srgbClr val="000000"/>
                          </a:solidFill>
                          <a:effectLst/>
                          <a:latin typeface="Calibri" panose="020F0502020204030204" pitchFamily="34" charset="0"/>
                        </a:rPr>
                        <a:t>Ashley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Kieffer</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Effingham College &amp; Career Academy</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6"/>
                        </a:rPr>
                        <a:t>akieffer@effingham.k12.ga.us</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a:p>
                  </a:txBody>
                  <a:tcPr>
                    <a:solidFill>
                      <a:schemeClr val="tx2">
                        <a:lumMod val="20000"/>
                        <a:lumOff val="80000"/>
                      </a:schemeClr>
                    </a:solidFill>
                  </a:tcPr>
                </a:tc>
                <a:extLst>
                  <a:ext uri="{0D108BD9-81ED-4DB2-BD59-A6C34878D82A}">
                    <a16:rowId xmlns:a16="http://schemas.microsoft.com/office/drawing/2014/main" val="1662539134"/>
                  </a:ext>
                </a:extLst>
              </a:tr>
              <a:tr h="341019">
                <a:tc>
                  <a:txBody>
                    <a:bodyPr/>
                    <a:lstStyle/>
                    <a:p>
                      <a:pPr algn="l" fontAlgn="b"/>
                      <a:r>
                        <a:rPr lang="en-US" sz="1100" b="1" i="0" u="none" strike="noStrike">
                          <a:solidFill>
                            <a:srgbClr val="76933C"/>
                          </a:solidFill>
                          <a:effectLst/>
                          <a:latin typeface="Calibri" panose="020F0502020204030204" pitchFamily="34" charset="0"/>
                        </a:rPr>
                        <a:t>Sheri</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76933C"/>
                          </a:solidFill>
                          <a:effectLst/>
                          <a:latin typeface="Calibri" panose="020F0502020204030204" pitchFamily="34" charset="0"/>
                        </a:rPr>
                        <a:t>Braddick</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76933C"/>
                          </a:solidFill>
                          <a:effectLst/>
                          <a:latin typeface="Calibri" panose="020F0502020204030204" pitchFamily="34" charset="0"/>
                        </a:rPr>
                        <a:t>Electric Cities of Georgia</a:t>
                      </a:r>
                    </a:p>
                  </a:txBody>
                  <a:tcPr marL="9525" marR="9525" marT="9525" marB="0" anchor="b">
                    <a:solidFill>
                      <a:schemeClr val="tx2">
                        <a:lumMod val="20000"/>
                        <a:lumOff val="80000"/>
                      </a:schemeClr>
                    </a:solidFill>
                  </a:tcPr>
                </a:tc>
                <a:tc>
                  <a:txBody>
                    <a:bodyPr/>
                    <a:lstStyle/>
                    <a:p>
                      <a:pPr algn="l" fontAlgn="b"/>
                      <a:r>
                        <a:rPr lang="en-US" sz="1100" b="1" i="0" u="sng" strike="noStrike">
                          <a:solidFill>
                            <a:srgbClr val="76933C"/>
                          </a:solidFill>
                          <a:effectLst/>
                          <a:latin typeface="Calibri" panose="020F0502020204030204" pitchFamily="34" charset="0"/>
                          <a:hlinkClick r:id="rId17"/>
                        </a:rPr>
                        <a:t>sbraddick@ecoga.org</a:t>
                      </a:r>
                      <a:endParaRPr lang="en-US" sz="1100" b="1" i="0" u="sng" strike="noStrike">
                        <a:solidFill>
                          <a:srgbClr val="76933C"/>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a:p>
                  </a:txBody>
                  <a:tcPr>
                    <a:solidFill>
                      <a:schemeClr val="tx2">
                        <a:lumMod val="20000"/>
                        <a:lumOff val="80000"/>
                      </a:schemeClr>
                    </a:solidFill>
                  </a:tcPr>
                </a:tc>
                <a:extLst>
                  <a:ext uri="{0D108BD9-81ED-4DB2-BD59-A6C34878D82A}">
                    <a16:rowId xmlns:a16="http://schemas.microsoft.com/office/drawing/2014/main" val="1787085278"/>
                  </a:ext>
                </a:extLst>
              </a:tr>
              <a:tr h="341019">
                <a:tc>
                  <a:txBody>
                    <a:bodyPr/>
                    <a:lstStyle/>
                    <a:p>
                      <a:pPr algn="l" fontAlgn="b"/>
                      <a:r>
                        <a:rPr lang="en-US" sz="1100" b="0" i="0" u="none" strike="noStrike">
                          <a:solidFill>
                            <a:srgbClr val="000000"/>
                          </a:solidFill>
                          <a:effectLst/>
                          <a:latin typeface="Calibri" panose="020F0502020204030204" pitchFamily="34" charset="0"/>
                        </a:rPr>
                        <a:t>Michelle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Cooper</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Electric Cities of Georgia</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rPr>
                        <a:t>mcooper@ecoga.org</a:t>
                      </a:r>
                    </a:p>
                  </a:txBody>
                  <a:tcPr marL="9525" marR="9525" marT="9525" marB="0" anchor="b">
                    <a:solidFill>
                      <a:schemeClr val="tx2">
                        <a:lumMod val="20000"/>
                        <a:lumOff val="80000"/>
                      </a:schemeClr>
                    </a:solidFill>
                  </a:tcPr>
                </a:tc>
                <a:tc>
                  <a:txBody>
                    <a:bodyPr/>
                    <a:lstStyle/>
                    <a:p>
                      <a:endParaRPr lang="en-US" dirty="0"/>
                    </a:p>
                  </a:txBody>
                  <a:tcPr>
                    <a:solidFill>
                      <a:schemeClr val="tx2">
                        <a:lumMod val="20000"/>
                        <a:lumOff val="80000"/>
                      </a:schemeClr>
                    </a:solidFill>
                  </a:tcPr>
                </a:tc>
                <a:extLst>
                  <a:ext uri="{0D108BD9-81ED-4DB2-BD59-A6C34878D82A}">
                    <a16:rowId xmlns:a16="http://schemas.microsoft.com/office/drawing/2014/main" val="1198512982"/>
                  </a:ext>
                </a:extLst>
              </a:tr>
              <a:tr h="341019">
                <a:tc>
                  <a:txBody>
                    <a:bodyPr/>
                    <a:lstStyle/>
                    <a:p>
                      <a:pPr algn="l" fontAlgn="b"/>
                      <a:r>
                        <a:rPr lang="en-US" sz="1100" b="0" i="0" u="none" strike="noStrike">
                          <a:solidFill>
                            <a:srgbClr val="000000"/>
                          </a:solidFill>
                          <a:effectLst/>
                          <a:latin typeface="Calibri" panose="020F0502020204030204" pitchFamily="34" charset="0"/>
                        </a:rPr>
                        <a:t>Leah</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Felcher</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Fletcher First Class Consulting</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8"/>
                        </a:rPr>
                        <a:t>leah_felcher@bellsouth.net</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dirty="0"/>
                    </a:p>
                  </a:txBody>
                  <a:tcPr>
                    <a:solidFill>
                      <a:schemeClr val="tx2">
                        <a:lumMod val="20000"/>
                        <a:lumOff val="80000"/>
                      </a:schemeClr>
                    </a:solidFill>
                  </a:tcPr>
                </a:tc>
                <a:extLst>
                  <a:ext uri="{0D108BD9-81ED-4DB2-BD59-A6C34878D82A}">
                    <a16:rowId xmlns:a16="http://schemas.microsoft.com/office/drawing/2014/main" val="529732323"/>
                  </a:ext>
                </a:extLst>
              </a:tr>
              <a:tr h="341019">
                <a:tc>
                  <a:txBody>
                    <a:bodyPr/>
                    <a:lstStyle/>
                    <a:p>
                      <a:pPr algn="l" fontAlgn="b"/>
                      <a:r>
                        <a:rPr lang="en-US" sz="1100" b="0" i="0" u="none" strike="noStrike">
                          <a:solidFill>
                            <a:srgbClr val="000000"/>
                          </a:solidFill>
                          <a:effectLst/>
                          <a:latin typeface="Calibri" panose="020F0502020204030204" pitchFamily="34" charset="0"/>
                        </a:rPr>
                        <a:t>Ty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Diamond</a:t>
                      </a:r>
                    </a:p>
                  </a:txBody>
                  <a:tcPr marL="9525" marR="9525" marT="9525" marB="0" anchor="b">
                    <a:solidFill>
                      <a:schemeClr val="tx2">
                        <a:lumMod val="20000"/>
                        <a:lumOff val="8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Flint Energies</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9"/>
                        </a:rPr>
                        <a:t>tdiamond@flintemc.com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dirty="0"/>
                    </a:p>
                  </a:txBody>
                  <a:tcPr>
                    <a:solidFill>
                      <a:schemeClr val="tx2">
                        <a:lumMod val="20000"/>
                        <a:lumOff val="80000"/>
                      </a:schemeClr>
                    </a:solidFill>
                  </a:tcPr>
                </a:tc>
                <a:extLst>
                  <a:ext uri="{0D108BD9-81ED-4DB2-BD59-A6C34878D82A}">
                    <a16:rowId xmlns:a16="http://schemas.microsoft.com/office/drawing/2014/main" val="2269433673"/>
                  </a:ext>
                </a:extLst>
              </a:tr>
              <a:tr h="341019">
                <a:tc>
                  <a:txBody>
                    <a:bodyPr/>
                    <a:lstStyle/>
                    <a:p>
                      <a:pPr algn="l" fontAlgn="b"/>
                      <a:r>
                        <a:rPr lang="en-US" sz="1100" b="0" i="0" u="none" strike="noStrike">
                          <a:solidFill>
                            <a:srgbClr val="000000"/>
                          </a:solidFill>
                          <a:effectLst/>
                          <a:latin typeface="Calibri" panose="020F0502020204030204" pitchFamily="34" charset="0"/>
                        </a:rPr>
                        <a:t>Anita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Moreno</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Flint Energies</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20"/>
                        </a:rPr>
                        <a:t>amoreno@flintemc.com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dirty="0"/>
                    </a:p>
                  </a:txBody>
                  <a:tcPr>
                    <a:solidFill>
                      <a:schemeClr val="tx2">
                        <a:lumMod val="20000"/>
                        <a:lumOff val="80000"/>
                      </a:schemeClr>
                    </a:solidFill>
                  </a:tcPr>
                </a:tc>
                <a:extLst>
                  <a:ext uri="{0D108BD9-81ED-4DB2-BD59-A6C34878D82A}">
                    <a16:rowId xmlns:a16="http://schemas.microsoft.com/office/drawing/2014/main" val="821142890"/>
                  </a:ext>
                </a:extLst>
              </a:tr>
              <a:tr h="477781">
                <a:tc>
                  <a:txBody>
                    <a:bodyPr/>
                    <a:lstStyle/>
                    <a:p>
                      <a:pPr algn="l" fontAlgn="b"/>
                      <a:r>
                        <a:rPr lang="en-US" sz="1100" b="0" i="0" u="none" strike="noStrike">
                          <a:solidFill>
                            <a:srgbClr val="000000"/>
                          </a:solidFill>
                          <a:effectLst/>
                          <a:latin typeface="Calibri" panose="020F0502020204030204" pitchFamily="34" charset="0"/>
                        </a:rPr>
                        <a:t>Eric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Waters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Floyd County Schools College &amp; Career Academy</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21"/>
                        </a:rPr>
                        <a:t>ewaters@floydboe.net</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dirty="0"/>
                    </a:p>
                  </a:txBody>
                  <a:tcPr>
                    <a:solidFill>
                      <a:schemeClr val="tx2">
                        <a:lumMod val="20000"/>
                        <a:lumOff val="80000"/>
                      </a:schemeClr>
                    </a:solidFill>
                  </a:tcPr>
                </a:tc>
                <a:extLst>
                  <a:ext uri="{0D108BD9-81ED-4DB2-BD59-A6C34878D82A}">
                    <a16:rowId xmlns:a16="http://schemas.microsoft.com/office/drawing/2014/main" val="2229022404"/>
                  </a:ext>
                </a:extLst>
              </a:tr>
            </a:tbl>
          </a:graphicData>
        </a:graphic>
      </p:graphicFrame>
    </p:spTree>
    <p:extLst>
      <p:ext uri="{BB962C8B-B14F-4D97-AF65-F5344CB8AC3E}">
        <p14:creationId xmlns:p14="http://schemas.microsoft.com/office/powerpoint/2010/main" val="979322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42900" y="0"/>
            <a:ext cx="6515100" cy="1625600"/>
          </a:xfrm>
        </p:spPr>
        <p:txBody>
          <a:bodyPr>
            <a:normAutofit/>
          </a:bodyPr>
          <a:lstStyle/>
          <a:p>
            <a:r>
              <a:rPr lang="en-US" sz="3200" dirty="0"/>
              <a:t>Executive Summary </a:t>
            </a:r>
          </a:p>
        </p:txBody>
      </p:sp>
      <p:sp>
        <p:nvSpPr>
          <p:cNvPr id="3" name="Content Placeholder 1"/>
          <p:cNvSpPr txBox="1">
            <a:spLocks/>
          </p:cNvSpPr>
          <p:nvPr/>
        </p:nvSpPr>
        <p:spPr>
          <a:xfrm>
            <a:off x="771525" y="1828800"/>
            <a:ext cx="5657850" cy="5486400"/>
          </a:xfrm>
          <a:prstGeom prst="rect">
            <a:avLst/>
          </a:prstGeom>
        </p:spPr>
        <p:txBody>
          <a:bodyPr/>
          <a:lstStyle>
            <a:lvl1pPr marL="342900" indent="-342900" algn="l" rtl="0" eaLnBrk="1" fontAlgn="base" hangingPunct="1">
              <a:spcBef>
                <a:spcPct val="20000"/>
              </a:spcBef>
              <a:spcAft>
                <a:spcPct val="0"/>
              </a:spcAft>
              <a:buClr>
                <a:srgbClr val="50B848"/>
              </a:buClr>
              <a:buFont typeface="Wingdings" pitchFamily="2" charset="2"/>
              <a:buChar char="§"/>
              <a:defRPr sz="3200" kern="1200">
                <a:solidFill>
                  <a:srgbClr val="00679A"/>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rgbClr val="50B848"/>
              </a:buClr>
              <a:buFont typeface="Arial" charset="0"/>
              <a:buChar char="–"/>
              <a:defRPr sz="2800" kern="1200">
                <a:solidFill>
                  <a:srgbClr val="00679A"/>
                </a:solidFill>
                <a:latin typeface="Arial" pitchFamily="34" charset="0"/>
                <a:ea typeface="+mn-ea"/>
                <a:cs typeface="Arial" pitchFamily="34" charset="0"/>
              </a:defRPr>
            </a:lvl2pPr>
            <a:lvl3pPr marL="1143000" indent="-228600" algn="l" rtl="0" eaLnBrk="1" fontAlgn="base" hangingPunct="1">
              <a:spcBef>
                <a:spcPct val="20000"/>
              </a:spcBef>
              <a:spcAft>
                <a:spcPct val="0"/>
              </a:spcAft>
              <a:buClr>
                <a:srgbClr val="50B848"/>
              </a:buClr>
              <a:buFont typeface="Arial" charset="0"/>
              <a:buChar char="•"/>
              <a:defRPr sz="2400" kern="1200">
                <a:solidFill>
                  <a:srgbClr val="00679A"/>
                </a:solidFill>
                <a:latin typeface="Arial" pitchFamily="34" charset="0"/>
                <a:ea typeface="+mn-ea"/>
                <a:cs typeface="Arial" pitchFamily="34" charset="0"/>
              </a:defRPr>
            </a:lvl3pPr>
            <a:lvl4pPr marL="1600200" indent="-228600" algn="l" rtl="0" eaLnBrk="1" fontAlgn="base" hangingPunct="1">
              <a:spcBef>
                <a:spcPct val="20000"/>
              </a:spcBef>
              <a:spcAft>
                <a:spcPct val="0"/>
              </a:spcAft>
              <a:buClr>
                <a:srgbClr val="50B848"/>
              </a:buClr>
              <a:buFont typeface="Arial" charset="0"/>
              <a:buChar char="–"/>
              <a:defRPr sz="2000" kern="1200">
                <a:solidFill>
                  <a:srgbClr val="00679A"/>
                </a:solidFill>
                <a:latin typeface="Arial" pitchFamily="34" charset="0"/>
                <a:ea typeface="+mn-ea"/>
                <a:cs typeface="Arial" pitchFamily="34" charset="0"/>
              </a:defRPr>
            </a:lvl4pPr>
            <a:lvl5pPr marL="2057400" indent="-228600" algn="l" rtl="0" eaLnBrk="1" fontAlgn="base" hangingPunct="1">
              <a:spcBef>
                <a:spcPct val="20000"/>
              </a:spcBef>
              <a:spcAft>
                <a:spcPct val="0"/>
              </a:spcAft>
              <a:buClr>
                <a:srgbClr val="50B848"/>
              </a:buClr>
              <a:buFont typeface="Arial" charset="0"/>
              <a:buChar char="»"/>
              <a:defRPr sz="2000" kern="1200">
                <a:solidFill>
                  <a:srgbClr val="00679A"/>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solidFill>
                  <a:schemeClr val="tx1"/>
                </a:solidFill>
              </a:rPr>
              <a:t>In January of 2020, the Executive Committee of GEICC met to discuss 5 year strategy and the implementation for 2020 – 2024. </a:t>
            </a:r>
            <a:br>
              <a:rPr lang="en-US" sz="1400" dirty="0">
                <a:solidFill>
                  <a:schemeClr val="tx1"/>
                </a:solidFill>
              </a:rPr>
            </a:br>
            <a:br>
              <a:rPr lang="en-US" sz="1400" dirty="0">
                <a:solidFill>
                  <a:schemeClr val="tx1"/>
                </a:solidFill>
              </a:rPr>
            </a:br>
            <a:r>
              <a:rPr lang="en-US" sz="1400" dirty="0">
                <a:solidFill>
                  <a:schemeClr val="tx1"/>
                </a:solidFill>
              </a:rPr>
              <a:t>The consortium is incorporated as a 501(c)(6) non-profit organization. GEICC includes member representatives from investor-owned, municipal, and electric cooperatives, contractors to Georgia’s energy industry, energy and contractor associations, state workforce development, education, and organized labor.</a:t>
            </a:r>
            <a:br>
              <a:rPr lang="en-US" sz="1400" dirty="0">
                <a:solidFill>
                  <a:schemeClr val="tx1"/>
                </a:solidFill>
              </a:rPr>
            </a:br>
            <a:endParaRPr lang="en-US" sz="1400" dirty="0">
              <a:solidFill>
                <a:schemeClr val="tx1"/>
              </a:solidFill>
            </a:endParaRPr>
          </a:p>
          <a:p>
            <a:pPr marL="0" indent="0">
              <a:buNone/>
            </a:pPr>
            <a:r>
              <a:rPr lang="en-US" sz="1400" dirty="0">
                <a:solidFill>
                  <a:schemeClr val="tx1"/>
                </a:solidFill>
              </a:rPr>
              <a:t>The work is supported by the Center for Energy Workforce Development (CEWD) and funded by the members of the organization across the state.  </a:t>
            </a:r>
            <a:br>
              <a:rPr lang="en-US" sz="1400" dirty="0">
                <a:solidFill>
                  <a:schemeClr val="tx1"/>
                </a:solidFill>
              </a:rPr>
            </a:br>
            <a:endParaRPr lang="en-US" sz="1400" dirty="0">
              <a:solidFill>
                <a:schemeClr val="tx1"/>
              </a:solidFill>
            </a:endParaRPr>
          </a:p>
          <a:p>
            <a:pPr marL="0" indent="0">
              <a:buNone/>
            </a:pPr>
            <a:r>
              <a:rPr lang="en-US" sz="1400" dirty="0">
                <a:solidFill>
                  <a:schemeClr val="tx1"/>
                </a:solidFill>
              </a:rPr>
              <a:t>The plan focuses on the industry’s needs for workforce planning, career awareness, providing support to educators, and a consortia infrastructure that supports the initiatives in a consistent manner. </a:t>
            </a:r>
          </a:p>
          <a:p>
            <a:pPr marL="0" indent="0">
              <a:buNone/>
            </a:pPr>
            <a:endParaRPr lang="en-US" sz="1400" dirty="0">
              <a:solidFill>
                <a:schemeClr val="tx1"/>
              </a:solidFill>
            </a:endParaRPr>
          </a:p>
          <a:p>
            <a:pPr marL="0" indent="0">
              <a:buNone/>
            </a:pPr>
            <a:r>
              <a:rPr lang="en-US" sz="1400" dirty="0">
                <a:solidFill>
                  <a:schemeClr val="tx1"/>
                </a:solidFill>
              </a:rPr>
              <a:t>The plan factored in the unique industry and workforce challenges in Georgia and the need to diversify the utility workforce. </a:t>
            </a:r>
          </a:p>
          <a:p>
            <a:pPr marL="0" indent="0">
              <a:buNone/>
            </a:pPr>
            <a:endParaRPr lang="en-US" sz="1400" dirty="0">
              <a:solidFill>
                <a:schemeClr val="tx1"/>
              </a:solidFill>
            </a:endParaRPr>
          </a:p>
          <a:p>
            <a:pPr marL="0" indent="0">
              <a:buNone/>
            </a:pPr>
            <a:r>
              <a:rPr lang="en-US" sz="1400" dirty="0">
                <a:solidFill>
                  <a:schemeClr val="tx1"/>
                </a:solidFill>
              </a:rPr>
              <a:t>The following page is a summary of the GEICC Strategic Workforce Plan.</a:t>
            </a:r>
          </a:p>
        </p:txBody>
      </p:sp>
      <p:sp>
        <p:nvSpPr>
          <p:cNvPr id="2" name="Slide Number Placeholder 1"/>
          <p:cNvSpPr>
            <a:spLocks noGrp="1"/>
          </p:cNvSpPr>
          <p:nvPr>
            <p:ph type="sldNum" sz="quarter" idx="10"/>
          </p:nvPr>
        </p:nvSpPr>
        <p:spPr/>
        <p:txBody>
          <a:bodyPr/>
          <a:lstStyle/>
          <a:p>
            <a:pPr>
              <a:defRPr/>
            </a:pPr>
            <a:fld id="{8D63E674-D1CE-405A-9D69-36852FF08011}" type="slidenum">
              <a:rPr lang="en-US" smtClean="0"/>
              <a:pPr>
                <a:defRPr/>
              </a:pPr>
              <a:t>3</a:t>
            </a:fld>
            <a:endParaRPr lang="en-US" dirty="0"/>
          </a:p>
        </p:txBody>
      </p:sp>
    </p:spTree>
    <p:extLst>
      <p:ext uri="{BB962C8B-B14F-4D97-AF65-F5344CB8AC3E}">
        <p14:creationId xmlns:p14="http://schemas.microsoft.com/office/powerpoint/2010/main" val="14257783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40A3250-6AB6-4CD0-84A5-59FB77671401}"/>
              </a:ext>
            </a:extLst>
          </p:cNvPr>
          <p:cNvSpPr>
            <a:spLocks noGrp="1"/>
          </p:cNvSpPr>
          <p:nvPr>
            <p:ph type="sldNum" sz="quarter" idx="12"/>
          </p:nvPr>
        </p:nvSpPr>
        <p:spPr>
          <a:xfrm>
            <a:off x="5104906" y="8648324"/>
            <a:ext cx="1600200" cy="486833"/>
          </a:xfrm>
        </p:spPr>
        <p:txBody>
          <a:bodyPr/>
          <a:lstStyle/>
          <a:p>
            <a:fld id="{A4C660B1-87F4-40AA-841B-FFBED39A5500}" type="slidenum">
              <a:rPr lang="en-US" smtClean="0"/>
              <a:pPr/>
              <a:t>30</a:t>
            </a:fld>
            <a:endParaRPr lang="en-US" dirty="0"/>
          </a:p>
        </p:txBody>
      </p:sp>
      <p:graphicFrame>
        <p:nvGraphicFramePr>
          <p:cNvPr id="3" name="Table 2">
            <a:extLst>
              <a:ext uri="{FF2B5EF4-FFF2-40B4-BE49-F238E27FC236}">
                <a16:creationId xmlns:a16="http://schemas.microsoft.com/office/drawing/2014/main" id="{F74FC820-108E-47D1-933D-293B86A8CAA9}"/>
              </a:ext>
            </a:extLst>
          </p:cNvPr>
          <p:cNvGraphicFramePr>
            <a:graphicFrameLocks noGrp="1"/>
          </p:cNvGraphicFramePr>
          <p:nvPr>
            <p:extLst>
              <p:ext uri="{D42A27DB-BD31-4B8C-83A1-F6EECF244321}">
                <p14:modId xmlns:p14="http://schemas.microsoft.com/office/powerpoint/2010/main" val="3612123102"/>
              </p:ext>
            </p:extLst>
          </p:nvPr>
        </p:nvGraphicFramePr>
        <p:xfrm>
          <a:off x="446067" y="575343"/>
          <a:ext cx="6259039" cy="7904753"/>
        </p:xfrm>
        <a:graphic>
          <a:graphicData uri="http://schemas.openxmlformats.org/drawingml/2006/table">
            <a:tbl>
              <a:tblPr firstRow="1" bandRow="1">
                <a:tableStyleId>{5C22544A-7EE6-4342-B048-85BDC9FD1C3A}</a:tableStyleId>
              </a:tblPr>
              <a:tblGrid>
                <a:gridCol w="640867">
                  <a:extLst>
                    <a:ext uri="{9D8B030D-6E8A-4147-A177-3AD203B41FA5}">
                      <a16:colId xmlns:a16="http://schemas.microsoft.com/office/drawing/2014/main" val="2410560678"/>
                    </a:ext>
                  </a:extLst>
                </a:gridCol>
                <a:gridCol w="761787">
                  <a:extLst>
                    <a:ext uri="{9D8B030D-6E8A-4147-A177-3AD203B41FA5}">
                      <a16:colId xmlns:a16="http://schemas.microsoft.com/office/drawing/2014/main" val="225303489"/>
                    </a:ext>
                  </a:extLst>
                </a:gridCol>
                <a:gridCol w="1475960">
                  <a:extLst>
                    <a:ext uri="{9D8B030D-6E8A-4147-A177-3AD203B41FA5}">
                      <a16:colId xmlns:a16="http://schemas.microsoft.com/office/drawing/2014/main" val="1639186222"/>
                    </a:ext>
                  </a:extLst>
                </a:gridCol>
                <a:gridCol w="2181017">
                  <a:extLst>
                    <a:ext uri="{9D8B030D-6E8A-4147-A177-3AD203B41FA5}">
                      <a16:colId xmlns:a16="http://schemas.microsoft.com/office/drawing/2014/main" val="1202041202"/>
                    </a:ext>
                  </a:extLst>
                </a:gridCol>
                <a:gridCol w="1199408">
                  <a:extLst>
                    <a:ext uri="{9D8B030D-6E8A-4147-A177-3AD203B41FA5}">
                      <a16:colId xmlns:a16="http://schemas.microsoft.com/office/drawing/2014/main" val="3786145173"/>
                    </a:ext>
                  </a:extLst>
                </a:gridCol>
              </a:tblGrid>
              <a:tr h="312353">
                <a:tc>
                  <a:txBody>
                    <a:bodyPr/>
                    <a:lstStyle/>
                    <a:p>
                      <a:pPr algn="ctr" fontAlgn="b"/>
                      <a:r>
                        <a:rPr lang="en-US" sz="900" b="1" u="none" strike="noStrike" dirty="0">
                          <a:solidFill>
                            <a:schemeClr val="tx1"/>
                          </a:solidFill>
                          <a:effectLst/>
                        </a:rPr>
                        <a:t>First Name</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tc>
                  <a:txBody>
                    <a:bodyPr/>
                    <a:lstStyle/>
                    <a:p>
                      <a:pPr algn="ctr" fontAlgn="b"/>
                      <a:r>
                        <a:rPr lang="en-US" sz="900" b="1" i="0" u="none" strike="noStrike" dirty="0">
                          <a:solidFill>
                            <a:schemeClr val="tx1"/>
                          </a:solidFill>
                          <a:effectLst/>
                          <a:latin typeface="Calibri"/>
                        </a:rPr>
                        <a:t>Last Name</a:t>
                      </a:r>
                    </a:p>
                  </a:txBody>
                  <a:tcPr marL="4841" marR="4841" marT="4841" marB="0" anchor="ctr">
                    <a:solidFill>
                      <a:schemeClr val="tx2">
                        <a:lumMod val="20000"/>
                        <a:lumOff val="80000"/>
                      </a:schemeClr>
                    </a:solidFill>
                  </a:tcPr>
                </a:tc>
                <a:tc>
                  <a:txBody>
                    <a:bodyPr/>
                    <a:lstStyle/>
                    <a:p>
                      <a:pPr algn="ctr" fontAlgn="b"/>
                      <a:r>
                        <a:rPr lang="en-US" sz="900" b="1" u="none" strike="noStrike" dirty="0">
                          <a:solidFill>
                            <a:schemeClr val="tx1"/>
                          </a:solidFill>
                          <a:effectLst/>
                        </a:rPr>
                        <a:t>Company</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tc>
                  <a:txBody>
                    <a:bodyPr/>
                    <a:lstStyle/>
                    <a:p>
                      <a:pPr algn="ctr" fontAlgn="b"/>
                      <a:r>
                        <a:rPr lang="en-US" sz="900" b="1" u="none" strike="noStrike" dirty="0">
                          <a:solidFill>
                            <a:schemeClr val="tx1"/>
                          </a:solidFill>
                          <a:effectLst/>
                        </a:rPr>
                        <a:t>email</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tc>
                  <a:txBody>
                    <a:bodyPr/>
                    <a:lstStyle/>
                    <a:p>
                      <a:pPr algn="ctr" fontAlgn="b"/>
                      <a:r>
                        <a:rPr lang="en-US" sz="900" b="1" u="none" strike="noStrike" dirty="0">
                          <a:solidFill>
                            <a:schemeClr val="tx1"/>
                          </a:solidFill>
                          <a:effectLst/>
                        </a:rPr>
                        <a:t>Subcommittee </a:t>
                      </a:r>
                      <a:br>
                        <a:rPr lang="en-US" sz="900" b="1" u="none" strike="noStrike" dirty="0">
                          <a:solidFill>
                            <a:schemeClr val="tx1"/>
                          </a:solidFill>
                          <a:effectLst/>
                        </a:rPr>
                      </a:br>
                      <a:r>
                        <a:rPr lang="en-US" sz="900" b="1" u="none" strike="noStrike" dirty="0">
                          <a:solidFill>
                            <a:schemeClr val="tx1"/>
                          </a:solidFill>
                          <a:effectLst/>
                        </a:rPr>
                        <a:t>Assignment*</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390925690"/>
                  </a:ext>
                </a:extLst>
              </a:tr>
              <a:tr h="361332">
                <a:tc>
                  <a:txBody>
                    <a:bodyPr/>
                    <a:lstStyle/>
                    <a:p>
                      <a:pPr algn="l" fontAlgn="b"/>
                      <a:r>
                        <a:rPr lang="en-US" sz="1100" b="0" i="0" u="none" strike="noStrike" dirty="0">
                          <a:solidFill>
                            <a:srgbClr val="000000"/>
                          </a:solidFill>
                          <a:effectLst/>
                          <a:latin typeface="Calibri" panose="020F0502020204030204" pitchFamily="34" charset="0"/>
                        </a:rPr>
                        <a:t>Matthew</a:t>
                      </a:r>
                    </a:p>
                  </a:txBody>
                  <a:tcPr marL="9525" marR="9525" marT="9525" marB="0" anchor="b">
                    <a:solidFill>
                      <a:schemeClr val="tx2">
                        <a:lumMod val="20000"/>
                        <a:lumOff val="8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Gambill</a:t>
                      </a:r>
                    </a:p>
                  </a:txBody>
                  <a:tcPr marL="9525" marR="9525" marT="9525" marB="0" anchor="b">
                    <a:solidFill>
                      <a:schemeClr val="tx2">
                        <a:lumMod val="20000"/>
                        <a:lumOff val="8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GACTE</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2"/>
                        </a:rPr>
                        <a:t>mhgambill@bellsouth.net</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2512571269"/>
                  </a:ext>
                </a:extLst>
              </a:tr>
              <a:tr h="361332">
                <a:tc>
                  <a:txBody>
                    <a:bodyPr/>
                    <a:lstStyle/>
                    <a:p>
                      <a:pPr algn="l" fontAlgn="b"/>
                      <a:r>
                        <a:rPr lang="en-US" sz="1100" b="0" i="0" u="none" strike="noStrike">
                          <a:solidFill>
                            <a:srgbClr val="000000"/>
                          </a:solidFill>
                          <a:effectLst/>
                          <a:latin typeface="Calibri" panose="020F0502020204030204" pitchFamily="34" charset="0"/>
                        </a:rPr>
                        <a:t>Richard </a:t>
                      </a:r>
                    </a:p>
                  </a:txBody>
                  <a:tcPr marL="9525" marR="9525" marT="9525" marB="0" anchor="b">
                    <a:solidFill>
                      <a:schemeClr val="tx2">
                        <a:lumMod val="20000"/>
                        <a:lumOff val="8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Ray</a:t>
                      </a:r>
                    </a:p>
                  </a:txBody>
                  <a:tcPr marL="9525" marR="9525" marT="9525" marB="0" anchor="b">
                    <a:solidFill>
                      <a:schemeClr val="tx2">
                        <a:lumMod val="20000"/>
                        <a:lumOff val="8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Georgia AFL-CIO</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3"/>
                        </a:rPr>
                        <a:t>gaaflcio@bellsouth.net</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2338016798"/>
                  </a:ext>
                </a:extLst>
              </a:tr>
              <a:tr h="361332">
                <a:tc>
                  <a:txBody>
                    <a:bodyPr/>
                    <a:lstStyle/>
                    <a:p>
                      <a:pPr algn="l" fontAlgn="b"/>
                      <a:r>
                        <a:rPr lang="en-US" sz="1100" b="0" i="0" u="none" strike="noStrike">
                          <a:solidFill>
                            <a:srgbClr val="000000"/>
                          </a:solidFill>
                          <a:effectLst/>
                          <a:latin typeface="Calibri" panose="020F0502020204030204" pitchFamily="34" charset="0"/>
                        </a:rPr>
                        <a:t>Dwayne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Hobbs</a:t>
                      </a:r>
                    </a:p>
                  </a:txBody>
                  <a:tcPr marL="9525" marR="9525" marT="9525" marB="0" anchor="b">
                    <a:solidFill>
                      <a:schemeClr val="tx2">
                        <a:lumMod val="20000"/>
                        <a:lumOff val="8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Georgia DOE</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4" action="ppaction://hlinkfile"/>
                        </a:rPr>
                        <a:t>DHobbs@doe.k12.ga.us</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3339514188"/>
                  </a:ext>
                </a:extLst>
              </a:tr>
              <a:tr h="361332">
                <a:tc>
                  <a:txBody>
                    <a:bodyPr/>
                    <a:lstStyle/>
                    <a:p>
                      <a:pPr algn="l" fontAlgn="b"/>
                      <a:r>
                        <a:rPr lang="en-US" sz="1100" b="0" i="0" u="none" strike="noStrike">
                          <a:solidFill>
                            <a:srgbClr val="000000"/>
                          </a:solidFill>
                          <a:effectLst/>
                          <a:latin typeface="Calibri" panose="020F0502020204030204" pitchFamily="34" charset="0"/>
                        </a:rPr>
                        <a:t>Roger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Ivey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Georgia DOE</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5"/>
                        </a:rPr>
                        <a:t>rivey@doe.k12.ga.us</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r>
                        <a:rPr lang="en-US" sz="900" dirty="0">
                          <a:solidFill>
                            <a:schemeClr val="tx1"/>
                          </a:solidFill>
                        </a:rPr>
                        <a:t>Career Awareness / Education</a:t>
                      </a:r>
                    </a:p>
                  </a:txBody>
                  <a:tcPr>
                    <a:solidFill>
                      <a:schemeClr val="tx2">
                        <a:lumMod val="20000"/>
                        <a:lumOff val="80000"/>
                      </a:schemeClr>
                    </a:solidFill>
                  </a:tcPr>
                </a:tc>
                <a:extLst>
                  <a:ext uri="{0D108BD9-81ED-4DB2-BD59-A6C34878D82A}">
                    <a16:rowId xmlns:a16="http://schemas.microsoft.com/office/drawing/2014/main" val="166541921"/>
                  </a:ext>
                </a:extLst>
              </a:tr>
              <a:tr h="361332">
                <a:tc>
                  <a:txBody>
                    <a:bodyPr/>
                    <a:lstStyle/>
                    <a:p>
                      <a:pPr algn="l" fontAlgn="b"/>
                      <a:r>
                        <a:rPr lang="en-US" sz="1100" b="0" i="0" u="none" strike="noStrike">
                          <a:solidFill>
                            <a:srgbClr val="000000"/>
                          </a:solidFill>
                          <a:effectLst/>
                          <a:latin typeface="Calibri" panose="020F0502020204030204" pitchFamily="34" charset="0"/>
                        </a:rPr>
                        <a:t>John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Pritchett</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Georgia DOE</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6"/>
                        </a:rPr>
                        <a:t>jpritchett@doe.k12.ga.us</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1175400382"/>
                  </a:ext>
                </a:extLst>
              </a:tr>
              <a:tr h="361332">
                <a:tc>
                  <a:txBody>
                    <a:bodyPr/>
                    <a:lstStyle/>
                    <a:p>
                      <a:pPr algn="l" fontAlgn="b"/>
                      <a:r>
                        <a:rPr lang="en-US" sz="1100" b="1" i="0" u="none" strike="noStrike">
                          <a:solidFill>
                            <a:srgbClr val="FF0000"/>
                          </a:solidFill>
                          <a:effectLst/>
                          <a:latin typeface="Calibri" panose="020F0502020204030204" pitchFamily="34" charset="0"/>
                        </a:rPr>
                        <a:t>Barbara</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FF0000"/>
                          </a:solidFill>
                          <a:effectLst/>
                          <a:latin typeface="Calibri" panose="020F0502020204030204" pitchFamily="34" charset="0"/>
                        </a:rPr>
                        <a:t>Wall</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FF0000"/>
                          </a:solidFill>
                          <a:effectLst/>
                          <a:latin typeface="Calibri" panose="020F0502020204030204" pitchFamily="34" charset="0"/>
                        </a:rPr>
                        <a:t>Georgia DOE</a:t>
                      </a:r>
                    </a:p>
                  </a:txBody>
                  <a:tcPr marL="9525" marR="9525" marT="9525" marB="0" anchor="b">
                    <a:solidFill>
                      <a:schemeClr val="tx2">
                        <a:lumMod val="20000"/>
                        <a:lumOff val="80000"/>
                      </a:schemeClr>
                    </a:solidFill>
                  </a:tcPr>
                </a:tc>
                <a:tc>
                  <a:txBody>
                    <a:bodyPr/>
                    <a:lstStyle/>
                    <a:p>
                      <a:pPr algn="l" fontAlgn="b"/>
                      <a:r>
                        <a:rPr lang="en-US" sz="1100" b="1" i="0" u="sng" strike="noStrike" dirty="0">
                          <a:solidFill>
                            <a:srgbClr val="FF0000"/>
                          </a:solidFill>
                          <a:effectLst/>
                          <a:latin typeface="Calibri" panose="020F0502020204030204" pitchFamily="34" charset="0"/>
                          <a:hlinkClick r:id="rId7"/>
                        </a:rPr>
                        <a:t>bwall@doe.k12.ga.us</a:t>
                      </a:r>
                      <a:endParaRPr lang="en-US" sz="1100" b="1" i="0" u="sng" strike="noStrike" dirty="0">
                        <a:solidFill>
                          <a:srgbClr val="FF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3167712911"/>
                  </a:ext>
                </a:extLst>
              </a:tr>
              <a:tr h="361332">
                <a:tc>
                  <a:txBody>
                    <a:bodyPr/>
                    <a:lstStyle/>
                    <a:p>
                      <a:pPr algn="l" fontAlgn="b"/>
                      <a:r>
                        <a:rPr lang="en-US" sz="1100" b="0" i="0" u="none" strike="noStrike">
                          <a:solidFill>
                            <a:srgbClr val="000000"/>
                          </a:solidFill>
                          <a:effectLst/>
                          <a:latin typeface="Calibri" panose="020F0502020204030204" pitchFamily="34" charset="0"/>
                        </a:rPr>
                        <a:t>Eric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Weller</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Georgia DOE</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8"/>
                        </a:rPr>
                        <a:t>damon.weller@dol.state.ga.us</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381182545"/>
                  </a:ext>
                </a:extLst>
              </a:tr>
              <a:tr h="361332">
                <a:tc>
                  <a:txBody>
                    <a:bodyPr/>
                    <a:lstStyle/>
                    <a:p>
                      <a:pPr algn="l" fontAlgn="b"/>
                      <a:r>
                        <a:rPr lang="en-US" sz="1100" b="0" i="0" u="none" strike="noStrike">
                          <a:solidFill>
                            <a:srgbClr val="000000"/>
                          </a:solidFill>
                          <a:effectLst/>
                          <a:latin typeface="Calibri" panose="020F0502020204030204" pitchFamily="34" charset="0"/>
                        </a:rPr>
                        <a:t>Linda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Manis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Georgia DOL</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9"/>
                        </a:rPr>
                        <a:t>Linda.Manis@gdol.ga.gov </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3937974056"/>
                  </a:ext>
                </a:extLst>
              </a:tr>
              <a:tr h="361332">
                <a:tc>
                  <a:txBody>
                    <a:bodyPr/>
                    <a:lstStyle/>
                    <a:p>
                      <a:pPr algn="l" fontAlgn="b"/>
                      <a:r>
                        <a:rPr lang="en-US" sz="1100" b="0" i="0" u="none" strike="noStrike">
                          <a:solidFill>
                            <a:srgbClr val="000000"/>
                          </a:solidFill>
                          <a:effectLst/>
                          <a:latin typeface="Calibri" panose="020F0502020204030204" pitchFamily="34" charset="0"/>
                        </a:rPr>
                        <a:t>Lindsay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Bridges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Georgia EMC</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10"/>
                        </a:rPr>
                        <a:t>lindsay.bridges@georgiaemc.com</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651033369"/>
                  </a:ext>
                </a:extLst>
              </a:tr>
              <a:tr h="361332">
                <a:tc>
                  <a:txBody>
                    <a:bodyPr/>
                    <a:lstStyle/>
                    <a:p>
                      <a:pPr algn="l" fontAlgn="b"/>
                      <a:r>
                        <a:rPr lang="en-US" sz="1100" b="0" i="0" u="none" strike="noStrike">
                          <a:solidFill>
                            <a:srgbClr val="000000"/>
                          </a:solidFill>
                          <a:effectLst/>
                          <a:latin typeface="Calibri" panose="020F0502020204030204" pitchFamily="34" charset="0"/>
                        </a:rPr>
                        <a:t>Gale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Cutler</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Georgia EMC</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11"/>
                        </a:rPr>
                        <a:t>gale.cutler@georgiaemc.com</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3983645492"/>
                  </a:ext>
                </a:extLst>
              </a:tr>
              <a:tr h="361332">
                <a:tc>
                  <a:txBody>
                    <a:bodyPr/>
                    <a:lstStyle/>
                    <a:p>
                      <a:pPr algn="l" fontAlgn="b"/>
                      <a:r>
                        <a:rPr lang="en-US" sz="1100" b="0" i="0" u="none" strike="noStrike" dirty="0">
                          <a:solidFill>
                            <a:srgbClr val="000000"/>
                          </a:solidFill>
                          <a:effectLst/>
                          <a:latin typeface="Calibri" panose="020F0502020204030204" pitchFamily="34" charset="0"/>
                        </a:rPr>
                        <a:t>Mardi</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Jackson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Georgia Northwestern Technical College</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2"/>
                        </a:rPr>
                        <a:t>mhjackson@gntc.edu</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4059320799"/>
                  </a:ext>
                </a:extLst>
              </a:tr>
              <a:tr h="361332">
                <a:tc>
                  <a:txBody>
                    <a:bodyPr/>
                    <a:lstStyle/>
                    <a:p>
                      <a:pPr algn="l" fontAlgn="b"/>
                      <a:r>
                        <a:rPr lang="en-US" sz="1100" b="0" i="0" u="none" strike="noStrike">
                          <a:solidFill>
                            <a:srgbClr val="000000"/>
                          </a:solidFill>
                          <a:effectLst/>
                          <a:latin typeface="Calibri" panose="020F0502020204030204" pitchFamily="34" charset="0"/>
                        </a:rPr>
                        <a:t>Stuart</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Phillips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Georgia Northwestern Technical College</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3"/>
                        </a:rPr>
                        <a:t>sphillips@gntc.edu</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1855374506"/>
                  </a:ext>
                </a:extLst>
              </a:tr>
              <a:tr h="361332">
                <a:tc>
                  <a:txBody>
                    <a:bodyPr/>
                    <a:lstStyle/>
                    <a:p>
                      <a:pPr algn="l" fontAlgn="b"/>
                      <a:r>
                        <a:rPr lang="en-US" sz="1100" b="0" i="0" u="none" strike="noStrike">
                          <a:solidFill>
                            <a:srgbClr val="000000"/>
                          </a:solidFill>
                          <a:effectLst/>
                          <a:latin typeface="Calibri" panose="020F0502020204030204" pitchFamily="34" charset="0"/>
                        </a:rPr>
                        <a:t>Dick</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Tanner</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Georgia Northwestern Technical College</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4"/>
                        </a:rPr>
                        <a:t>dtanner@gntc.edu</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2215535748"/>
                  </a:ext>
                </a:extLst>
              </a:tr>
              <a:tr h="361332">
                <a:tc>
                  <a:txBody>
                    <a:bodyPr/>
                    <a:lstStyle/>
                    <a:p>
                      <a:pPr algn="l" fontAlgn="b"/>
                      <a:r>
                        <a:rPr lang="en-US" sz="1100" b="0" i="0" u="none" strike="noStrike">
                          <a:solidFill>
                            <a:srgbClr val="000000"/>
                          </a:solidFill>
                          <a:effectLst/>
                          <a:latin typeface="Calibri" panose="020F0502020204030204" pitchFamily="34" charset="0"/>
                        </a:rPr>
                        <a:t>Barry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Williams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Georgia Northwestern Technical College</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5"/>
                        </a:rPr>
                        <a:t>bwilliams@gntc.edu</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4243680231"/>
                  </a:ext>
                </a:extLst>
              </a:tr>
              <a:tr h="361332">
                <a:tc>
                  <a:txBody>
                    <a:bodyPr/>
                    <a:lstStyle/>
                    <a:p>
                      <a:pPr algn="l" fontAlgn="b"/>
                      <a:r>
                        <a:rPr lang="en-US" sz="1100" b="0" i="0" u="none" strike="noStrike">
                          <a:solidFill>
                            <a:srgbClr val="000000"/>
                          </a:solidFill>
                          <a:effectLst/>
                          <a:latin typeface="Calibri" panose="020F0502020204030204" pitchFamily="34" charset="0"/>
                        </a:rPr>
                        <a:t>Irvin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Clark</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Georgia Piedmont Technical College</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6"/>
                        </a:rPr>
                        <a:t>clarki@gptc.edu</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1875145585"/>
                  </a:ext>
                </a:extLst>
              </a:tr>
              <a:tr h="361332">
                <a:tc>
                  <a:txBody>
                    <a:bodyPr/>
                    <a:lstStyle/>
                    <a:p>
                      <a:pPr algn="l" fontAlgn="b"/>
                      <a:r>
                        <a:rPr lang="en-US" sz="1100" b="0" i="0" u="none" strike="noStrike">
                          <a:solidFill>
                            <a:srgbClr val="000000"/>
                          </a:solidFill>
                          <a:effectLst/>
                          <a:latin typeface="Calibri" panose="020F0502020204030204" pitchFamily="34" charset="0"/>
                        </a:rPr>
                        <a:t>Selina</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James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Georgia Piedmont Technical College</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7"/>
                        </a:rPr>
                        <a:t>jamess@gptc.edu</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4018896609"/>
                  </a:ext>
                </a:extLst>
              </a:tr>
              <a:tr h="361332">
                <a:tc>
                  <a:txBody>
                    <a:bodyPr/>
                    <a:lstStyle/>
                    <a:p>
                      <a:pPr algn="l" fontAlgn="b"/>
                      <a:r>
                        <a:rPr lang="en-US" sz="1100" b="0" i="0" u="none" strike="noStrike">
                          <a:solidFill>
                            <a:srgbClr val="000000"/>
                          </a:solidFill>
                          <a:effectLst/>
                          <a:latin typeface="Calibri" panose="020F0502020204030204" pitchFamily="34" charset="0"/>
                        </a:rPr>
                        <a:t>John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Asbell</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Georgia Power Company</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8"/>
                        </a:rPr>
                        <a:t>jmasbell@southernco.com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1730504035"/>
                  </a:ext>
                </a:extLst>
              </a:tr>
              <a:tr h="361332">
                <a:tc>
                  <a:txBody>
                    <a:bodyPr/>
                    <a:lstStyle/>
                    <a:p>
                      <a:pPr algn="l" fontAlgn="b"/>
                      <a:r>
                        <a:rPr lang="en-US" sz="1100" b="0" i="0" u="none" strike="noStrike">
                          <a:solidFill>
                            <a:srgbClr val="000000"/>
                          </a:solidFill>
                          <a:effectLst/>
                          <a:latin typeface="Calibri" panose="020F0502020204030204" pitchFamily="34" charset="0"/>
                        </a:rPr>
                        <a:t>Elise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Berman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Georgia Power Company</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rPr>
                        <a:t>EDBERMAN@SOUTHERNCO.COM</a:t>
                      </a:r>
                    </a:p>
                  </a:txBody>
                  <a:tcPr marL="9525" marR="9525" marT="9525" marB="0" anchor="b">
                    <a:solidFill>
                      <a:schemeClr val="tx2">
                        <a:lumMod val="20000"/>
                        <a:lumOff val="80000"/>
                      </a:schemeClr>
                    </a:solidFill>
                  </a:tcPr>
                </a:tc>
                <a:tc>
                  <a:txBody>
                    <a:bodyPr/>
                    <a:lstStyle/>
                    <a:p>
                      <a:endParaRPr lang="en-US" sz="9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4267239529"/>
                  </a:ext>
                </a:extLst>
              </a:tr>
              <a:tr h="361332">
                <a:tc>
                  <a:txBody>
                    <a:bodyPr/>
                    <a:lstStyle/>
                    <a:p>
                      <a:pPr algn="l" fontAlgn="b"/>
                      <a:r>
                        <a:rPr lang="en-US" sz="1100" b="0" i="0" u="none" strike="noStrike">
                          <a:solidFill>
                            <a:srgbClr val="000000"/>
                          </a:solidFill>
                          <a:effectLst/>
                          <a:latin typeface="Calibri" panose="020F0502020204030204" pitchFamily="34" charset="0"/>
                        </a:rPr>
                        <a:t>Eric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Collins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Georgia Power Company</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9"/>
                        </a:rPr>
                        <a:t>ecollins@southernco.com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2529620398"/>
                  </a:ext>
                </a:extLst>
              </a:tr>
              <a:tr h="361332">
                <a:tc>
                  <a:txBody>
                    <a:bodyPr/>
                    <a:lstStyle/>
                    <a:p>
                      <a:pPr algn="l" fontAlgn="b"/>
                      <a:r>
                        <a:rPr lang="en-US" sz="1100" b="1" i="0" u="none" strike="noStrike" dirty="0">
                          <a:solidFill>
                            <a:srgbClr val="FF0000"/>
                          </a:solidFill>
                          <a:effectLst/>
                          <a:latin typeface="Calibri" panose="020F0502020204030204" pitchFamily="34" charset="0"/>
                        </a:rPr>
                        <a:t>Bert</a:t>
                      </a:r>
                    </a:p>
                  </a:txBody>
                  <a:tcPr marL="9525" marR="9525" marT="9525" marB="0" anchor="b">
                    <a:solidFill>
                      <a:schemeClr val="tx2">
                        <a:lumMod val="20000"/>
                        <a:lumOff val="80000"/>
                      </a:schemeClr>
                    </a:solidFill>
                  </a:tcPr>
                </a:tc>
                <a:tc>
                  <a:txBody>
                    <a:bodyPr/>
                    <a:lstStyle/>
                    <a:p>
                      <a:pPr algn="l" fontAlgn="b"/>
                      <a:r>
                        <a:rPr lang="en-US" sz="1100" b="1" i="0" u="none" strike="noStrike" dirty="0">
                          <a:solidFill>
                            <a:srgbClr val="FF0000"/>
                          </a:solidFill>
                          <a:effectLst/>
                          <a:latin typeface="Calibri" panose="020F0502020204030204" pitchFamily="34" charset="0"/>
                        </a:rPr>
                        <a:t>Davis</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FF0000"/>
                          </a:solidFill>
                          <a:effectLst/>
                          <a:latin typeface="Calibri" panose="020F0502020204030204" pitchFamily="34" charset="0"/>
                        </a:rPr>
                        <a:t>Georgia Power Company</a:t>
                      </a:r>
                    </a:p>
                  </a:txBody>
                  <a:tcPr marL="9525" marR="9525" marT="9525" marB="0" anchor="b">
                    <a:solidFill>
                      <a:schemeClr val="tx2">
                        <a:lumMod val="20000"/>
                        <a:lumOff val="80000"/>
                      </a:schemeClr>
                    </a:solidFill>
                  </a:tcPr>
                </a:tc>
                <a:tc>
                  <a:txBody>
                    <a:bodyPr/>
                    <a:lstStyle/>
                    <a:p>
                      <a:pPr algn="l" fontAlgn="b"/>
                      <a:r>
                        <a:rPr lang="en-US" sz="1100" b="1" i="0" u="sng" strike="noStrike">
                          <a:solidFill>
                            <a:srgbClr val="FF0000"/>
                          </a:solidFill>
                          <a:effectLst/>
                          <a:latin typeface="Calibri" panose="020F0502020204030204" pitchFamily="34" charset="0"/>
                          <a:hlinkClick r:id="rId20"/>
                        </a:rPr>
                        <a:t>WIADAVIS@southernco.com </a:t>
                      </a:r>
                      <a:endParaRPr lang="en-US" sz="1100" b="1" i="0" u="sng" strike="noStrike">
                        <a:solidFill>
                          <a:srgbClr val="FF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4135615565"/>
                  </a:ext>
                </a:extLst>
              </a:tr>
              <a:tr h="361332">
                <a:tc>
                  <a:txBody>
                    <a:bodyPr/>
                    <a:lstStyle/>
                    <a:p>
                      <a:pPr algn="l" fontAlgn="b"/>
                      <a:r>
                        <a:rPr lang="en-US" sz="1100" b="0" i="0" u="none" strike="noStrike" dirty="0">
                          <a:solidFill>
                            <a:srgbClr val="000000"/>
                          </a:solidFill>
                          <a:effectLst/>
                          <a:latin typeface="Calibri" panose="020F0502020204030204" pitchFamily="34" charset="0"/>
                        </a:rPr>
                        <a:t>Sloane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Evans</a:t>
                      </a:r>
                    </a:p>
                  </a:txBody>
                  <a:tcPr marL="9525" marR="9525" marT="9525" marB="0" anchor="b">
                    <a:solidFill>
                      <a:schemeClr val="tx2">
                        <a:lumMod val="20000"/>
                        <a:lumOff val="8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Georgia Power Company</a:t>
                      </a:r>
                    </a:p>
                  </a:txBody>
                  <a:tcPr marL="9525" marR="9525" marT="9525" marB="0" anchor="b">
                    <a:solidFill>
                      <a:schemeClr val="tx2">
                        <a:lumMod val="20000"/>
                        <a:lumOff val="80000"/>
                      </a:schemeClr>
                    </a:solidFill>
                  </a:tcPr>
                </a:tc>
                <a:tc>
                  <a:txBody>
                    <a:bodyPr/>
                    <a:lstStyle/>
                    <a:p>
                      <a:pPr algn="l" fontAlgn="ctr"/>
                      <a:r>
                        <a:rPr lang="en-US" sz="1100" b="0" i="0" u="sng" strike="noStrike" dirty="0">
                          <a:solidFill>
                            <a:srgbClr val="0000FF"/>
                          </a:solidFill>
                          <a:effectLst/>
                          <a:latin typeface="Calibri" panose="020F0502020204030204" pitchFamily="34" charset="0"/>
                          <a:hlinkClick r:id="rId21"/>
                        </a:rPr>
                        <a:t>snevans@southernco.com</a:t>
                      </a:r>
                      <a:endParaRPr lang="en-US" sz="1100" b="0" i="0" u="sng" strike="noStrike" dirty="0">
                        <a:solidFill>
                          <a:srgbClr val="0000FF"/>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endParaRPr lang="en-US" sz="9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1878647998"/>
                  </a:ext>
                </a:extLst>
              </a:tr>
            </a:tbl>
          </a:graphicData>
        </a:graphic>
      </p:graphicFrame>
      <p:sp>
        <p:nvSpPr>
          <p:cNvPr id="4" name="TextBox 3">
            <a:extLst>
              <a:ext uri="{FF2B5EF4-FFF2-40B4-BE49-F238E27FC236}">
                <a16:creationId xmlns:a16="http://schemas.microsoft.com/office/drawing/2014/main" id="{64BBBFF0-F85B-4633-9992-E78F4245C832}"/>
              </a:ext>
            </a:extLst>
          </p:cNvPr>
          <p:cNvSpPr txBox="1"/>
          <p:nvPr/>
        </p:nvSpPr>
        <p:spPr>
          <a:xfrm>
            <a:off x="2193284" y="0"/>
            <a:ext cx="2473009" cy="646331"/>
          </a:xfrm>
          <a:prstGeom prst="rect">
            <a:avLst/>
          </a:prstGeom>
          <a:noFill/>
        </p:spPr>
        <p:txBody>
          <a:bodyPr wrap="square" rtlCol="0">
            <a:spAutoFit/>
          </a:bodyPr>
          <a:lstStyle/>
          <a:p>
            <a:pPr algn="ctr"/>
            <a:r>
              <a:rPr lang="en-US" b="1" dirty="0"/>
              <a:t>GEICC Membership as of January 1, 2020</a:t>
            </a:r>
          </a:p>
        </p:txBody>
      </p:sp>
    </p:spTree>
    <p:extLst>
      <p:ext uri="{BB962C8B-B14F-4D97-AF65-F5344CB8AC3E}">
        <p14:creationId xmlns:p14="http://schemas.microsoft.com/office/powerpoint/2010/main" val="10206612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06272C-B327-4989-AF90-8E4B72BB8859}"/>
              </a:ext>
            </a:extLst>
          </p:cNvPr>
          <p:cNvSpPr>
            <a:spLocks noGrp="1"/>
          </p:cNvSpPr>
          <p:nvPr>
            <p:ph type="sldNum" sz="quarter" idx="12"/>
          </p:nvPr>
        </p:nvSpPr>
        <p:spPr>
          <a:xfrm>
            <a:off x="5093030" y="8634971"/>
            <a:ext cx="1600200" cy="486833"/>
          </a:xfrm>
        </p:spPr>
        <p:txBody>
          <a:bodyPr/>
          <a:lstStyle/>
          <a:p>
            <a:fld id="{A4C660B1-87F4-40AA-841B-FFBED39A5500}" type="slidenum">
              <a:rPr lang="en-US" smtClean="0"/>
              <a:pPr/>
              <a:t>31</a:t>
            </a:fld>
            <a:endParaRPr lang="en-US" dirty="0"/>
          </a:p>
        </p:txBody>
      </p:sp>
      <p:graphicFrame>
        <p:nvGraphicFramePr>
          <p:cNvPr id="3" name="Table 2">
            <a:extLst>
              <a:ext uri="{FF2B5EF4-FFF2-40B4-BE49-F238E27FC236}">
                <a16:creationId xmlns:a16="http://schemas.microsoft.com/office/drawing/2014/main" id="{6DFB36B7-1EFF-4E4B-9EDE-6B6787CFCCB0}"/>
              </a:ext>
            </a:extLst>
          </p:cNvPr>
          <p:cNvGraphicFramePr>
            <a:graphicFrameLocks noGrp="1"/>
          </p:cNvGraphicFramePr>
          <p:nvPr>
            <p:extLst>
              <p:ext uri="{D42A27DB-BD31-4B8C-83A1-F6EECF244321}">
                <p14:modId xmlns:p14="http://schemas.microsoft.com/office/powerpoint/2010/main" val="900462585"/>
              </p:ext>
            </p:extLst>
          </p:nvPr>
        </p:nvGraphicFramePr>
        <p:xfrm>
          <a:off x="355517" y="729762"/>
          <a:ext cx="6337714" cy="8038132"/>
        </p:xfrm>
        <a:graphic>
          <a:graphicData uri="http://schemas.openxmlformats.org/drawingml/2006/table">
            <a:tbl>
              <a:tblPr firstRow="1" bandRow="1">
                <a:tableStyleId>{5C22544A-7EE6-4342-B048-85BDC9FD1C3A}</a:tableStyleId>
              </a:tblPr>
              <a:tblGrid>
                <a:gridCol w="648923">
                  <a:extLst>
                    <a:ext uri="{9D8B030D-6E8A-4147-A177-3AD203B41FA5}">
                      <a16:colId xmlns:a16="http://schemas.microsoft.com/office/drawing/2014/main" val="660671301"/>
                    </a:ext>
                  </a:extLst>
                </a:gridCol>
                <a:gridCol w="771362">
                  <a:extLst>
                    <a:ext uri="{9D8B030D-6E8A-4147-A177-3AD203B41FA5}">
                      <a16:colId xmlns:a16="http://schemas.microsoft.com/office/drawing/2014/main" val="1551088607"/>
                    </a:ext>
                  </a:extLst>
                </a:gridCol>
                <a:gridCol w="1494513">
                  <a:extLst>
                    <a:ext uri="{9D8B030D-6E8A-4147-A177-3AD203B41FA5}">
                      <a16:colId xmlns:a16="http://schemas.microsoft.com/office/drawing/2014/main" val="1414310679"/>
                    </a:ext>
                  </a:extLst>
                </a:gridCol>
                <a:gridCol w="2436523">
                  <a:extLst>
                    <a:ext uri="{9D8B030D-6E8A-4147-A177-3AD203B41FA5}">
                      <a16:colId xmlns:a16="http://schemas.microsoft.com/office/drawing/2014/main" val="3397392753"/>
                    </a:ext>
                  </a:extLst>
                </a:gridCol>
                <a:gridCol w="986393">
                  <a:extLst>
                    <a:ext uri="{9D8B030D-6E8A-4147-A177-3AD203B41FA5}">
                      <a16:colId xmlns:a16="http://schemas.microsoft.com/office/drawing/2014/main" val="2393477254"/>
                    </a:ext>
                  </a:extLst>
                </a:gridCol>
              </a:tblGrid>
              <a:tr h="361332">
                <a:tc>
                  <a:txBody>
                    <a:bodyPr/>
                    <a:lstStyle/>
                    <a:p>
                      <a:pPr algn="ctr" fontAlgn="b"/>
                      <a:r>
                        <a:rPr lang="en-US" sz="900" b="1" u="none" strike="noStrike" dirty="0">
                          <a:solidFill>
                            <a:schemeClr val="tx1"/>
                          </a:solidFill>
                          <a:effectLst/>
                        </a:rPr>
                        <a:t>First Name</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tc>
                  <a:txBody>
                    <a:bodyPr/>
                    <a:lstStyle/>
                    <a:p>
                      <a:pPr algn="ctr" fontAlgn="b"/>
                      <a:r>
                        <a:rPr lang="en-US" sz="900" b="1" i="0" u="none" strike="noStrike" dirty="0">
                          <a:solidFill>
                            <a:schemeClr val="tx1"/>
                          </a:solidFill>
                          <a:effectLst/>
                          <a:latin typeface="Calibri"/>
                        </a:rPr>
                        <a:t>Last Name</a:t>
                      </a:r>
                    </a:p>
                  </a:txBody>
                  <a:tcPr marL="4841" marR="4841" marT="4841" marB="0" anchor="ctr">
                    <a:solidFill>
                      <a:schemeClr val="tx2">
                        <a:lumMod val="20000"/>
                        <a:lumOff val="80000"/>
                      </a:schemeClr>
                    </a:solidFill>
                  </a:tcPr>
                </a:tc>
                <a:tc>
                  <a:txBody>
                    <a:bodyPr/>
                    <a:lstStyle/>
                    <a:p>
                      <a:pPr algn="ctr" fontAlgn="b"/>
                      <a:r>
                        <a:rPr lang="en-US" sz="900" b="1" u="none" strike="noStrike" dirty="0">
                          <a:solidFill>
                            <a:schemeClr val="tx1"/>
                          </a:solidFill>
                          <a:effectLst/>
                        </a:rPr>
                        <a:t>Company</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tc>
                  <a:txBody>
                    <a:bodyPr/>
                    <a:lstStyle/>
                    <a:p>
                      <a:pPr algn="ctr" fontAlgn="b"/>
                      <a:r>
                        <a:rPr lang="en-US" sz="900" b="1" u="none" strike="noStrike" dirty="0">
                          <a:solidFill>
                            <a:schemeClr val="tx1"/>
                          </a:solidFill>
                          <a:effectLst/>
                        </a:rPr>
                        <a:t>email</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tc>
                  <a:txBody>
                    <a:bodyPr/>
                    <a:lstStyle/>
                    <a:p>
                      <a:pPr algn="ctr" fontAlgn="b"/>
                      <a:r>
                        <a:rPr lang="en-US" sz="900" b="1" u="none" strike="noStrike" dirty="0">
                          <a:solidFill>
                            <a:schemeClr val="tx1"/>
                          </a:solidFill>
                          <a:effectLst/>
                        </a:rPr>
                        <a:t>Subcommittee </a:t>
                      </a:r>
                      <a:br>
                        <a:rPr lang="en-US" sz="900" b="1" u="none" strike="noStrike" dirty="0">
                          <a:solidFill>
                            <a:schemeClr val="tx1"/>
                          </a:solidFill>
                          <a:effectLst/>
                        </a:rPr>
                      </a:br>
                      <a:r>
                        <a:rPr lang="en-US" sz="900" b="1" u="none" strike="noStrike" dirty="0">
                          <a:solidFill>
                            <a:schemeClr val="tx1"/>
                          </a:solidFill>
                          <a:effectLst/>
                        </a:rPr>
                        <a:t>Assignment*</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634753164"/>
                  </a:ext>
                </a:extLst>
              </a:tr>
              <a:tr h="361332">
                <a:tc>
                  <a:txBody>
                    <a:bodyPr/>
                    <a:lstStyle/>
                    <a:p>
                      <a:pPr algn="l" fontAlgn="b"/>
                      <a:r>
                        <a:rPr lang="en-US" sz="1100" b="1" i="0" u="none" strike="noStrike" dirty="0">
                          <a:solidFill>
                            <a:srgbClr val="76933C"/>
                          </a:solidFill>
                          <a:effectLst/>
                          <a:latin typeface="Calibri" panose="020F0502020204030204" pitchFamily="34" charset="0"/>
                        </a:rPr>
                        <a:t>Kenny</a:t>
                      </a:r>
                    </a:p>
                  </a:txBody>
                  <a:tcPr marL="9525" marR="9525" marT="9525" marB="0" anchor="b">
                    <a:solidFill>
                      <a:schemeClr val="tx2">
                        <a:lumMod val="20000"/>
                        <a:lumOff val="80000"/>
                      </a:schemeClr>
                    </a:solidFill>
                  </a:tcPr>
                </a:tc>
                <a:tc>
                  <a:txBody>
                    <a:bodyPr/>
                    <a:lstStyle/>
                    <a:p>
                      <a:pPr algn="l" fontAlgn="b"/>
                      <a:r>
                        <a:rPr lang="en-US" sz="1100" b="1" i="0" u="none" strike="noStrike" dirty="0">
                          <a:solidFill>
                            <a:srgbClr val="76933C"/>
                          </a:solidFill>
                          <a:effectLst/>
                          <a:latin typeface="Calibri" panose="020F0502020204030204" pitchFamily="34" charset="0"/>
                        </a:rPr>
                        <a:t>Holiday</a:t>
                      </a:r>
                    </a:p>
                  </a:txBody>
                  <a:tcPr marL="9525" marR="9525" marT="9525" marB="0" anchor="b">
                    <a:solidFill>
                      <a:schemeClr val="tx2">
                        <a:lumMod val="20000"/>
                        <a:lumOff val="80000"/>
                      </a:schemeClr>
                    </a:solidFill>
                  </a:tcPr>
                </a:tc>
                <a:tc>
                  <a:txBody>
                    <a:bodyPr/>
                    <a:lstStyle/>
                    <a:p>
                      <a:pPr algn="l" fontAlgn="b"/>
                      <a:r>
                        <a:rPr lang="en-US" sz="1100" b="1" i="0" u="none" strike="noStrike" dirty="0">
                          <a:solidFill>
                            <a:srgbClr val="76933C"/>
                          </a:solidFill>
                          <a:effectLst/>
                          <a:latin typeface="Calibri" panose="020F0502020204030204" pitchFamily="34" charset="0"/>
                        </a:rPr>
                        <a:t>Georgia Power Company</a:t>
                      </a:r>
                    </a:p>
                  </a:txBody>
                  <a:tcPr marL="9525" marR="9525" marT="9525" marB="0" anchor="b">
                    <a:solidFill>
                      <a:schemeClr val="tx2">
                        <a:lumMod val="20000"/>
                        <a:lumOff val="80000"/>
                      </a:schemeClr>
                    </a:solidFill>
                  </a:tcPr>
                </a:tc>
                <a:tc>
                  <a:txBody>
                    <a:bodyPr/>
                    <a:lstStyle/>
                    <a:p>
                      <a:pPr algn="l" fontAlgn="b"/>
                      <a:r>
                        <a:rPr lang="en-US" sz="1100" b="1" i="0" u="sng" strike="noStrike" dirty="0">
                          <a:solidFill>
                            <a:srgbClr val="76933C"/>
                          </a:solidFill>
                          <a:effectLst/>
                          <a:latin typeface="Calibri" panose="020F0502020204030204" pitchFamily="34" charset="0"/>
                          <a:hlinkClick r:id="rId2"/>
                        </a:rPr>
                        <a:t>KDHOLIDA@SOUTHERNCO.COM</a:t>
                      </a:r>
                      <a:endParaRPr lang="en-US" sz="1100" b="1" i="0" u="sng" strike="noStrike" dirty="0">
                        <a:solidFill>
                          <a:srgbClr val="76933C"/>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r>
                        <a:rPr lang="en-US" sz="900" dirty="0"/>
                        <a:t>Career Awareness</a:t>
                      </a:r>
                    </a:p>
                  </a:txBody>
                  <a:tcPr>
                    <a:solidFill>
                      <a:schemeClr val="tx2">
                        <a:lumMod val="20000"/>
                        <a:lumOff val="80000"/>
                      </a:schemeClr>
                    </a:solidFill>
                  </a:tcPr>
                </a:tc>
                <a:extLst>
                  <a:ext uri="{0D108BD9-81ED-4DB2-BD59-A6C34878D82A}">
                    <a16:rowId xmlns:a16="http://schemas.microsoft.com/office/drawing/2014/main" val="2529839836"/>
                  </a:ext>
                </a:extLst>
              </a:tr>
              <a:tr h="276943">
                <a:tc>
                  <a:txBody>
                    <a:bodyPr/>
                    <a:lstStyle/>
                    <a:p>
                      <a:pPr algn="l" fontAlgn="b"/>
                      <a:r>
                        <a:rPr lang="en-US" sz="1100" b="1" i="0" u="none" strike="noStrike" dirty="0">
                          <a:solidFill>
                            <a:srgbClr val="76933C"/>
                          </a:solidFill>
                          <a:effectLst/>
                          <a:latin typeface="Calibri" panose="020F0502020204030204" pitchFamily="34" charset="0"/>
                        </a:rPr>
                        <a:t>Jamal</a:t>
                      </a:r>
                    </a:p>
                  </a:txBody>
                  <a:tcPr marL="9525" marR="9525" marT="9525" marB="0" anchor="b">
                    <a:solidFill>
                      <a:schemeClr val="tx2">
                        <a:lumMod val="20000"/>
                        <a:lumOff val="80000"/>
                      </a:schemeClr>
                    </a:solidFill>
                  </a:tcPr>
                </a:tc>
                <a:tc>
                  <a:txBody>
                    <a:bodyPr/>
                    <a:lstStyle/>
                    <a:p>
                      <a:pPr algn="l" fontAlgn="b"/>
                      <a:r>
                        <a:rPr lang="en-US" sz="1100" b="1" i="0" u="none" strike="noStrike" dirty="0">
                          <a:solidFill>
                            <a:srgbClr val="76933C"/>
                          </a:solidFill>
                          <a:effectLst/>
                          <a:latin typeface="Calibri" panose="020F0502020204030204" pitchFamily="34" charset="0"/>
                        </a:rPr>
                        <a:t>Jessie</a:t>
                      </a:r>
                    </a:p>
                  </a:txBody>
                  <a:tcPr marL="9525" marR="9525" marT="9525" marB="0" anchor="b">
                    <a:solidFill>
                      <a:schemeClr val="tx2">
                        <a:lumMod val="20000"/>
                        <a:lumOff val="80000"/>
                      </a:schemeClr>
                    </a:solidFill>
                  </a:tcPr>
                </a:tc>
                <a:tc>
                  <a:txBody>
                    <a:bodyPr/>
                    <a:lstStyle/>
                    <a:p>
                      <a:pPr algn="l" fontAlgn="b"/>
                      <a:r>
                        <a:rPr lang="en-US" sz="1100" b="1" i="0" u="none" strike="noStrike" dirty="0">
                          <a:solidFill>
                            <a:srgbClr val="76933C"/>
                          </a:solidFill>
                          <a:effectLst/>
                          <a:latin typeface="Calibri" panose="020F0502020204030204" pitchFamily="34" charset="0"/>
                        </a:rPr>
                        <a:t>Georgia Power Company</a:t>
                      </a:r>
                    </a:p>
                  </a:txBody>
                  <a:tcPr marL="9525" marR="9525" marT="9525" marB="0" anchor="b">
                    <a:solidFill>
                      <a:schemeClr val="tx2">
                        <a:lumMod val="20000"/>
                        <a:lumOff val="80000"/>
                      </a:schemeClr>
                    </a:solidFill>
                  </a:tcPr>
                </a:tc>
                <a:tc>
                  <a:txBody>
                    <a:bodyPr/>
                    <a:lstStyle/>
                    <a:p>
                      <a:pPr algn="l" fontAlgn="b"/>
                      <a:r>
                        <a:rPr lang="en-US" sz="1100" b="1" i="0" u="sng" strike="noStrike" dirty="0">
                          <a:solidFill>
                            <a:srgbClr val="76933C"/>
                          </a:solidFill>
                          <a:effectLst/>
                          <a:latin typeface="Calibri" panose="020F0502020204030204" pitchFamily="34" charset="0"/>
                          <a:hlinkClick r:id="rId3"/>
                        </a:rPr>
                        <a:t>JJJESSIE@southernco.com</a:t>
                      </a:r>
                      <a:endParaRPr lang="en-US" sz="1100" b="1" i="0" u="sng" strike="noStrike" dirty="0">
                        <a:solidFill>
                          <a:srgbClr val="76933C"/>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r>
                        <a:rPr lang="en-US" sz="900" dirty="0"/>
                        <a:t>Chair </a:t>
                      </a:r>
                    </a:p>
                  </a:txBody>
                  <a:tcPr>
                    <a:solidFill>
                      <a:schemeClr val="tx2">
                        <a:lumMod val="20000"/>
                        <a:lumOff val="80000"/>
                      </a:schemeClr>
                    </a:solidFill>
                  </a:tcPr>
                </a:tc>
                <a:extLst>
                  <a:ext uri="{0D108BD9-81ED-4DB2-BD59-A6C34878D82A}">
                    <a16:rowId xmlns:a16="http://schemas.microsoft.com/office/drawing/2014/main" val="3616048362"/>
                  </a:ext>
                </a:extLst>
              </a:tr>
              <a:tr h="361332">
                <a:tc>
                  <a:txBody>
                    <a:bodyPr/>
                    <a:lstStyle/>
                    <a:p>
                      <a:pPr algn="l" fontAlgn="b"/>
                      <a:r>
                        <a:rPr lang="en-US" sz="1100" b="0" i="0" u="none" strike="noStrike">
                          <a:solidFill>
                            <a:srgbClr val="000000"/>
                          </a:solidFill>
                          <a:effectLst/>
                          <a:latin typeface="Calibri" panose="020F0502020204030204" pitchFamily="34" charset="0"/>
                        </a:rPr>
                        <a:t>Joseph</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Lillyblad</a:t>
                      </a:r>
                    </a:p>
                  </a:txBody>
                  <a:tcPr marL="9525" marR="9525" marT="9525" marB="0" anchor="b">
                    <a:solidFill>
                      <a:schemeClr val="tx2">
                        <a:lumMod val="20000"/>
                        <a:lumOff val="8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Georgia Power Company</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00"/>
                          </a:solidFill>
                          <a:effectLst/>
                          <a:latin typeface="Calibri" panose="020F0502020204030204" pitchFamily="34" charset="0"/>
                          <a:hlinkClick r:id="rId4"/>
                        </a:rPr>
                        <a:t>JDLILLYB@SOUTHERNCO.COM</a:t>
                      </a:r>
                      <a:endParaRPr lang="en-US" sz="1100" b="0" i="0" u="sng"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p>
                  </a:txBody>
                  <a:tcPr>
                    <a:solidFill>
                      <a:schemeClr val="tx2">
                        <a:lumMod val="20000"/>
                        <a:lumOff val="80000"/>
                      </a:schemeClr>
                    </a:solidFill>
                  </a:tcPr>
                </a:tc>
                <a:extLst>
                  <a:ext uri="{0D108BD9-81ED-4DB2-BD59-A6C34878D82A}">
                    <a16:rowId xmlns:a16="http://schemas.microsoft.com/office/drawing/2014/main" val="2626619599"/>
                  </a:ext>
                </a:extLst>
              </a:tr>
              <a:tr h="361332">
                <a:tc>
                  <a:txBody>
                    <a:bodyPr/>
                    <a:lstStyle/>
                    <a:p>
                      <a:pPr algn="l" fontAlgn="b"/>
                      <a:r>
                        <a:rPr lang="en-US" sz="1100" b="0" i="0" u="none" strike="noStrike">
                          <a:solidFill>
                            <a:srgbClr val="000000"/>
                          </a:solidFill>
                          <a:effectLst/>
                          <a:latin typeface="Calibri" panose="020F0502020204030204" pitchFamily="34" charset="0"/>
                        </a:rPr>
                        <a:t>Randy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Mullinax</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Georgia Power Company</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5"/>
                        </a:rPr>
                        <a:t>rlmullin@southernco.com</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p>
                  </a:txBody>
                  <a:tcPr>
                    <a:solidFill>
                      <a:schemeClr val="tx2">
                        <a:lumMod val="20000"/>
                        <a:lumOff val="80000"/>
                      </a:schemeClr>
                    </a:solidFill>
                  </a:tcPr>
                </a:tc>
                <a:extLst>
                  <a:ext uri="{0D108BD9-81ED-4DB2-BD59-A6C34878D82A}">
                    <a16:rowId xmlns:a16="http://schemas.microsoft.com/office/drawing/2014/main" val="1597284204"/>
                  </a:ext>
                </a:extLst>
              </a:tr>
              <a:tr h="361332">
                <a:tc>
                  <a:txBody>
                    <a:bodyPr/>
                    <a:lstStyle/>
                    <a:p>
                      <a:pPr algn="l" fontAlgn="b"/>
                      <a:r>
                        <a:rPr lang="en-US" sz="1100" b="0" i="0" u="none" strike="noStrike">
                          <a:solidFill>
                            <a:srgbClr val="000000"/>
                          </a:solidFill>
                          <a:effectLst/>
                          <a:latin typeface="Calibri" panose="020F0502020204030204" pitchFamily="34" charset="0"/>
                        </a:rPr>
                        <a:t>Brooke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Perez</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Georgia Power Company</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6"/>
                        </a:rPr>
                        <a:t>bperez@southernco.com</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p>
                  </a:txBody>
                  <a:tcPr>
                    <a:solidFill>
                      <a:schemeClr val="tx2">
                        <a:lumMod val="20000"/>
                        <a:lumOff val="80000"/>
                      </a:schemeClr>
                    </a:solidFill>
                  </a:tcPr>
                </a:tc>
                <a:extLst>
                  <a:ext uri="{0D108BD9-81ED-4DB2-BD59-A6C34878D82A}">
                    <a16:rowId xmlns:a16="http://schemas.microsoft.com/office/drawing/2014/main" val="2590799949"/>
                  </a:ext>
                </a:extLst>
              </a:tr>
              <a:tr h="361332">
                <a:tc>
                  <a:txBody>
                    <a:bodyPr/>
                    <a:lstStyle/>
                    <a:p>
                      <a:pPr algn="l" fontAlgn="b"/>
                      <a:r>
                        <a:rPr lang="en-US" sz="1100" b="0" i="0" u="none" strike="noStrike">
                          <a:solidFill>
                            <a:srgbClr val="000000"/>
                          </a:solidFill>
                          <a:effectLst/>
                          <a:latin typeface="Calibri" panose="020F0502020204030204" pitchFamily="34" charset="0"/>
                        </a:rPr>
                        <a:t>Leslie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Sibert</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Georgia Power Company</a:t>
                      </a:r>
                    </a:p>
                  </a:txBody>
                  <a:tcPr marL="9525" marR="9525" marT="9525" marB="0" anchor="b">
                    <a:solidFill>
                      <a:schemeClr val="tx2">
                        <a:lumMod val="20000"/>
                        <a:lumOff val="80000"/>
                      </a:schemeClr>
                    </a:solidFill>
                  </a:tcPr>
                </a:tc>
                <a:tc>
                  <a:txBody>
                    <a:bodyPr/>
                    <a:lstStyle/>
                    <a:p>
                      <a:pPr algn="l" fontAlgn="b"/>
                      <a:r>
                        <a:rPr lang="en-US" sz="900" b="0" i="0" u="sng" strike="noStrike" dirty="0">
                          <a:solidFill>
                            <a:srgbClr val="0000FF"/>
                          </a:solidFill>
                          <a:effectLst/>
                          <a:latin typeface="Calibri" panose="020F0502020204030204" pitchFamily="34" charset="0"/>
                          <a:hlinkClick r:id="rId7"/>
                        </a:rPr>
                        <a:t>LRSIBERT@southernco.com</a:t>
                      </a:r>
                      <a:endParaRPr lang="en-US" sz="9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p>
                  </a:txBody>
                  <a:tcPr>
                    <a:solidFill>
                      <a:schemeClr val="tx2">
                        <a:lumMod val="20000"/>
                        <a:lumOff val="80000"/>
                      </a:schemeClr>
                    </a:solidFill>
                  </a:tcPr>
                </a:tc>
                <a:extLst>
                  <a:ext uri="{0D108BD9-81ED-4DB2-BD59-A6C34878D82A}">
                    <a16:rowId xmlns:a16="http://schemas.microsoft.com/office/drawing/2014/main" val="113948421"/>
                  </a:ext>
                </a:extLst>
              </a:tr>
              <a:tr h="361332">
                <a:tc>
                  <a:txBody>
                    <a:bodyPr/>
                    <a:lstStyle/>
                    <a:p>
                      <a:pPr algn="l" fontAlgn="b"/>
                      <a:r>
                        <a:rPr lang="en-US" sz="1100" b="0" i="0" u="none" strike="noStrike">
                          <a:solidFill>
                            <a:srgbClr val="000000"/>
                          </a:solidFill>
                          <a:effectLst/>
                          <a:latin typeface="Calibri" panose="020F0502020204030204" pitchFamily="34" charset="0"/>
                        </a:rPr>
                        <a:t>Candace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Gardner</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Georgia System Operations Corporation</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8"/>
                        </a:rPr>
                        <a:t>candice.gardner@gasoc.com</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p>
                  </a:txBody>
                  <a:tcPr>
                    <a:solidFill>
                      <a:schemeClr val="tx2">
                        <a:lumMod val="20000"/>
                        <a:lumOff val="80000"/>
                      </a:schemeClr>
                    </a:solidFill>
                  </a:tcPr>
                </a:tc>
                <a:extLst>
                  <a:ext uri="{0D108BD9-81ED-4DB2-BD59-A6C34878D82A}">
                    <a16:rowId xmlns:a16="http://schemas.microsoft.com/office/drawing/2014/main" val="3439884708"/>
                  </a:ext>
                </a:extLst>
              </a:tr>
              <a:tr h="361332">
                <a:tc>
                  <a:txBody>
                    <a:bodyPr/>
                    <a:lstStyle/>
                    <a:p>
                      <a:pPr algn="l" fontAlgn="b"/>
                      <a:r>
                        <a:rPr lang="en-US" sz="1100" b="0" i="0" u="none" strike="noStrike">
                          <a:solidFill>
                            <a:srgbClr val="000000"/>
                          </a:solidFill>
                          <a:effectLst/>
                          <a:latin typeface="Calibri" panose="020F0502020204030204" pitchFamily="34" charset="0"/>
                        </a:rPr>
                        <a:t>Homer</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Gentry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Georgia System Operations Corporation</a:t>
                      </a:r>
                    </a:p>
                  </a:txBody>
                  <a:tcPr marL="9525" marR="9525" marT="9525" marB="0" anchor="b">
                    <a:solidFill>
                      <a:schemeClr val="tx2">
                        <a:lumMod val="20000"/>
                        <a:lumOff val="80000"/>
                      </a:schemeClr>
                    </a:solidFill>
                  </a:tcPr>
                </a:tc>
                <a:tc>
                  <a:txBody>
                    <a:bodyPr/>
                    <a:lstStyle/>
                    <a:p>
                      <a:pPr algn="l" fontAlgn="ctr"/>
                      <a:r>
                        <a:rPr lang="en-US" sz="1100" b="0" i="0" u="sng" strike="noStrike" dirty="0">
                          <a:solidFill>
                            <a:srgbClr val="0000FF"/>
                          </a:solidFill>
                          <a:effectLst/>
                          <a:latin typeface="Calibri" panose="020F0502020204030204" pitchFamily="34" charset="0"/>
                          <a:hlinkClick r:id="rId9"/>
                        </a:rPr>
                        <a:t>homer.gentry@gasoc.com</a:t>
                      </a:r>
                      <a:endParaRPr lang="en-US" sz="1100" b="0" i="0" u="sng" strike="noStrike" dirty="0">
                        <a:solidFill>
                          <a:srgbClr val="0000FF"/>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endParaRPr lang="en-US" sz="900" dirty="0"/>
                    </a:p>
                  </a:txBody>
                  <a:tcPr>
                    <a:solidFill>
                      <a:schemeClr val="tx2">
                        <a:lumMod val="20000"/>
                        <a:lumOff val="80000"/>
                      </a:schemeClr>
                    </a:solidFill>
                  </a:tcPr>
                </a:tc>
                <a:extLst>
                  <a:ext uri="{0D108BD9-81ED-4DB2-BD59-A6C34878D82A}">
                    <a16:rowId xmlns:a16="http://schemas.microsoft.com/office/drawing/2014/main" val="342300520"/>
                  </a:ext>
                </a:extLst>
              </a:tr>
              <a:tr h="361332">
                <a:tc>
                  <a:txBody>
                    <a:bodyPr/>
                    <a:lstStyle/>
                    <a:p>
                      <a:pPr algn="l" fontAlgn="b"/>
                      <a:r>
                        <a:rPr lang="en-US" sz="1100" b="0" i="0" u="none" strike="noStrike">
                          <a:solidFill>
                            <a:srgbClr val="000000"/>
                          </a:solidFill>
                          <a:effectLst/>
                          <a:latin typeface="Calibri" panose="020F0502020204030204" pitchFamily="34" charset="0"/>
                        </a:rPr>
                        <a:t>Trey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Harrison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Georgia System Operations Corporation</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10"/>
                        </a:rPr>
                        <a:t>trey.harrison@gasoc.com</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p>
                  </a:txBody>
                  <a:tcPr>
                    <a:solidFill>
                      <a:schemeClr val="tx2">
                        <a:lumMod val="20000"/>
                        <a:lumOff val="80000"/>
                      </a:schemeClr>
                    </a:solidFill>
                  </a:tcPr>
                </a:tc>
                <a:extLst>
                  <a:ext uri="{0D108BD9-81ED-4DB2-BD59-A6C34878D82A}">
                    <a16:rowId xmlns:a16="http://schemas.microsoft.com/office/drawing/2014/main" val="3688860029"/>
                  </a:ext>
                </a:extLst>
              </a:tr>
              <a:tr h="361332">
                <a:tc>
                  <a:txBody>
                    <a:bodyPr/>
                    <a:lstStyle/>
                    <a:p>
                      <a:pPr algn="l" fontAlgn="b"/>
                      <a:r>
                        <a:rPr lang="en-US" sz="1100" b="1" i="0" u="none" strike="noStrike">
                          <a:solidFill>
                            <a:srgbClr val="FF0000"/>
                          </a:solidFill>
                          <a:effectLst/>
                          <a:latin typeface="Calibri" panose="020F0502020204030204" pitchFamily="34" charset="0"/>
                        </a:rPr>
                        <a:t>Jerry </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FF0000"/>
                          </a:solidFill>
                          <a:effectLst/>
                          <a:latin typeface="Calibri" panose="020F0502020204030204" pitchFamily="34" charset="0"/>
                        </a:rPr>
                        <a:t>Donovan</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FF0000"/>
                          </a:solidFill>
                          <a:effectLst/>
                          <a:latin typeface="Calibri" panose="020F0502020204030204" pitchFamily="34" charset="0"/>
                        </a:rPr>
                        <a:t>Georgia Transmission Corporation</a:t>
                      </a:r>
                    </a:p>
                  </a:txBody>
                  <a:tcPr marL="9525" marR="9525" marT="9525" marB="0" anchor="b">
                    <a:solidFill>
                      <a:schemeClr val="tx2">
                        <a:lumMod val="20000"/>
                        <a:lumOff val="80000"/>
                      </a:schemeClr>
                    </a:solidFill>
                  </a:tcPr>
                </a:tc>
                <a:tc>
                  <a:txBody>
                    <a:bodyPr/>
                    <a:lstStyle/>
                    <a:p>
                      <a:pPr algn="l" fontAlgn="b"/>
                      <a:r>
                        <a:rPr lang="en-US" sz="1100" b="1" i="0" u="sng" strike="noStrike">
                          <a:solidFill>
                            <a:srgbClr val="FF0000"/>
                          </a:solidFill>
                          <a:effectLst/>
                          <a:latin typeface="Calibri" panose="020F0502020204030204" pitchFamily="34" charset="0"/>
                        </a:rPr>
                        <a:t>jerry.donovan@gatrans.com</a:t>
                      </a:r>
                    </a:p>
                  </a:txBody>
                  <a:tcPr marL="9525" marR="9525" marT="9525" marB="0" anchor="b">
                    <a:solidFill>
                      <a:schemeClr val="tx2">
                        <a:lumMod val="20000"/>
                        <a:lumOff val="80000"/>
                      </a:schemeClr>
                    </a:solidFill>
                  </a:tcPr>
                </a:tc>
                <a:tc>
                  <a:txBody>
                    <a:bodyPr/>
                    <a:lstStyle/>
                    <a:p>
                      <a:endParaRPr lang="en-US" sz="900" dirty="0"/>
                    </a:p>
                  </a:txBody>
                  <a:tcPr>
                    <a:solidFill>
                      <a:schemeClr val="tx2">
                        <a:lumMod val="20000"/>
                        <a:lumOff val="80000"/>
                      </a:schemeClr>
                    </a:solidFill>
                  </a:tcPr>
                </a:tc>
                <a:extLst>
                  <a:ext uri="{0D108BD9-81ED-4DB2-BD59-A6C34878D82A}">
                    <a16:rowId xmlns:a16="http://schemas.microsoft.com/office/drawing/2014/main" val="2466596994"/>
                  </a:ext>
                </a:extLst>
              </a:tr>
              <a:tr h="361332">
                <a:tc>
                  <a:txBody>
                    <a:bodyPr/>
                    <a:lstStyle/>
                    <a:p>
                      <a:pPr algn="l" fontAlgn="b"/>
                      <a:r>
                        <a:rPr lang="en-US" sz="1100" b="1" i="0" u="none" strike="noStrike">
                          <a:solidFill>
                            <a:srgbClr val="76933C"/>
                          </a:solidFill>
                          <a:effectLst/>
                          <a:latin typeface="Calibri" panose="020F0502020204030204" pitchFamily="34" charset="0"/>
                        </a:rPr>
                        <a:t>Angie </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76933C"/>
                          </a:solidFill>
                          <a:effectLst/>
                          <a:latin typeface="Calibri" panose="020F0502020204030204" pitchFamily="34" charset="0"/>
                        </a:rPr>
                        <a:t>Farsee</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76933C"/>
                          </a:solidFill>
                          <a:effectLst/>
                          <a:latin typeface="Calibri" panose="020F0502020204030204" pitchFamily="34" charset="0"/>
                        </a:rPr>
                        <a:t>Georgia Transmission Corporation</a:t>
                      </a:r>
                    </a:p>
                  </a:txBody>
                  <a:tcPr marL="9525" marR="9525" marT="9525" marB="0" anchor="b">
                    <a:solidFill>
                      <a:schemeClr val="tx2">
                        <a:lumMod val="20000"/>
                        <a:lumOff val="80000"/>
                      </a:schemeClr>
                    </a:solidFill>
                  </a:tcPr>
                </a:tc>
                <a:tc>
                  <a:txBody>
                    <a:bodyPr/>
                    <a:lstStyle/>
                    <a:p>
                      <a:pPr algn="l" fontAlgn="b"/>
                      <a:r>
                        <a:rPr lang="en-US" sz="1100" b="1" i="0" u="sng" strike="noStrike" dirty="0">
                          <a:solidFill>
                            <a:srgbClr val="76933C"/>
                          </a:solidFill>
                          <a:effectLst/>
                          <a:latin typeface="Calibri" panose="020F0502020204030204" pitchFamily="34" charset="0"/>
                          <a:hlinkClick r:id="rId11"/>
                        </a:rPr>
                        <a:t>angie.farsee@gatrans.com</a:t>
                      </a:r>
                      <a:endParaRPr lang="en-US" sz="1100" b="1" i="0" u="sng" strike="noStrike" dirty="0">
                        <a:solidFill>
                          <a:srgbClr val="76933C"/>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r>
                        <a:rPr lang="en-US" sz="900" dirty="0"/>
                        <a:t>Career Awareness /  Structure &amp; Support </a:t>
                      </a:r>
                    </a:p>
                  </a:txBody>
                  <a:tcPr>
                    <a:solidFill>
                      <a:schemeClr val="tx2">
                        <a:lumMod val="20000"/>
                        <a:lumOff val="80000"/>
                      </a:schemeClr>
                    </a:solidFill>
                  </a:tcPr>
                </a:tc>
                <a:extLst>
                  <a:ext uri="{0D108BD9-81ED-4DB2-BD59-A6C34878D82A}">
                    <a16:rowId xmlns:a16="http://schemas.microsoft.com/office/drawing/2014/main" val="214330887"/>
                  </a:ext>
                </a:extLst>
              </a:tr>
              <a:tr h="361332">
                <a:tc>
                  <a:txBody>
                    <a:bodyPr/>
                    <a:lstStyle/>
                    <a:p>
                      <a:pPr algn="l" fontAlgn="b"/>
                      <a:r>
                        <a:rPr lang="en-US" sz="1100" b="0" i="0" u="none" strike="noStrike">
                          <a:solidFill>
                            <a:srgbClr val="000000"/>
                          </a:solidFill>
                          <a:effectLst/>
                          <a:latin typeface="Calibri" panose="020F0502020204030204" pitchFamily="34" charset="0"/>
                        </a:rPr>
                        <a:t>Renee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Pollock</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Georgia Transmission Corporation</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12"/>
                        </a:rPr>
                        <a:t>renee.pollock@gatrans.com</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p>
                  </a:txBody>
                  <a:tcPr>
                    <a:solidFill>
                      <a:schemeClr val="tx2">
                        <a:lumMod val="20000"/>
                        <a:lumOff val="80000"/>
                      </a:schemeClr>
                    </a:solidFill>
                  </a:tcPr>
                </a:tc>
                <a:extLst>
                  <a:ext uri="{0D108BD9-81ED-4DB2-BD59-A6C34878D82A}">
                    <a16:rowId xmlns:a16="http://schemas.microsoft.com/office/drawing/2014/main" val="3665495763"/>
                  </a:ext>
                </a:extLst>
              </a:tr>
              <a:tr h="240545">
                <a:tc>
                  <a:txBody>
                    <a:bodyPr/>
                    <a:lstStyle/>
                    <a:p>
                      <a:pPr algn="l" fontAlgn="b"/>
                      <a:r>
                        <a:rPr lang="en-US" sz="1100" b="0" i="0" u="none" strike="noStrike">
                          <a:solidFill>
                            <a:srgbClr val="000000"/>
                          </a:solidFill>
                          <a:effectLst/>
                          <a:latin typeface="Calibri" panose="020F0502020204030204" pitchFamily="34" charset="0"/>
                        </a:rPr>
                        <a:t>Tonia</a:t>
                      </a:r>
                    </a:p>
                  </a:txBody>
                  <a:tcPr marL="9525" marR="9525" marT="9525" marB="0" anchor="b">
                    <a:solidFill>
                      <a:schemeClr val="tx2">
                        <a:lumMod val="20000"/>
                        <a:lumOff val="8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Schofield</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Grady High School APS</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13"/>
                        </a:rPr>
                        <a:t>tschofield@atlanta.k12.ga.us</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p>
                  </a:txBody>
                  <a:tcPr>
                    <a:solidFill>
                      <a:schemeClr val="tx2">
                        <a:lumMod val="20000"/>
                        <a:lumOff val="80000"/>
                      </a:schemeClr>
                    </a:solidFill>
                  </a:tcPr>
                </a:tc>
                <a:extLst>
                  <a:ext uri="{0D108BD9-81ED-4DB2-BD59-A6C34878D82A}">
                    <a16:rowId xmlns:a16="http://schemas.microsoft.com/office/drawing/2014/main" val="3182976159"/>
                  </a:ext>
                </a:extLst>
              </a:tr>
              <a:tr h="223598">
                <a:tc>
                  <a:txBody>
                    <a:bodyPr/>
                    <a:lstStyle/>
                    <a:p>
                      <a:pPr algn="l" fontAlgn="b"/>
                      <a:r>
                        <a:rPr lang="en-US" sz="1100" b="0" i="0" u="none" strike="noStrike">
                          <a:solidFill>
                            <a:srgbClr val="000000"/>
                          </a:solidFill>
                          <a:effectLst/>
                          <a:latin typeface="Calibri" panose="020F0502020204030204" pitchFamily="34" charset="0"/>
                        </a:rPr>
                        <a:t>Justin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Dunnahoo</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Grayson High School</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14"/>
                        </a:rPr>
                        <a:t>Justin_Dunnahoo@gwinnett.k12.ga.us</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p>
                  </a:txBody>
                  <a:tcPr>
                    <a:solidFill>
                      <a:schemeClr val="tx2">
                        <a:lumMod val="20000"/>
                        <a:lumOff val="80000"/>
                      </a:schemeClr>
                    </a:solidFill>
                  </a:tcPr>
                </a:tc>
                <a:extLst>
                  <a:ext uri="{0D108BD9-81ED-4DB2-BD59-A6C34878D82A}">
                    <a16:rowId xmlns:a16="http://schemas.microsoft.com/office/drawing/2014/main" val="4185884753"/>
                  </a:ext>
                </a:extLst>
              </a:tr>
              <a:tr h="361332">
                <a:tc>
                  <a:txBody>
                    <a:bodyPr/>
                    <a:lstStyle/>
                    <a:p>
                      <a:pPr algn="l" fontAlgn="b"/>
                      <a:r>
                        <a:rPr lang="en-US" sz="1100" b="1" i="0" u="none" strike="noStrike">
                          <a:solidFill>
                            <a:srgbClr val="76933C"/>
                          </a:solidFill>
                          <a:effectLst/>
                          <a:latin typeface="Calibri" panose="020F0502020204030204" pitchFamily="34" charset="0"/>
                        </a:rPr>
                        <a:t>Rita</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76933C"/>
                          </a:solidFill>
                          <a:effectLst/>
                          <a:latin typeface="Calibri" panose="020F0502020204030204" pitchFamily="34" charset="0"/>
                        </a:rPr>
                        <a:t>Harris  </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76933C"/>
                          </a:solidFill>
                          <a:effectLst/>
                          <a:latin typeface="Calibri" panose="020F0502020204030204" pitchFamily="34" charset="0"/>
                        </a:rPr>
                        <a:t>Greystone Power</a:t>
                      </a:r>
                    </a:p>
                  </a:txBody>
                  <a:tcPr marL="9525" marR="9525" marT="9525" marB="0" anchor="b">
                    <a:solidFill>
                      <a:schemeClr val="tx2">
                        <a:lumMod val="20000"/>
                        <a:lumOff val="80000"/>
                      </a:schemeClr>
                    </a:solidFill>
                  </a:tcPr>
                </a:tc>
                <a:tc>
                  <a:txBody>
                    <a:bodyPr/>
                    <a:lstStyle/>
                    <a:p>
                      <a:pPr algn="l" fontAlgn="b"/>
                      <a:r>
                        <a:rPr lang="en-US" sz="1100" b="1" i="0" u="sng" strike="noStrike" dirty="0">
                          <a:solidFill>
                            <a:srgbClr val="76933C"/>
                          </a:solidFill>
                          <a:effectLst/>
                          <a:latin typeface="Calibri" panose="020F0502020204030204" pitchFamily="34" charset="0"/>
                          <a:hlinkClick r:id="rId15"/>
                        </a:rPr>
                        <a:t>Rita.Harris@greystonepower.com</a:t>
                      </a:r>
                      <a:endParaRPr lang="en-US" sz="1100" b="1" i="0" u="sng" strike="noStrike" dirty="0">
                        <a:solidFill>
                          <a:srgbClr val="76933C"/>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r>
                        <a:rPr lang="en-US" sz="900" dirty="0"/>
                        <a:t>Career Awareness / Structure &amp; Support</a:t>
                      </a:r>
                    </a:p>
                  </a:txBody>
                  <a:tcPr>
                    <a:solidFill>
                      <a:schemeClr val="tx2">
                        <a:lumMod val="20000"/>
                        <a:lumOff val="80000"/>
                      </a:schemeClr>
                    </a:solidFill>
                  </a:tcPr>
                </a:tc>
                <a:extLst>
                  <a:ext uri="{0D108BD9-81ED-4DB2-BD59-A6C34878D82A}">
                    <a16:rowId xmlns:a16="http://schemas.microsoft.com/office/drawing/2014/main" val="3149015353"/>
                  </a:ext>
                </a:extLst>
              </a:tr>
              <a:tr h="361332">
                <a:tc>
                  <a:txBody>
                    <a:bodyPr/>
                    <a:lstStyle/>
                    <a:p>
                      <a:pPr algn="l" fontAlgn="b"/>
                      <a:r>
                        <a:rPr lang="en-US" sz="1100" b="0" i="0" u="none" strike="noStrike">
                          <a:solidFill>
                            <a:srgbClr val="000000"/>
                          </a:solidFill>
                          <a:effectLst/>
                          <a:latin typeface="Calibri" panose="020F0502020204030204" pitchFamily="34" charset="0"/>
                        </a:rPr>
                        <a:t>Sara</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Pascu</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HB Next</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16"/>
                        </a:rPr>
                        <a:t>spascu@hbnext.com</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p>
                  </a:txBody>
                  <a:tcPr>
                    <a:solidFill>
                      <a:schemeClr val="tx2">
                        <a:lumMod val="20000"/>
                        <a:lumOff val="80000"/>
                      </a:schemeClr>
                    </a:solidFill>
                  </a:tcPr>
                </a:tc>
                <a:extLst>
                  <a:ext uri="{0D108BD9-81ED-4DB2-BD59-A6C34878D82A}">
                    <a16:rowId xmlns:a16="http://schemas.microsoft.com/office/drawing/2014/main" val="1965025782"/>
                  </a:ext>
                </a:extLst>
              </a:tr>
              <a:tr h="361332">
                <a:tc>
                  <a:txBody>
                    <a:bodyPr/>
                    <a:lstStyle/>
                    <a:p>
                      <a:pPr algn="l" fontAlgn="b"/>
                      <a:r>
                        <a:rPr lang="en-US" sz="1100" b="0" i="0" u="none" strike="noStrike">
                          <a:solidFill>
                            <a:srgbClr val="000000"/>
                          </a:solidFill>
                          <a:effectLst/>
                          <a:latin typeface="Calibri" panose="020F0502020204030204" pitchFamily="34" charset="0"/>
                        </a:rPr>
                        <a:t>John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Uesseler</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Henry County College &amp; Career Academy</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17"/>
                        </a:rPr>
                        <a:t>john.uesseler@henry.k12.ga.us</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p>
                  </a:txBody>
                  <a:tcPr>
                    <a:solidFill>
                      <a:schemeClr val="tx2">
                        <a:lumMod val="20000"/>
                        <a:lumOff val="80000"/>
                      </a:schemeClr>
                    </a:solidFill>
                  </a:tcPr>
                </a:tc>
                <a:extLst>
                  <a:ext uri="{0D108BD9-81ED-4DB2-BD59-A6C34878D82A}">
                    <a16:rowId xmlns:a16="http://schemas.microsoft.com/office/drawing/2014/main" val="3359543431"/>
                  </a:ext>
                </a:extLst>
              </a:tr>
              <a:tr h="361332">
                <a:tc>
                  <a:txBody>
                    <a:bodyPr/>
                    <a:lstStyle/>
                    <a:p>
                      <a:pPr algn="l" fontAlgn="b"/>
                      <a:r>
                        <a:rPr lang="en-US" sz="1100" b="0" i="0" u="none" strike="noStrike">
                          <a:solidFill>
                            <a:srgbClr val="000000"/>
                          </a:solidFill>
                          <a:effectLst/>
                          <a:latin typeface="Calibri" panose="020F0502020204030204" pitchFamily="34" charset="0"/>
                        </a:rPr>
                        <a:t>Tyson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Harty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Jasper County High School</a:t>
                      </a:r>
                    </a:p>
                  </a:txBody>
                  <a:tcPr marL="9525" marR="9525" marT="9525" marB="0" anchor="b">
                    <a:solidFill>
                      <a:schemeClr val="tx2">
                        <a:lumMod val="20000"/>
                        <a:lumOff val="80000"/>
                      </a:schemeClr>
                    </a:solidFill>
                  </a:tcPr>
                </a:tc>
                <a:tc>
                  <a:txBody>
                    <a:bodyPr/>
                    <a:lstStyle/>
                    <a:p>
                      <a:pPr algn="l" fontAlgn="ctr"/>
                      <a:r>
                        <a:rPr lang="en-US" sz="1100" b="0" i="0" u="sng" strike="noStrike">
                          <a:solidFill>
                            <a:srgbClr val="0000FF"/>
                          </a:solidFill>
                          <a:effectLst/>
                          <a:latin typeface="Calibri" panose="020F0502020204030204" pitchFamily="34" charset="0"/>
                          <a:hlinkClick r:id="rId18" action="ppaction://hlinkfile"/>
                        </a:rPr>
                        <a:t>tharty@jasper.k12.ga.us</a:t>
                      </a:r>
                      <a:endParaRPr lang="en-US" sz="1100" b="0" i="0" u="sng" strike="noStrike">
                        <a:solidFill>
                          <a:srgbClr val="0000FF"/>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endParaRPr lang="en-US" sz="900" dirty="0"/>
                    </a:p>
                  </a:txBody>
                  <a:tcPr>
                    <a:solidFill>
                      <a:schemeClr val="tx2">
                        <a:lumMod val="20000"/>
                        <a:lumOff val="80000"/>
                      </a:schemeClr>
                    </a:solidFill>
                  </a:tcPr>
                </a:tc>
                <a:extLst>
                  <a:ext uri="{0D108BD9-81ED-4DB2-BD59-A6C34878D82A}">
                    <a16:rowId xmlns:a16="http://schemas.microsoft.com/office/drawing/2014/main" val="2158765712"/>
                  </a:ext>
                </a:extLst>
              </a:tr>
              <a:tr h="358876">
                <a:tc>
                  <a:txBody>
                    <a:bodyPr/>
                    <a:lstStyle/>
                    <a:p>
                      <a:pPr algn="l" fontAlgn="b"/>
                      <a:r>
                        <a:rPr lang="en-US" sz="1100" b="0" i="0" u="none" strike="noStrike">
                          <a:solidFill>
                            <a:srgbClr val="000000"/>
                          </a:solidFill>
                          <a:effectLst/>
                          <a:latin typeface="Calibri" panose="020F0502020204030204" pitchFamily="34" charset="0"/>
                        </a:rPr>
                        <a:t>Leigh</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Johnson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Jefferson Energy Cooperative</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9"/>
                        </a:rPr>
                        <a:t>ljohnson@jec.coop</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p>
                  </a:txBody>
                  <a:tcPr>
                    <a:solidFill>
                      <a:schemeClr val="tx2">
                        <a:lumMod val="20000"/>
                        <a:lumOff val="80000"/>
                      </a:schemeClr>
                    </a:solidFill>
                  </a:tcPr>
                </a:tc>
                <a:extLst>
                  <a:ext uri="{0D108BD9-81ED-4DB2-BD59-A6C34878D82A}">
                    <a16:rowId xmlns:a16="http://schemas.microsoft.com/office/drawing/2014/main" val="2213297672"/>
                  </a:ext>
                </a:extLst>
              </a:tr>
              <a:tr h="223175">
                <a:tc>
                  <a:txBody>
                    <a:bodyPr/>
                    <a:lstStyle/>
                    <a:p>
                      <a:pPr algn="l" fontAlgn="b"/>
                      <a:r>
                        <a:rPr lang="en-US" sz="1100" b="0" i="0" u="none" strike="noStrike" dirty="0">
                          <a:solidFill>
                            <a:srgbClr val="000000"/>
                          </a:solidFill>
                          <a:effectLst/>
                          <a:latin typeface="Calibri" panose="020F0502020204030204" pitchFamily="34" charset="0"/>
                        </a:rPr>
                        <a:t>Aaron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Specht</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Jenkins High School</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20"/>
                        </a:rPr>
                        <a:t>aaron.specht@sccpss.com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endParaRPr lang="en-US" sz="900" dirty="0"/>
                    </a:p>
                  </a:txBody>
                  <a:tcPr>
                    <a:solidFill>
                      <a:schemeClr val="tx2">
                        <a:lumMod val="20000"/>
                        <a:lumOff val="80000"/>
                      </a:schemeClr>
                    </a:solidFill>
                  </a:tcPr>
                </a:tc>
                <a:extLst>
                  <a:ext uri="{0D108BD9-81ED-4DB2-BD59-A6C34878D82A}">
                    <a16:rowId xmlns:a16="http://schemas.microsoft.com/office/drawing/2014/main" val="3792515496"/>
                  </a:ext>
                </a:extLst>
              </a:tr>
              <a:tr h="361332">
                <a:tc>
                  <a:txBody>
                    <a:bodyPr/>
                    <a:lstStyle/>
                    <a:p>
                      <a:pPr algn="l" fontAlgn="b"/>
                      <a:r>
                        <a:rPr lang="en-US" sz="1100" b="0" i="0" u="none" strike="noStrike">
                          <a:solidFill>
                            <a:srgbClr val="000000"/>
                          </a:solidFill>
                          <a:effectLst/>
                          <a:latin typeface="Calibri" panose="020F0502020204030204" pitchFamily="34" charset="0"/>
                        </a:rPr>
                        <a:t>Laura</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Rackley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Jones County High School</a:t>
                      </a:r>
                    </a:p>
                  </a:txBody>
                  <a:tcPr marL="9525" marR="9525" marT="9525" marB="0" anchor="b">
                    <a:solidFill>
                      <a:schemeClr val="tx2">
                        <a:lumMod val="20000"/>
                        <a:lumOff val="80000"/>
                      </a:schemeClr>
                    </a:solidFill>
                  </a:tcPr>
                </a:tc>
                <a:tc>
                  <a:txBody>
                    <a:bodyPr/>
                    <a:lstStyle/>
                    <a:p>
                      <a:pPr algn="l" fontAlgn="ctr"/>
                      <a:r>
                        <a:rPr lang="en-US" sz="1100" b="0" i="0" u="sng" strike="noStrike" dirty="0">
                          <a:solidFill>
                            <a:srgbClr val="0000FF"/>
                          </a:solidFill>
                          <a:effectLst/>
                          <a:latin typeface="Calibri" panose="020F0502020204030204" pitchFamily="34" charset="0"/>
                          <a:hlinkClick r:id="rId21"/>
                        </a:rPr>
                        <a:t>laurarackley@jones.k12.ga.us</a:t>
                      </a:r>
                      <a:endParaRPr lang="en-US" sz="1100" b="0" i="0" u="sng" strike="noStrike" dirty="0">
                        <a:solidFill>
                          <a:srgbClr val="0000FF"/>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endParaRPr lang="en-US" sz="900" dirty="0"/>
                    </a:p>
                  </a:txBody>
                  <a:tcPr>
                    <a:solidFill>
                      <a:schemeClr val="tx2">
                        <a:lumMod val="20000"/>
                        <a:lumOff val="80000"/>
                      </a:schemeClr>
                    </a:solidFill>
                  </a:tcPr>
                </a:tc>
                <a:extLst>
                  <a:ext uri="{0D108BD9-81ED-4DB2-BD59-A6C34878D82A}">
                    <a16:rowId xmlns:a16="http://schemas.microsoft.com/office/drawing/2014/main" val="4087227441"/>
                  </a:ext>
                </a:extLst>
              </a:tr>
            </a:tbl>
          </a:graphicData>
        </a:graphic>
      </p:graphicFrame>
      <p:sp>
        <p:nvSpPr>
          <p:cNvPr id="4" name="TextBox 3">
            <a:extLst>
              <a:ext uri="{FF2B5EF4-FFF2-40B4-BE49-F238E27FC236}">
                <a16:creationId xmlns:a16="http://schemas.microsoft.com/office/drawing/2014/main" id="{9D425E7F-62A1-459E-966A-5F403EB26835}"/>
              </a:ext>
            </a:extLst>
          </p:cNvPr>
          <p:cNvSpPr txBox="1"/>
          <p:nvPr/>
        </p:nvSpPr>
        <p:spPr>
          <a:xfrm>
            <a:off x="2193284" y="0"/>
            <a:ext cx="2473009" cy="646331"/>
          </a:xfrm>
          <a:prstGeom prst="rect">
            <a:avLst/>
          </a:prstGeom>
          <a:noFill/>
        </p:spPr>
        <p:txBody>
          <a:bodyPr wrap="square" rtlCol="0">
            <a:spAutoFit/>
          </a:bodyPr>
          <a:lstStyle/>
          <a:p>
            <a:pPr algn="ctr"/>
            <a:r>
              <a:rPr lang="en-US" b="1" dirty="0"/>
              <a:t>GEICC Membership as of January 1, 2020</a:t>
            </a:r>
          </a:p>
        </p:txBody>
      </p:sp>
    </p:spTree>
    <p:extLst>
      <p:ext uri="{BB962C8B-B14F-4D97-AF65-F5344CB8AC3E}">
        <p14:creationId xmlns:p14="http://schemas.microsoft.com/office/powerpoint/2010/main" val="3085581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D6B91B-7C68-48E6-8DE3-243188F84801}"/>
              </a:ext>
            </a:extLst>
          </p:cNvPr>
          <p:cNvSpPr>
            <a:spLocks noGrp="1"/>
          </p:cNvSpPr>
          <p:nvPr>
            <p:ph type="sldNum" sz="quarter" idx="12"/>
          </p:nvPr>
        </p:nvSpPr>
        <p:spPr>
          <a:xfrm>
            <a:off x="5140531" y="8657167"/>
            <a:ext cx="1600200" cy="486833"/>
          </a:xfrm>
        </p:spPr>
        <p:txBody>
          <a:bodyPr/>
          <a:lstStyle/>
          <a:p>
            <a:fld id="{A4C660B1-87F4-40AA-841B-FFBED39A5500}" type="slidenum">
              <a:rPr lang="en-US" smtClean="0"/>
              <a:pPr/>
              <a:t>32</a:t>
            </a:fld>
            <a:endParaRPr lang="en-US"/>
          </a:p>
        </p:txBody>
      </p:sp>
      <p:sp>
        <p:nvSpPr>
          <p:cNvPr id="3" name="TextBox 2">
            <a:extLst>
              <a:ext uri="{FF2B5EF4-FFF2-40B4-BE49-F238E27FC236}">
                <a16:creationId xmlns:a16="http://schemas.microsoft.com/office/drawing/2014/main" id="{A3F19AA8-6681-4380-A506-2554F9D27250}"/>
              </a:ext>
            </a:extLst>
          </p:cNvPr>
          <p:cNvSpPr txBox="1"/>
          <p:nvPr/>
        </p:nvSpPr>
        <p:spPr>
          <a:xfrm>
            <a:off x="2193284" y="0"/>
            <a:ext cx="2473009" cy="646331"/>
          </a:xfrm>
          <a:prstGeom prst="rect">
            <a:avLst/>
          </a:prstGeom>
          <a:noFill/>
        </p:spPr>
        <p:txBody>
          <a:bodyPr wrap="square" rtlCol="0">
            <a:spAutoFit/>
          </a:bodyPr>
          <a:lstStyle/>
          <a:p>
            <a:pPr algn="ctr"/>
            <a:r>
              <a:rPr lang="en-US" b="1" dirty="0"/>
              <a:t>GEICC Membership as of January 1, 2020</a:t>
            </a:r>
          </a:p>
        </p:txBody>
      </p:sp>
      <p:graphicFrame>
        <p:nvGraphicFramePr>
          <p:cNvPr id="4" name="Table 3">
            <a:extLst>
              <a:ext uri="{FF2B5EF4-FFF2-40B4-BE49-F238E27FC236}">
                <a16:creationId xmlns:a16="http://schemas.microsoft.com/office/drawing/2014/main" id="{98DFEE67-87B7-4153-88F9-E485AF07AAC8}"/>
              </a:ext>
            </a:extLst>
          </p:cNvPr>
          <p:cNvGraphicFramePr>
            <a:graphicFrameLocks noGrp="1"/>
          </p:cNvGraphicFramePr>
          <p:nvPr>
            <p:extLst>
              <p:ext uri="{D42A27DB-BD31-4B8C-83A1-F6EECF244321}">
                <p14:modId xmlns:p14="http://schemas.microsoft.com/office/powerpoint/2010/main" val="3590346813"/>
              </p:ext>
            </p:extLst>
          </p:nvPr>
        </p:nvGraphicFramePr>
        <p:xfrm>
          <a:off x="355517" y="779170"/>
          <a:ext cx="6146965" cy="6865308"/>
        </p:xfrm>
        <a:graphic>
          <a:graphicData uri="http://schemas.openxmlformats.org/drawingml/2006/table">
            <a:tbl>
              <a:tblPr firstRow="1" bandRow="1">
                <a:tableStyleId>{5C22544A-7EE6-4342-B048-85BDC9FD1C3A}</a:tableStyleId>
              </a:tblPr>
              <a:tblGrid>
                <a:gridCol w="629392">
                  <a:extLst>
                    <a:ext uri="{9D8B030D-6E8A-4147-A177-3AD203B41FA5}">
                      <a16:colId xmlns:a16="http://schemas.microsoft.com/office/drawing/2014/main" val="2321813146"/>
                    </a:ext>
                  </a:extLst>
                </a:gridCol>
                <a:gridCol w="748146">
                  <a:extLst>
                    <a:ext uri="{9D8B030D-6E8A-4147-A177-3AD203B41FA5}">
                      <a16:colId xmlns:a16="http://schemas.microsoft.com/office/drawing/2014/main" val="3409659097"/>
                    </a:ext>
                  </a:extLst>
                </a:gridCol>
                <a:gridCol w="1711531">
                  <a:extLst>
                    <a:ext uri="{9D8B030D-6E8A-4147-A177-3AD203B41FA5}">
                      <a16:colId xmlns:a16="http://schemas.microsoft.com/office/drawing/2014/main" val="516692566"/>
                    </a:ext>
                  </a:extLst>
                </a:gridCol>
                <a:gridCol w="2101191">
                  <a:extLst>
                    <a:ext uri="{9D8B030D-6E8A-4147-A177-3AD203B41FA5}">
                      <a16:colId xmlns:a16="http://schemas.microsoft.com/office/drawing/2014/main" val="3125327"/>
                    </a:ext>
                  </a:extLst>
                </a:gridCol>
                <a:gridCol w="956705">
                  <a:extLst>
                    <a:ext uri="{9D8B030D-6E8A-4147-A177-3AD203B41FA5}">
                      <a16:colId xmlns:a16="http://schemas.microsoft.com/office/drawing/2014/main" val="247122913"/>
                    </a:ext>
                  </a:extLst>
                </a:gridCol>
              </a:tblGrid>
              <a:tr h="361332">
                <a:tc>
                  <a:txBody>
                    <a:bodyPr/>
                    <a:lstStyle/>
                    <a:p>
                      <a:pPr algn="ctr" fontAlgn="b"/>
                      <a:r>
                        <a:rPr lang="en-US" sz="900" b="1" u="none" strike="noStrike" dirty="0">
                          <a:solidFill>
                            <a:schemeClr val="tx1"/>
                          </a:solidFill>
                          <a:effectLst/>
                        </a:rPr>
                        <a:t>First Name</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tc>
                  <a:txBody>
                    <a:bodyPr/>
                    <a:lstStyle/>
                    <a:p>
                      <a:pPr algn="ctr" fontAlgn="b"/>
                      <a:r>
                        <a:rPr lang="en-US" sz="900" b="1" i="0" u="none" strike="noStrike" dirty="0">
                          <a:solidFill>
                            <a:schemeClr val="tx1"/>
                          </a:solidFill>
                          <a:effectLst/>
                          <a:latin typeface="Calibri"/>
                        </a:rPr>
                        <a:t>Last Name</a:t>
                      </a:r>
                    </a:p>
                  </a:txBody>
                  <a:tcPr marL="4841" marR="4841" marT="4841" marB="0" anchor="ctr">
                    <a:solidFill>
                      <a:schemeClr val="tx2">
                        <a:lumMod val="20000"/>
                        <a:lumOff val="80000"/>
                      </a:schemeClr>
                    </a:solidFill>
                  </a:tcPr>
                </a:tc>
                <a:tc>
                  <a:txBody>
                    <a:bodyPr/>
                    <a:lstStyle/>
                    <a:p>
                      <a:pPr algn="ctr" fontAlgn="b"/>
                      <a:r>
                        <a:rPr lang="en-US" sz="900" b="1" u="none" strike="noStrike" dirty="0">
                          <a:solidFill>
                            <a:schemeClr val="tx1"/>
                          </a:solidFill>
                          <a:effectLst/>
                        </a:rPr>
                        <a:t>Company</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tc>
                  <a:txBody>
                    <a:bodyPr/>
                    <a:lstStyle/>
                    <a:p>
                      <a:pPr algn="ctr" fontAlgn="b"/>
                      <a:r>
                        <a:rPr lang="en-US" sz="900" b="1" u="none" strike="noStrike" dirty="0">
                          <a:solidFill>
                            <a:schemeClr val="tx1"/>
                          </a:solidFill>
                          <a:effectLst/>
                        </a:rPr>
                        <a:t>email</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tc>
                  <a:txBody>
                    <a:bodyPr/>
                    <a:lstStyle/>
                    <a:p>
                      <a:pPr algn="ctr" fontAlgn="b"/>
                      <a:r>
                        <a:rPr lang="en-US" sz="900" b="1" u="none" strike="noStrike" dirty="0">
                          <a:solidFill>
                            <a:schemeClr val="tx1"/>
                          </a:solidFill>
                          <a:effectLst/>
                        </a:rPr>
                        <a:t>Subcommittee </a:t>
                      </a:r>
                      <a:br>
                        <a:rPr lang="en-US" sz="900" b="1" u="none" strike="noStrike" dirty="0">
                          <a:solidFill>
                            <a:schemeClr val="tx1"/>
                          </a:solidFill>
                          <a:effectLst/>
                        </a:rPr>
                      </a:br>
                      <a:r>
                        <a:rPr lang="en-US" sz="900" b="1" u="none" strike="noStrike" dirty="0">
                          <a:solidFill>
                            <a:schemeClr val="tx1"/>
                          </a:solidFill>
                          <a:effectLst/>
                        </a:rPr>
                        <a:t>Assignment*</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2510584303"/>
                  </a:ext>
                </a:extLst>
              </a:tr>
              <a:tr h="361332">
                <a:tc>
                  <a:txBody>
                    <a:bodyPr/>
                    <a:lstStyle/>
                    <a:p>
                      <a:pPr algn="l" fontAlgn="b"/>
                      <a:r>
                        <a:rPr lang="en-US" sz="1100" b="0" i="0" u="none" strike="noStrike" dirty="0">
                          <a:solidFill>
                            <a:srgbClr val="000000"/>
                          </a:solidFill>
                          <a:effectLst/>
                          <a:latin typeface="Calibri" panose="020F0502020204030204" pitchFamily="34" charset="0"/>
                        </a:rPr>
                        <a:t>Lee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Allen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Lanier Technical College</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2"/>
                        </a:rPr>
                        <a:t>lallen@laniertech.edu</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1100" b="1"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416578182"/>
                  </a:ext>
                </a:extLst>
              </a:tr>
              <a:tr h="361332">
                <a:tc>
                  <a:txBody>
                    <a:bodyPr/>
                    <a:lstStyle/>
                    <a:p>
                      <a:pPr algn="l" fontAlgn="b"/>
                      <a:r>
                        <a:rPr lang="en-US" sz="1100" b="0" i="0" u="none" strike="noStrike">
                          <a:solidFill>
                            <a:srgbClr val="000000"/>
                          </a:solidFill>
                          <a:effectLst/>
                          <a:latin typeface="Calibri" panose="020F0502020204030204" pitchFamily="34" charset="0"/>
                        </a:rPr>
                        <a:t>Nancy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Beaver</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Lanier Technical College</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3"/>
                        </a:rPr>
                        <a:t>nbeaver@laniertech.edu</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1100" b="1"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2134102068"/>
                  </a:ext>
                </a:extLst>
              </a:tr>
              <a:tr h="361332">
                <a:tc>
                  <a:txBody>
                    <a:bodyPr/>
                    <a:lstStyle/>
                    <a:p>
                      <a:pPr algn="l" fontAlgn="b"/>
                      <a:r>
                        <a:rPr lang="en-US" sz="1100" b="0" i="0" u="none" strike="noStrike">
                          <a:solidFill>
                            <a:srgbClr val="000000"/>
                          </a:solidFill>
                          <a:effectLst/>
                          <a:latin typeface="Calibri" panose="020F0502020204030204" pitchFamily="34" charset="0"/>
                        </a:rPr>
                        <a:t>Irene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Munn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Lt. Governor's Office</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4"/>
                        </a:rPr>
                        <a:t>irenemunn@ltgov.ga.gov</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1100" b="1"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351968796"/>
                  </a:ext>
                </a:extLst>
              </a:tr>
              <a:tr h="361332">
                <a:tc>
                  <a:txBody>
                    <a:bodyPr/>
                    <a:lstStyle/>
                    <a:p>
                      <a:pPr algn="l" fontAlgn="b"/>
                      <a:r>
                        <a:rPr lang="en-US" sz="1100" b="0" i="0" u="none" strike="noStrike">
                          <a:solidFill>
                            <a:srgbClr val="000000"/>
                          </a:solidFill>
                          <a:effectLst/>
                          <a:latin typeface="Calibri" panose="020F0502020204030204" pitchFamily="34" charset="0"/>
                        </a:rPr>
                        <a:t>Ernie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Garcia</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Marietta Power</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5"/>
                        </a:rPr>
                        <a:t>egarcia@mariettaga.gov</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1100" b="1"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3422161120"/>
                  </a:ext>
                </a:extLst>
              </a:tr>
              <a:tr h="361332">
                <a:tc>
                  <a:txBody>
                    <a:bodyPr/>
                    <a:lstStyle/>
                    <a:p>
                      <a:pPr algn="l" fontAlgn="b"/>
                      <a:r>
                        <a:rPr lang="en-US" sz="1100" b="0" i="0" u="none" strike="noStrike">
                          <a:solidFill>
                            <a:srgbClr val="000000"/>
                          </a:solidFill>
                          <a:effectLst/>
                          <a:latin typeface="Calibri" panose="020F0502020204030204" pitchFamily="34" charset="0"/>
                        </a:rPr>
                        <a:t>Maisha</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Mescudi</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Mays High School APS</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6"/>
                        </a:rPr>
                        <a:t>maisha.mescudi@atlanta.k12.ga.us</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1100" b="1"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3614700081"/>
                  </a:ext>
                </a:extLst>
              </a:tr>
              <a:tr h="361332">
                <a:tc>
                  <a:txBody>
                    <a:bodyPr/>
                    <a:lstStyle/>
                    <a:p>
                      <a:pPr algn="l" fontAlgn="b"/>
                      <a:r>
                        <a:rPr lang="en-US" sz="1100" b="0" i="0" u="none" strike="noStrike">
                          <a:solidFill>
                            <a:srgbClr val="000000"/>
                          </a:solidFill>
                          <a:effectLst/>
                          <a:latin typeface="Calibri" panose="020F0502020204030204" pitchFamily="34" charset="0"/>
                        </a:rPr>
                        <a:t>Alex</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Reed</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Mill Creek High School</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7"/>
                        </a:rPr>
                        <a:t>Alex_Reed@gwinnett.k12.ga.us</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1100" b="1"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2726937505"/>
                  </a:ext>
                </a:extLst>
              </a:tr>
              <a:tr h="361332">
                <a:tc>
                  <a:txBody>
                    <a:bodyPr/>
                    <a:lstStyle/>
                    <a:p>
                      <a:pPr algn="l" fontAlgn="b"/>
                      <a:r>
                        <a:rPr lang="en-US" sz="1100" b="0" i="0" u="none" strike="noStrike">
                          <a:solidFill>
                            <a:srgbClr val="000000"/>
                          </a:solidFill>
                          <a:effectLst/>
                          <a:latin typeface="Calibri" panose="020F0502020204030204" pitchFamily="34" charset="0"/>
                        </a:rPr>
                        <a:t>Sandy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Colwell</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Monroe County Schools</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8"/>
                        </a:rPr>
                        <a:t>sandy.colwell@mcschools.org</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1100" b="1"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3527756527"/>
                  </a:ext>
                </a:extLst>
              </a:tr>
              <a:tr h="361332">
                <a:tc>
                  <a:txBody>
                    <a:bodyPr/>
                    <a:lstStyle/>
                    <a:p>
                      <a:pPr algn="l" fontAlgn="b"/>
                      <a:r>
                        <a:rPr lang="en-US" sz="1100" b="0" i="0" u="none" strike="noStrike">
                          <a:solidFill>
                            <a:srgbClr val="000000"/>
                          </a:solidFill>
                          <a:effectLst/>
                          <a:latin typeface="Calibri" panose="020F0502020204030204" pitchFamily="34" charset="0"/>
                        </a:rPr>
                        <a:t>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Edwards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Municipal Gas Authority of Georgia</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9"/>
                        </a:rPr>
                        <a:t>sedwards@gasauthority.com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1100" b="1"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791564909"/>
                  </a:ext>
                </a:extLst>
              </a:tr>
              <a:tr h="361332">
                <a:tc>
                  <a:txBody>
                    <a:bodyPr/>
                    <a:lstStyle/>
                    <a:p>
                      <a:pPr algn="l" fontAlgn="b"/>
                      <a:r>
                        <a:rPr lang="en-US" sz="1100" b="0" i="0" u="none" strike="noStrike">
                          <a:solidFill>
                            <a:srgbClr val="000000"/>
                          </a:solidFill>
                          <a:effectLst/>
                          <a:latin typeface="Calibri" panose="020F0502020204030204" pitchFamily="34" charset="0"/>
                        </a:rPr>
                        <a:t>Chris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Strippelhoff</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Municipal Gas Authority of Georgia</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0"/>
                        </a:rPr>
                        <a:t>cstrippelhoff@gasauthority.com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1100" b="1"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185278282"/>
                  </a:ext>
                </a:extLst>
              </a:tr>
              <a:tr h="361332">
                <a:tc>
                  <a:txBody>
                    <a:bodyPr/>
                    <a:lstStyle/>
                    <a:p>
                      <a:pPr algn="l" fontAlgn="b"/>
                      <a:r>
                        <a:rPr lang="en-US" sz="1100" b="1" i="0" u="none" strike="noStrike">
                          <a:solidFill>
                            <a:srgbClr val="FF0000"/>
                          </a:solidFill>
                          <a:effectLst/>
                          <a:latin typeface="Calibri" panose="020F0502020204030204" pitchFamily="34" charset="0"/>
                        </a:rPr>
                        <a:t>Steve</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FF0000"/>
                          </a:solidFill>
                          <a:effectLst/>
                          <a:latin typeface="Calibri" panose="020F0502020204030204" pitchFamily="34" charset="0"/>
                        </a:rPr>
                        <a:t>Tolleson</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FF0000"/>
                          </a:solidFill>
                          <a:effectLst/>
                          <a:latin typeface="Calibri" panose="020F0502020204030204" pitchFamily="34" charset="0"/>
                        </a:rPr>
                        <a:t>Municipal Gas Authority of Georgia</a:t>
                      </a:r>
                    </a:p>
                  </a:txBody>
                  <a:tcPr marL="9525" marR="9525" marT="9525" marB="0" anchor="b">
                    <a:solidFill>
                      <a:schemeClr val="tx2">
                        <a:lumMod val="20000"/>
                        <a:lumOff val="80000"/>
                      </a:schemeClr>
                    </a:solidFill>
                  </a:tcPr>
                </a:tc>
                <a:tc>
                  <a:txBody>
                    <a:bodyPr/>
                    <a:lstStyle/>
                    <a:p>
                      <a:pPr algn="l" fontAlgn="b"/>
                      <a:r>
                        <a:rPr lang="en-US" sz="1100" b="1" i="0" u="sng" strike="noStrike">
                          <a:solidFill>
                            <a:srgbClr val="FF0000"/>
                          </a:solidFill>
                          <a:effectLst/>
                          <a:latin typeface="Calibri" panose="020F0502020204030204" pitchFamily="34" charset="0"/>
                          <a:hlinkClick r:id="rId11"/>
                        </a:rPr>
                        <a:t>sstolleson@gasauthority.com</a:t>
                      </a:r>
                      <a:endParaRPr lang="en-US" sz="1100" b="1" i="0" u="sng" strike="noStrike">
                        <a:solidFill>
                          <a:srgbClr val="FF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1100" b="1"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429108997"/>
                  </a:ext>
                </a:extLst>
              </a:tr>
              <a:tr h="361332">
                <a:tc>
                  <a:txBody>
                    <a:bodyPr/>
                    <a:lstStyle/>
                    <a:p>
                      <a:pPr algn="l" fontAlgn="b"/>
                      <a:r>
                        <a:rPr lang="en-US" sz="1100" b="0" i="0" u="none" strike="noStrike">
                          <a:solidFill>
                            <a:srgbClr val="000000"/>
                          </a:solidFill>
                          <a:effectLst/>
                          <a:latin typeface="Calibri" panose="020F0502020204030204" pitchFamily="34" charset="0"/>
                        </a:rPr>
                        <a:t>Yolanda</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White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Municipal Gas Authority of Georgia</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2"/>
                        </a:rPr>
                        <a:t>ywhite@gasauthority.com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1100" b="1"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4162434193"/>
                  </a:ext>
                </a:extLst>
              </a:tr>
              <a:tr h="361332">
                <a:tc>
                  <a:txBody>
                    <a:bodyPr/>
                    <a:lstStyle/>
                    <a:p>
                      <a:pPr algn="l" fontAlgn="b"/>
                      <a:r>
                        <a:rPr lang="en-US" sz="1100" b="0" i="0" u="none" strike="noStrike">
                          <a:solidFill>
                            <a:srgbClr val="000000"/>
                          </a:solidFill>
                          <a:effectLst/>
                          <a:latin typeface="Calibri" panose="020F0502020204030204" pitchFamily="34" charset="0"/>
                        </a:rPr>
                        <a:t>Mark</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Whitlock</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Newnan Central Education Center</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3"/>
                        </a:rPr>
                        <a:t>mark.whitlock@cowetaschools.net</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1100" b="1"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4070277769"/>
                  </a:ext>
                </a:extLst>
              </a:tr>
              <a:tr h="361332">
                <a:tc>
                  <a:txBody>
                    <a:bodyPr/>
                    <a:lstStyle/>
                    <a:p>
                      <a:pPr algn="l" fontAlgn="b"/>
                      <a:r>
                        <a:rPr lang="en-US" sz="1100" b="0" i="0" u="none" strike="noStrike">
                          <a:solidFill>
                            <a:srgbClr val="000000"/>
                          </a:solidFill>
                          <a:effectLst/>
                          <a:latin typeface="Calibri" panose="020F0502020204030204" pitchFamily="34" charset="0"/>
                        </a:rPr>
                        <a:t>Tim</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Schmitt</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Newton County</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4"/>
                        </a:rPr>
                        <a:t>schmitt.tim@newton.k12.ga.us</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1100" b="1"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3851548124"/>
                  </a:ext>
                </a:extLst>
              </a:tr>
              <a:tr h="361332">
                <a:tc>
                  <a:txBody>
                    <a:bodyPr/>
                    <a:lstStyle/>
                    <a:p>
                      <a:pPr algn="l" fontAlgn="b"/>
                      <a:r>
                        <a:rPr lang="en-US" sz="1100" b="0" i="0" u="none" strike="noStrike">
                          <a:solidFill>
                            <a:srgbClr val="000000"/>
                          </a:solidFill>
                          <a:effectLst/>
                          <a:latin typeface="Calibri" panose="020F0502020204030204" pitchFamily="34" charset="0"/>
                        </a:rPr>
                        <a:t>Sheila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Caldwell</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North GA College</a:t>
                      </a:r>
                    </a:p>
                  </a:txBody>
                  <a:tcPr marL="9525" marR="9525" marT="9525" marB="0" anchor="b">
                    <a:solidFill>
                      <a:schemeClr val="tx2">
                        <a:lumMod val="20000"/>
                        <a:lumOff val="80000"/>
                      </a:schemeClr>
                    </a:solidFill>
                  </a:tcPr>
                </a:tc>
                <a:tc>
                  <a:txBody>
                    <a:bodyPr/>
                    <a:lstStyle/>
                    <a:p>
                      <a:pPr algn="l" fontAlgn="ctr"/>
                      <a:r>
                        <a:rPr lang="en-US" sz="1100" b="0" i="0" u="sng" strike="noStrike">
                          <a:solidFill>
                            <a:srgbClr val="0000FF"/>
                          </a:solidFill>
                          <a:effectLst/>
                          <a:latin typeface="Calibri" panose="020F0502020204030204" pitchFamily="34" charset="0"/>
                          <a:hlinkClick r:id="rId15"/>
                        </a:rPr>
                        <a:t>sheila.caldwell@ung.edu </a:t>
                      </a:r>
                      <a:endParaRPr lang="en-US" sz="1100" b="0" i="0" u="sng" strike="noStrike">
                        <a:solidFill>
                          <a:srgbClr val="0000FF"/>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pPr algn="ctr" fontAlgn="b"/>
                      <a:endParaRPr lang="en-US" sz="1100" b="1"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2454214268"/>
                  </a:ext>
                </a:extLst>
              </a:tr>
              <a:tr h="361332">
                <a:tc>
                  <a:txBody>
                    <a:bodyPr/>
                    <a:lstStyle/>
                    <a:p>
                      <a:pPr algn="l" fontAlgn="b"/>
                      <a:r>
                        <a:rPr lang="en-US" sz="1100" b="0" i="0" u="none" strike="noStrike">
                          <a:solidFill>
                            <a:srgbClr val="000000"/>
                          </a:solidFill>
                          <a:effectLst/>
                          <a:latin typeface="Calibri" panose="020F0502020204030204" pitchFamily="34" charset="0"/>
                        </a:rPr>
                        <a:t>Tiffany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Scroggs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North GA Technical College</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6"/>
                        </a:rPr>
                        <a:t>tscroggs@northgatech.edu</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1100" b="1"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2810806406"/>
                  </a:ext>
                </a:extLst>
              </a:tr>
              <a:tr h="361332">
                <a:tc>
                  <a:txBody>
                    <a:bodyPr/>
                    <a:lstStyle/>
                    <a:p>
                      <a:pPr algn="l" fontAlgn="b"/>
                      <a:r>
                        <a:rPr lang="en-US" sz="1100" b="0" i="0" u="none" strike="noStrike">
                          <a:solidFill>
                            <a:srgbClr val="000000"/>
                          </a:solidFill>
                          <a:effectLst/>
                          <a:latin typeface="Calibri" panose="020F0502020204030204" pitchFamily="34" charset="0"/>
                        </a:rPr>
                        <a:t>Brian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Davis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Oglethorpe Power Corporation</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7"/>
                        </a:rPr>
                        <a:t>brian.davis@opc.com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1100" b="1"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3317171891"/>
                  </a:ext>
                </a:extLst>
              </a:tr>
              <a:tr h="361332">
                <a:tc>
                  <a:txBody>
                    <a:bodyPr/>
                    <a:lstStyle/>
                    <a:p>
                      <a:pPr algn="l" fontAlgn="b"/>
                      <a:r>
                        <a:rPr lang="en-US" sz="1100" b="0" i="0" u="none" strike="noStrike">
                          <a:solidFill>
                            <a:srgbClr val="000000"/>
                          </a:solidFill>
                          <a:effectLst/>
                          <a:latin typeface="Calibri" panose="020F0502020204030204" pitchFamily="34" charset="0"/>
                        </a:rPr>
                        <a:t>Nazrina</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Houser</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Oglethorpe Power Corporation</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8"/>
                        </a:rPr>
                        <a:t>nazrina.houser@opc.com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1100" b="1"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603058030"/>
                  </a:ext>
                </a:extLst>
              </a:tr>
              <a:tr h="361332">
                <a:tc>
                  <a:txBody>
                    <a:bodyPr/>
                    <a:lstStyle/>
                    <a:p>
                      <a:pPr algn="l" fontAlgn="b"/>
                      <a:r>
                        <a:rPr lang="en-US" sz="1100" b="1" i="0" u="none" strike="noStrike">
                          <a:solidFill>
                            <a:srgbClr val="76933C"/>
                          </a:solidFill>
                          <a:effectLst/>
                          <a:latin typeface="Calibri" panose="020F0502020204030204" pitchFamily="34" charset="0"/>
                        </a:rPr>
                        <a:t>Mary </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76933C"/>
                          </a:solidFill>
                          <a:effectLst/>
                          <a:latin typeface="Calibri" panose="020F0502020204030204" pitchFamily="34" charset="0"/>
                        </a:rPr>
                        <a:t>Long</a:t>
                      </a:r>
                    </a:p>
                  </a:txBody>
                  <a:tcPr marL="9525" marR="9525" marT="9525" marB="0" anchor="b">
                    <a:solidFill>
                      <a:schemeClr val="tx2">
                        <a:lumMod val="20000"/>
                        <a:lumOff val="80000"/>
                      </a:schemeClr>
                    </a:solidFill>
                  </a:tcPr>
                </a:tc>
                <a:tc>
                  <a:txBody>
                    <a:bodyPr/>
                    <a:lstStyle/>
                    <a:p>
                      <a:pPr algn="l" fontAlgn="b"/>
                      <a:r>
                        <a:rPr lang="en-US" sz="1100" b="1" i="0" u="none" strike="noStrike" dirty="0">
                          <a:solidFill>
                            <a:srgbClr val="76933C"/>
                          </a:solidFill>
                          <a:effectLst/>
                          <a:latin typeface="Calibri" panose="020F0502020204030204" pitchFamily="34" charset="0"/>
                        </a:rPr>
                        <a:t>Oglethorpe Power Corporation</a:t>
                      </a:r>
                    </a:p>
                  </a:txBody>
                  <a:tcPr marL="9525" marR="9525" marT="9525" marB="0" anchor="b">
                    <a:solidFill>
                      <a:schemeClr val="tx2">
                        <a:lumMod val="20000"/>
                        <a:lumOff val="80000"/>
                      </a:schemeClr>
                    </a:solidFill>
                  </a:tcPr>
                </a:tc>
                <a:tc>
                  <a:txBody>
                    <a:bodyPr/>
                    <a:lstStyle/>
                    <a:p>
                      <a:pPr algn="l" fontAlgn="b"/>
                      <a:r>
                        <a:rPr lang="en-US" sz="1100" b="1" i="0" u="sng" strike="noStrike">
                          <a:solidFill>
                            <a:srgbClr val="76933C"/>
                          </a:solidFill>
                          <a:effectLst/>
                          <a:latin typeface="Calibri" panose="020F0502020204030204" pitchFamily="34" charset="0"/>
                          <a:hlinkClick r:id="rId19"/>
                        </a:rPr>
                        <a:t>mary.long@opc.com</a:t>
                      </a:r>
                      <a:endParaRPr lang="en-US" sz="1100" b="1" i="0" u="sng" strike="noStrike">
                        <a:solidFill>
                          <a:srgbClr val="76933C"/>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r>
                        <a:rPr lang="en-US" sz="1100" b="0" i="0" u="none" strike="noStrike" dirty="0">
                          <a:solidFill>
                            <a:schemeClr val="tx1"/>
                          </a:solidFill>
                          <a:effectLst/>
                          <a:latin typeface="Calibri"/>
                        </a:rPr>
                        <a:t>Workforce Planning</a:t>
                      </a:r>
                    </a:p>
                  </a:txBody>
                  <a:tcPr marL="4841" marR="4841" marT="4841" marB="0" anchor="ctr">
                    <a:solidFill>
                      <a:schemeClr val="tx2">
                        <a:lumMod val="20000"/>
                        <a:lumOff val="80000"/>
                      </a:schemeClr>
                    </a:solidFill>
                  </a:tcPr>
                </a:tc>
                <a:extLst>
                  <a:ext uri="{0D108BD9-81ED-4DB2-BD59-A6C34878D82A}">
                    <a16:rowId xmlns:a16="http://schemas.microsoft.com/office/drawing/2014/main" val="4021319607"/>
                  </a:ext>
                </a:extLst>
              </a:tr>
            </a:tbl>
          </a:graphicData>
        </a:graphic>
      </p:graphicFrame>
    </p:spTree>
    <p:extLst>
      <p:ext uri="{BB962C8B-B14F-4D97-AF65-F5344CB8AC3E}">
        <p14:creationId xmlns:p14="http://schemas.microsoft.com/office/powerpoint/2010/main" val="28916825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3B1335-35CF-4505-8375-12D1F13C0B14}"/>
              </a:ext>
            </a:extLst>
          </p:cNvPr>
          <p:cNvSpPr>
            <a:spLocks noGrp="1"/>
          </p:cNvSpPr>
          <p:nvPr>
            <p:ph type="sldNum" sz="quarter" idx="12"/>
          </p:nvPr>
        </p:nvSpPr>
        <p:spPr>
          <a:xfrm>
            <a:off x="5098965" y="8657167"/>
            <a:ext cx="1600200" cy="486833"/>
          </a:xfrm>
        </p:spPr>
        <p:txBody>
          <a:bodyPr/>
          <a:lstStyle/>
          <a:p>
            <a:fld id="{A4C660B1-87F4-40AA-841B-FFBED39A5500}" type="slidenum">
              <a:rPr lang="en-US" smtClean="0"/>
              <a:pPr/>
              <a:t>33</a:t>
            </a:fld>
            <a:endParaRPr lang="en-US" dirty="0"/>
          </a:p>
        </p:txBody>
      </p:sp>
      <p:graphicFrame>
        <p:nvGraphicFramePr>
          <p:cNvPr id="3" name="Table 2">
            <a:extLst>
              <a:ext uri="{FF2B5EF4-FFF2-40B4-BE49-F238E27FC236}">
                <a16:creationId xmlns:a16="http://schemas.microsoft.com/office/drawing/2014/main" id="{A13FCB9D-B052-4042-9FEA-2F2A62C85939}"/>
              </a:ext>
            </a:extLst>
          </p:cNvPr>
          <p:cNvGraphicFramePr>
            <a:graphicFrameLocks noGrp="1"/>
          </p:cNvGraphicFramePr>
          <p:nvPr>
            <p:extLst>
              <p:ext uri="{D42A27DB-BD31-4B8C-83A1-F6EECF244321}">
                <p14:modId xmlns:p14="http://schemas.microsoft.com/office/powerpoint/2010/main" val="3974681024"/>
              </p:ext>
            </p:extLst>
          </p:nvPr>
        </p:nvGraphicFramePr>
        <p:xfrm>
          <a:off x="347358" y="795639"/>
          <a:ext cx="6325092" cy="7648822"/>
        </p:xfrm>
        <a:graphic>
          <a:graphicData uri="http://schemas.openxmlformats.org/drawingml/2006/table">
            <a:tbl>
              <a:tblPr firstRow="1" bandRow="1">
                <a:tableStyleId>{5C22544A-7EE6-4342-B048-85BDC9FD1C3A}</a:tableStyleId>
              </a:tblPr>
              <a:tblGrid>
                <a:gridCol w="985650">
                  <a:extLst>
                    <a:ext uri="{9D8B030D-6E8A-4147-A177-3AD203B41FA5}">
                      <a16:colId xmlns:a16="http://schemas.microsoft.com/office/drawing/2014/main" val="2104944693"/>
                    </a:ext>
                  </a:extLst>
                </a:gridCol>
                <a:gridCol w="819398">
                  <a:extLst>
                    <a:ext uri="{9D8B030D-6E8A-4147-A177-3AD203B41FA5}">
                      <a16:colId xmlns:a16="http://schemas.microsoft.com/office/drawing/2014/main" val="2074073481"/>
                    </a:ext>
                  </a:extLst>
                </a:gridCol>
                <a:gridCol w="1564571">
                  <a:extLst>
                    <a:ext uri="{9D8B030D-6E8A-4147-A177-3AD203B41FA5}">
                      <a16:colId xmlns:a16="http://schemas.microsoft.com/office/drawing/2014/main" val="1101787543"/>
                    </a:ext>
                  </a:extLst>
                </a:gridCol>
                <a:gridCol w="1983179">
                  <a:extLst>
                    <a:ext uri="{9D8B030D-6E8A-4147-A177-3AD203B41FA5}">
                      <a16:colId xmlns:a16="http://schemas.microsoft.com/office/drawing/2014/main" val="2440670994"/>
                    </a:ext>
                  </a:extLst>
                </a:gridCol>
                <a:gridCol w="972294">
                  <a:extLst>
                    <a:ext uri="{9D8B030D-6E8A-4147-A177-3AD203B41FA5}">
                      <a16:colId xmlns:a16="http://schemas.microsoft.com/office/drawing/2014/main" val="1167706892"/>
                    </a:ext>
                  </a:extLst>
                </a:gridCol>
              </a:tblGrid>
              <a:tr h="222871">
                <a:tc>
                  <a:txBody>
                    <a:bodyPr/>
                    <a:lstStyle/>
                    <a:p>
                      <a:pPr algn="ctr" fontAlgn="b"/>
                      <a:r>
                        <a:rPr lang="en-US" sz="900" b="1" u="none" strike="noStrike" dirty="0">
                          <a:solidFill>
                            <a:schemeClr val="tx1"/>
                          </a:solidFill>
                          <a:effectLst/>
                        </a:rPr>
                        <a:t>First Name</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tc>
                  <a:txBody>
                    <a:bodyPr/>
                    <a:lstStyle/>
                    <a:p>
                      <a:pPr algn="ctr" fontAlgn="b"/>
                      <a:r>
                        <a:rPr lang="en-US" sz="900" b="1" i="0" u="none" strike="noStrike" dirty="0">
                          <a:solidFill>
                            <a:schemeClr val="tx1"/>
                          </a:solidFill>
                          <a:effectLst/>
                          <a:latin typeface="Calibri"/>
                        </a:rPr>
                        <a:t>Last Name</a:t>
                      </a:r>
                    </a:p>
                  </a:txBody>
                  <a:tcPr marL="4841" marR="4841" marT="4841" marB="0" anchor="ctr">
                    <a:solidFill>
                      <a:schemeClr val="tx2">
                        <a:lumMod val="20000"/>
                        <a:lumOff val="80000"/>
                      </a:schemeClr>
                    </a:solidFill>
                  </a:tcPr>
                </a:tc>
                <a:tc>
                  <a:txBody>
                    <a:bodyPr/>
                    <a:lstStyle/>
                    <a:p>
                      <a:pPr algn="ctr" fontAlgn="b"/>
                      <a:r>
                        <a:rPr lang="en-US" sz="900" b="1" u="none" strike="noStrike" dirty="0">
                          <a:solidFill>
                            <a:schemeClr val="tx1"/>
                          </a:solidFill>
                          <a:effectLst/>
                        </a:rPr>
                        <a:t>Company</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tc>
                  <a:txBody>
                    <a:bodyPr/>
                    <a:lstStyle/>
                    <a:p>
                      <a:pPr algn="ctr" fontAlgn="b"/>
                      <a:r>
                        <a:rPr lang="en-US" sz="900" b="1" u="none" strike="noStrike" dirty="0">
                          <a:solidFill>
                            <a:schemeClr val="tx1"/>
                          </a:solidFill>
                          <a:effectLst/>
                        </a:rPr>
                        <a:t>email</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tc>
                  <a:txBody>
                    <a:bodyPr/>
                    <a:lstStyle/>
                    <a:p>
                      <a:pPr algn="ctr" fontAlgn="b"/>
                      <a:r>
                        <a:rPr lang="en-US" sz="900" b="1" u="none" strike="noStrike" dirty="0">
                          <a:solidFill>
                            <a:schemeClr val="tx1"/>
                          </a:solidFill>
                          <a:effectLst/>
                        </a:rPr>
                        <a:t>Subcommittee </a:t>
                      </a:r>
                      <a:br>
                        <a:rPr lang="en-US" sz="900" b="1" u="none" strike="noStrike" dirty="0">
                          <a:solidFill>
                            <a:schemeClr val="tx1"/>
                          </a:solidFill>
                          <a:effectLst/>
                        </a:rPr>
                      </a:br>
                      <a:r>
                        <a:rPr lang="en-US" sz="900" b="1" u="none" strike="noStrike" dirty="0">
                          <a:solidFill>
                            <a:schemeClr val="tx1"/>
                          </a:solidFill>
                          <a:effectLst/>
                        </a:rPr>
                        <a:t>Assignment*</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2893556285"/>
                  </a:ext>
                </a:extLst>
              </a:tr>
              <a:tr h="352185">
                <a:tc>
                  <a:txBody>
                    <a:bodyPr/>
                    <a:lstStyle/>
                    <a:p>
                      <a:pPr algn="l" fontAlgn="b"/>
                      <a:r>
                        <a:rPr lang="en-US" sz="1100" b="1" i="0" u="none" strike="noStrike" dirty="0">
                          <a:solidFill>
                            <a:srgbClr val="76933C"/>
                          </a:solidFill>
                          <a:effectLst/>
                          <a:latin typeface="Calibri" panose="020F0502020204030204" pitchFamily="34" charset="0"/>
                        </a:rPr>
                        <a:t>Diane </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76933C"/>
                          </a:solidFill>
                          <a:effectLst/>
                          <a:latin typeface="Calibri" panose="020F0502020204030204" pitchFamily="34" charset="0"/>
                        </a:rPr>
                        <a:t>McClearen</a:t>
                      </a:r>
                    </a:p>
                  </a:txBody>
                  <a:tcPr marL="9525" marR="9525" marT="9525" marB="0" anchor="b">
                    <a:solidFill>
                      <a:schemeClr val="tx2">
                        <a:lumMod val="20000"/>
                        <a:lumOff val="80000"/>
                      </a:schemeClr>
                    </a:solidFill>
                  </a:tcPr>
                </a:tc>
                <a:tc>
                  <a:txBody>
                    <a:bodyPr/>
                    <a:lstStyle/>
                    <a:p>
                      <a:pPr algn="l" fontAlgn="b"/>
                      <a:r>
                        <a:rPr lang="en-US" sz="1100" b="1" i="0" u="none" strike="noStrike" dirty="0">
                          <a:solidFill>
                            <a:srgbClr val="76933C"/>
                          </a:solidFill>
                          <a:effectLst/>
                          <a:latin typeface="Calibri" panose="020F0502020204030204" pitchFamily="34" charset="0"/>
                        </a:rPr>
                        <a:t>Oglethorpe Power Corporation</a:t>
                      </a:r>
                    </a:p>
                  </a:txBody>
                  <a:tcPr marL="9525" marR="9525" marT="9525" marB="0" anchor="b">
                    <a:solidFill>
                      <a:schemeClr val="tx2">
                        <a:lumMod val="20000"/>
                        <a:lumOff val="80000"/>
                      </a:schemeClr>
                    </a:solidFill>
                  </a:tcPr>
                </a:tc>
                <a:tc>
                  <a:txBody>
                    <a:bodyPr/>
                    <a:lstStyle/>
                    <a:p>
                      <a:pPr algn="l" fontAlgn="b"/>
                      <a:r>
                        <a:rPr lang="en-US" sz="1100" b="1" i="0" u="sng" strike="noStrike" dirty="0">
                          <a:solidFill>
                            <a:srgbClr val="76933C"/>
                          </a:solidFill>
                          <a:effectLst/>
                          <a:latin typeface="Calibri" panose="020F0502020204030204" pitchFamily="34" charset="0"/>
                          <a:hlinkClick r:id="rId2"/>
                        </a:rPr>
                        <a:t>diane.mcclearen@opc.com</a:t>
                      </a:r>
                      <a:endParaRPr lang="en-US" sz="1100" b="1" i="0" u="sng" strike="noStrike" dirty="0">
                        <a:solidFill>
                          <a:srgbClr val="76933C"/>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l" fontAlgn="b"/>
                      <a:r>
                        <a:rPr lang="en-US" sz="900" b="0" i="0" u="none" strike="noStrike" dirty="0">
                          <a:solidFill>
                            <a:schemeClr val="tx1"/>
                          </a:solidFill>
                          <a:effectLst/>
                          <a:latin typeface="Calibri" panose="020F0502020204030204" pitchFamily="34" charset="0"/>
                        </a:rPr>
                        <a:t>Career Awareness / Structure &amp; Support</a:t>
                      </a:r>
                    </a:p>
                  </a:txBody>
                  <a:tcPr marL="9525" marR="9525" marT="9525" marB="0" anchor="b">
                    <a:solidFill>
                      <a:schemeClr val="tx2">
                        <a:lumMod val="20000"/>
                        <a:lumOff val="80000"/>
                      </a:schemeClr>
                    </a:solidFill>
                  </a:tcPr>
                </a:tc>
                <a:extLst>
                  <a:ext uri="{0D108BD9-81ED-4DB2-BD59-A6C34878D82A}">
                    <a16:rowId xmlns:a16="http://schemas.microsoft.com/office/drawing/2014/main" val="216844734"/>
                  </a:ext>
                </a:extLst>
              </a:tr>
              <a:tr h="261966">
                <a:tc>
                  <a:txBody>
                    <a:bodyPr/>
                    <a:lstStyle/>
                    <a:p>
                      <a:pPr algn="l" fontAlgn="b"/>
                      <a:r>
                        <a:rPr lang="en-US" sz="1100" b="0" i="0" u="none" strike="noStrike">
                          <a:solidFill>
                            <a:srgbClr val="000000"/>
                          </a:solidFill>
                          <a:effectLst/>
                          <a:latin typeface="Calibri" panose="020F0502020204030204" pitchFamily="34" charset="0"/>
                        </a:rPr>
                        <a:t>Jami</a:t>
                      </a:r>
                    </a:p>
                  </a:txBody>
                  <a:tcPr marL="9525" marR="9525" marT="9525" marB="0" anchor="b">
                    <a:solidFill>
                      <a:schemeClr val="tx2">
                        <a:lumMod val="20000"/>
                        <a:lumOff val="80000"/>
                      </a:schemeClr>
                    </a:solidFill>
                  </a:tcPr>
                </a:tc>
                <a:tc>
                  <a:txBody>
                    <a:bodyPr/>
                    <a:lstStyle/>
                    <a:p>
                      <a:pPr algn="l" fontAlgn="b"/>
                      <a:r>
                        <a:rPr lang="en-US" sz="1100" b="0" i="0" u="none" strike="noStrike" dirty="0" err="1">
                          <a:solidFill>
                            <a:srgbClr val="000000"/>
                          </a:solidFill>
                          <a:effectLst/>
                          <a:latin typeface="Calibri" panose="020F0502020204030204" pitchFamily="34" charset="0"/>
                        </a:rPr>
                        <a:t>Reusch</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Oglethorpe Power Corporation</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3"/>
                        </a:rPr>
                        <a:t>jami.reusch@opc.com</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l" fontAlgn="b"/>
                      <a:endParaRPr lang="en-US" sz="900" b="0" i="0" u="none" strike="noStrike" dirty="0">
                        <a:solidFill>
                          <a:schemeClr val="tx1"/>
                        </a:solidFill>
                        <a:effectLst/>
                        <a:latin typeface="Calibri" panose="020F050202020403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2381506598"/>
                  </a:ext>
                </a:extLst>
              </a:tr>
              <a:tr h="352185">
                <a:tc>
                  <a:txBody>
                    <a:bodyPr/>
                    <a:lstStyle/>
                    <a:p>
                      <a:pPr algn="l" fontAlgn="b"/>
                      <a:r>
                        <a:rPr lang="en-US" sz="1100" b="1" i="0" u="none" strike="noStrike">
                          <a:solidFill>
                            <a:srgbClr val="FF0000"/>
                          </a:solidFill>
                          <a:effectLst/>
                          <a:latin typeface="Calibri" panose="020F0502020204030204" pitchFamily="34" charset="0"/>
                        </a:rPr>
                        <a:t>Mike</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FF0000"/>
                          </a:solidFill>
                          <a:effectLst/>
                          <a:latin typeface="Calibri" panose="020F0502020204030204" pitchFamily="34" charset="0"/>
                        </a:rPr>
                        <a:t>Smith</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FF0000"/>
                          </a:solidFill>
                          <a:effectLst/>
                          <a:latin typeface="Calibri" panose="020F0502020204030204" pitchFamily="34" charset="0"/>
                        </a:rPr>
                        <a:t>Oglethorpe Power Corporation</a:t>
                      </a:r>
                    </a:p>
                  </a:txBody>
                  <a:tcPr marL="9525" marR="9525" marT="9525" marB="0" anchor="b">
                    <a:solidFill>
                      <a:schemeClr val="tx2">
                        <a:lumMod val="20000"/>
                        <a:lumOff val="80000"/>
                      </a:schemeClr>
                    </a:solidFill>
                  </a:tcPr>
                </a:tc>
                <a:tc>
                  <a:txBody>
                    <a:bodyPr/>
                    <a:lstStyle/>
                    <a:p>
                      <a:pPr algn="l" fontAlgn="b"/>
                      <a:r>
                        <a:rPr lang="en-US" sz="1100" b="1" i="0" u="sng" strike="noStrike" dirty="0">
                          <a:solidFill>
                            <a:srgbClr val="FF0000"/>
                          </a:solidFill>
                          <a:effectLst/>
                          <a:latin typeface="Calibri" panose="020F0502020204030204" pitchFamily="34" charset="0"/>
                          <a:hlinkClick r:id="rId4"/>
                        </a:rPr>
                        <a:t>mike.smith@opc.com</a:t>
                      </a:r>
                      <a:endParaRPr lang="en-US" sz="1100" b="1" i="0" u="sng" strike="noStrike" dirty="0">
                        <a:solidFill>
                          <a:srgbClr val="FF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l" fontAlgn="b"/>
                      <a:endParaRPr lang="en-US" sz="900" b="0" i="0" u="none" strike="noStrike" dirty="0">
                        <a:solidFill>
                          <a:schemeClr val="tx1"/>
                        </a:solidFill>
                        <a:effectLst/>
                        <a:latin typeface="Calibri" panose="020F050202020403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3150121410"/>
                  </a:ext>
                </a:extLst>
              </a:tr>
              <a:tr h="318687">
                <a:tc>
                  <a:txBody>
                    <a:bodyPr/>
                    <a:lstStyle/>
                    <a:p>
                      <a:pPr algn="l" fontAlgn="b"/>
                      <a:r>
                        <a:rPr lang="en-US" sz="1100" b="0" i="0" u="none" strike="noStrike">
                          <a:solidFill>
                            <a:srgbClr val="000000"/>
                          </a:solidFill>
                          <a:effectLst/>
                          <a:latin typeface="Calibri" panose="020F0502020204030204" pitchFamily="34" charset="0"/>
                        </a:rPr>
                        <a:t>Mitchell</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Hardy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Pike Enterprises, LLC</a:t>
                      </a:r>
                    </a:p>
                  </a:txBody>
                  <a:tcPr marL="9525" marR="9525" marT="9525" marB="0" anchor="b">
                    <a:solidFill>
                      <a:schemeClr val="tx2">
                        <a:lumMod val="20000"/>
                        <a:lumOff val="80000"/>
                      </a:schemeClr>
                    </a:solidFill>
                  </a:tcPr>
                </a:tc>
                <a:tc>
                  <a:txBody>
                    <a:bodyPr/>
                    <a:lstStyle/>
                    <a:p>
                      <a:pPr algn="l" fontAlgn="ctr"/>
                      <a:r>
                        <a:rPr lang="en-US" sz="1100" b="0" i="0" u="sng" strike="noStrike" dirty="0">
                          <a:solidFill>
                            <a:srgbClr val="0000FF"/>
                          </a:solidFill>
                          <a:effectLst/>
                          <a:latin typeface="Calibri" panose="020F0502020204030204" pitchFamily="34" charset="0"/>
                          <a:hlinkClick r:id="rId5"/>
                        </a:rPr>
                        <a:t>Mhardy@pike.com</a:t>
                      </a:r>
                      <a:endParaRPr lang="en-US" sz="1100" b="0" i="0" u="sng" strike="noStrike" dirty="0">
                        <a:solidFill>
                          <a:srgbClr val="0000FF"/>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pPr algn="l" fontAlgn="ctr"/>
                      <a:endParaRPr lang="en-US" sz="900" b="0" i="0" u="none" strike="noStrike" dirty="0">
                        <a:solidFill>
                          <a:schemeClr val="tx1"/>
                        </a:solidFill>
                        <a:effectLst/>
                        <a:latin typeface="Calibri" panose="020F0502020204030204" pitchFamily="34" charset="0"/>
                      </a:endParaRPr>
                    </a:p>
                  </a:txBody>
                  <a:tcPr marL="9525" marR="9525" marT="9525" marB="0" anchor="ctr">
                    <a:solidFill>
                      <a:schemeClr val="tx2">
                        <a:lumMod val="20000"/>
                        <a:lumOff val="80000"/>
                      </a:schemeClr>
                    </a:solidFill>
                  </a:tcPr>
                </a:tc>
                <a:extLst>
                  <a:ext uri="{0D108BD9-81ED-4DB2-BD59-A6C34878D82A}">
                    <a16:rowId xmlns:a16="http://schemas.microsoft.com/office/drawing/2014/main" val="4238118516"/>
                  </a:ext>
                </a:extLst>
              </a:tr>
              <a:tr h="212405">
                <a:tc>
                  <a:txBody>
                    <a:bodyPr/>
                    <a:lstStyle/>
                    <a:p>
                      <a:pPr algn="l" fontAlgn="b"/>
                      <a:r>
                        <a:rPr lang="en-US" sz="1100" b="1" i="0" u="none" strike="noStrike">
                          <a:solidFill>
                            <a:srgbClr val="76933C"/>
                          </a:solidFill>
                          <a:effectLst/>
                          <a:latin typeface="Calibri" panose="020F0502020204030204" pitchFamily="34" charset="0"/>
                        </a:rPr>
                        <a:t>Jim</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76933C"/>
                          </a:solidFill>
                          <a:effectLst/>
                          <a:latin typeface="Calibri" panose="020F0502020204030204" pitchFamily="34" charset="0"/>
                        </a:rPr>
                        <a:t>McCloud</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76933C"/>
                          </a:solidFill>
                          <a:effectLst/>
                          <a:latin typeface="Calibri" panose="020F0502020204030204" pitchFamily="34" charset="0"/>
                        </a:rPr>
                        <a:t>Pike Enterprises, LLC</a:t>
                      </a:r>
                    </a:p>
                  </a:txBody>
                  <a:tcPr marL="9525" marR="9525" marT="9525" marB="0" anchor="b">
                    <a:solidFill>
                      <a:schemeClr val="tx2">
                        <a:lumMod val="20000"/>
                        <a:lumOff val="80000"/>
                      </a:schemeClr>
                    </a:solidFill>
                  </a:tcPr>
                </a:tc>
                <a:tc>
                  <a:txBody>
                    <a:bodyPr/>
                    <a:lstStyle/>
                    <a:p>
                      <a:pPr algn="l" fontAlgn="b"/>
                      <a:r>
                        <a:rPr lang="en-US" sz="1100" b="1" i="0" u="sng" strike="noStrike" dirty="0">
                          <a:solidFill>
                            <a:srgbClr val="76933C"/>
                          </a:solidFill>
                          <a:effectLst/>
                          <a:latin typeface="Calibri" panose="020F0502020204030204" pitchFamily="34" charset="0"/>
                          <a:hlinkClick r:id="rId6"/>
                        </a:rPr>
                        <a:t>jmccloud@pike.com</a:t>
                      </a:r>
                      <a:endParaRPr lang="en-US" sz="1100" b="1" i="0" u="sng" strike="noStrike" dirty="0">
                        <a:solidFill>
                          <a:srgbClr val="76933C"/>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l" fontAlgn="b"/>
                      <a:endParaRPr lang="en-US" sz="900" b="0" i="0" u="none" strike="noStrike" dirty="0">
                        <a:solidFill>
                          <a:schemeClr val="tx1"/>
                        </a:solidFill>
                        <a:effectLst/>
                        <a:latin typeface="Calibri" panose="020F050202020403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2961727918"/>
                  </a:ext>
                </a:extLst>
              </a:tr>
              <a:tr h="212405">
                <a:tc>
                  <a:txBody>
                    <a:bodyPr/>
                    <a:lstStyle/>
                    <a:p>
                      <a:pPr algn="l" fontAlgn="b"/>
                      <a:r>
                        <a:rPr lang="en-US" sz="1100" b="0" i="0" u="none" strike="noStrike">
                          <a:solidFill>
                            <a:srgbClr val="000000"/>
                          </a:solidFill>
                          <a:effectLst/>
                          <a:latin typeface="Calibri" panose="020F0502020204030204" pitchFamily="34" charset="0"/>
                        </a:rPr>
                        <a:t>James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Simpson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Pike Enterprises, LLC</a:t>
                      </a:r>
                    </a:p>
                  </a:txBody>
                  <a:tcPr marL="9525" marR="9525" marT="9525" marB="0" anchor="b">
                    <a:solidFill>
                      <a:schemeClr val="tx2">
                        <a:lumMod val="20000"/>
                        <a:lumOff val="80000"/>
                      </a:schemeClr>
                    </a:solidFill>
                  </a:tcPr>
                </a:tc>
                <a:tc>
                  <a:txBody>
                    <a:bodyPr/>
                    <a:lstStyle/>
                    <a:p>
                      <a:pPr algn="l" fontAlgn="ctr"/>
                      <a:r>
                        <a:rPr lang="en-US" sz="1100" b="0" i="0" u="sng" strike="noStrike" dirty="0">
                          <a:solidFill>
                            <a:srgbClr val="0000FF"/>
                          </a:solidFill>
                          <a:effectLst/>
                          <a:latin typeface="Calibri" panose="020F0502020204030204" pitchFamily="34" charset="0"/>
                          <a:hlinkClick r:id="rId7"/>
                        </a:rPr>
                        <a:t>JWSimpson@pike.com</a:t>
                      </a:r>
                      <a:endParaRPr lang="en-US" sz="1100" b="0" i="0" u="sng" strike="noStrike" dirty="0">
                        <a:solidFill>
                          <a:srgbClr val="0000FF"/>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pPr algn="l" fontAlgn="ctr"/>
                      <a:endParaRPr lang="en-US" sz="900" b="0" i="0" u="none" strike="noStrike" dirty="0">
                        <a:solidFill>
                          <a:schemeClr val="tx1"/>
                        </a:solidFill>
                        <a:effectLst/>
                        <a:latin typeface="Calibri" panose="020F0502020204030204" pitchFamily="34" charset="0"/>
                      </a:endParaRPr>
                    </a:p>
                  </a:txBody>
                  <a:tcPr marL="9525" marR="9525" marT="9525" marB="0" anchor="ctr">
                    <a:solidFill>
                      <a:schemeClr val="tx2">
                        <a:lumMod val="20000"/>
                        <a:lumOff val="80000"/>
                      </a:schemeClr>
                    </a:solidFill>
                  </a:tcPr>
                </a:tc>
                <a:extLst>
                  <a:ext uri="{0D108BD9-81ED-4DB2-BD59-A6C34878D82A}">
                    <a16:rowId xmlns:a16="http://schemas.microsoft.com/office/drawing/2014/main" val="77437033"/>
                  </a:ext>
                </a:extLst>
              </a:tr>
              <a:tr h="261966">
                <a:tc>
                  <a:txBody>
                    <a:bodyPr/>
                    <a:lstStyle/>
                    <a:p>
                      <a:pPr algn="l" fontAlgn="b"/>
                      <a:r>
                        <a:rPr lang="en-US" sz="1100" b="1" i="0" u="none" strike="noStrike">
                          <a:solidFill>
                            <a:srgbClr val="76933C"/>
                          </a:solidFill>
                          <a:effectLst/>
                          <a:latin typeface="Calibri" panose="020F0502020204030204" pitchFamily="34" charset="0"/>
                        </a:rPr>
                        <a:t>Ashley</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76933C"/>
                          </a:solidFill>
                          <a:effectLst/>
                          <a:latin typeface="Calibri" panose="020F0502020204030204" pitchFamily="34" charset="0"/>
                        </a:rPr>
                        <a:t>Varnadore</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76933C"/>
                          </a:solidFill>
                          <a:effectLst/>
                          <a:latin typeface="Calibri" panose="020F0502020204030204" pitchFamily="34" charset="0"/>
                        </a:rPr>
                        <a:t>Pike Enterprises, LLC</a:t>
                      </a:r>
                    </a:p>
                  </a:txBody>
                  <a:tcPr marL="9525" marR="9525" marT="9525" marB="0" anchor="b">
                    <a:solidFill>
                      <a:schemeClr val="tx2">
                        <a:lumMod val="20000"/>
                        <a:lumOff val="80000"/>
                      </a:schemeClr>
                    </a:solidFill>
                  </a:tcPr>
                </a:tc>
                <a:tc>
                  <a:txBody>
                    <a:bodyPr/>
                    <a:lstStyle/>
                    <a:p>
                      <a:pPr algn="l" fontAlgn="b"/>
                      <a:r>
                        <a:rPr lang="en-US" sz="1100" b="1" i="0" u="sng" strike="noStrike" dirty="0">
                          <a:solidFill>
                            <a:srgbClr val="76933C"/>
                          </a:solidFill>
                          <a:effectLst/>
                          <a:latin typeface="Calibri" panose="020F0502020204030204" pitchFamily="34" charset="0"/>
                          <a:hlinkClick r:id="rId8"/>
                        </a:rPr>
                        <a:t>Avarnadore@pike.com</a:t>
                      </a:r>
                      <a:endParaRPr lang="en-US" sz="1100" b="1" i="0" u="sng" strike="noStrike" dirty="0">
                        <a:solidFill>
                          <a:srgbClr val="76933C"/>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l" fontAlgn="b"/>
                      <a:r>
                        <a:rPr lang="en-US" sz="900" b="0" i="0" u="none" strike="noStrike" dirty="0">
                          <a:solidFill>
                            <a:schemeClr val="tx1"/>
                          </a:solidFill>
                          <a:effectLst/>
                          <a:latin typeface="Calibri" panose="020F0502020204030204" pitchFamily="34" charset="0"/>
                        </a:rPr>
                        <a:t>Career Awareness / Education</a:t>
                      </a:r>
                    </a:p>
                  </a:txBody>
                  <a:tcPr marL="9525" marR="9525" marT="9525" marB="0" anchor="b">
                    <a:solidFill>
                      <a:schemeClr val="tx2">
                        <a:lumMod val="20000"/>
                        <a:lumOff val="80000"/>
                      </a:schemeClr>
                    </a:solidFill>
                  </a:tcPr>
                </a:tc>
                <a:extLst>
                  <a:ext uri="{0D108BD9-81ED-4DB2-BD59-A6C34878D82A}">
                    <a16:rowId xmlns:a16="http://schemas.microsoft.com/office/drawing/2014/main" val="1571746637"/>
                  </a:ext>
                </a:extLst>
              </a:tr>
              <a:tr h="516697">
                <a:tc>
                  <a:txBody>
                    <a:bodyPr/>
                    <a:lstStyle/>
                    <a:p>
                      <a:pPr algn="l" fontAlgn="b"/>
                      <a:r>
                        <a:rPr lang="en-US" sz="1100" b="0" i="0" u="none" strike="noStrike">
                          <a:solidFill>
                            <a:srgbClr val="000000"/>
                          </a:solidFill>
                          <a:effectLst/>
                          <a:latin typeface="Calibri" panose="020F0502020204030204" pitchFamily="34" charset="0"/>
                        </a:rPr>
                        <a:t>Barry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Lowe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Plumbers, Steamfitters &amp; Service Technicians Local #72</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9"/>
                        </a:rPr>
                        <a:t>ppflowe72@bellsouth.net</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l" fontAlgn="b"/>
                      <a:endParaRPr lang="en-US" sz="900" b="0" i="0" u="none" strike="noStrike" dirty="0">
                        <a:solidFill>
                          <a:schemeClr val="tx1"/>
                        </a:solidFill>
                        <a:effectLst/>
                        <a:latin typeface="Calibri" panose="020F050202020403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2504265605"/>
                  </a:ext>
                </a:extLst>
              </a:tr>
              <a:tr h="352185">
                <a:tc>
                  <a:txBody>
                    <a:bodyPr/>
                    <a:lstStyle/>
                    <a:p>
                      <a:pPr algn="l" fontAlgn="b"/>
                      <a:r>
                        <a:rPr lang="en-US" sz="1100" b="0" i="0" u="none" strike="noStrike">
                          <a:solidFill>
                            <a:srgbClr val="000000"/>
                          </a:solidFill>
                          <a:effectLst/>
                          <a:latin typeface="Calibri" panose="020F0502020204030204" pitchFamily="34" charset="0"/>
                        </a:rPr>
                        <a:t>Katie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Mitchell Thomas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Polk County  </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10"/>
                        </a:rPr>
                        <a:t>kthomas@polk.k12.ga.us</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l" fontAlgn="b"/>
                      <a:endParaRPr lang="en-US" sz="900" b="0" i="0" u="none" strike="noStrike" dirty="0">
                        <a:solidFill>
                          <a:schemeClr val="tx1"/>
                        </a:solidFill>
                        <a:effectLst/>
                        <a:latin typeface="Calibri" panose="020F050202020403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2818021153"/>
                  </a:ext>
                </a:extLst>
              </a:tr>
              <a:tr h="352185">
                <a:tc>
                  <a:txBody>
                    <a:bodyPr/>
                    <a:lstStyle/>
                    <a:p>
                      <a:pPr algn="l" fontAlgn="b"/>
                      <a:r>
                        <a:rPr lang="en-US" sz="1100" b="0" i="0" u="none" strike="noStrike">
                          <a:solidFill>
                            <a:srgbClr val="000000"/>
                          </a:solidFill>
                          <a:effectLst/>
                          <a:latin typeface="Calibri" panose="020F0502020204030204" pitchFamily="34" charset="0"/>
                        </a:rPr>
                        <a:t>Katie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Thomas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Polk County College and Career Academy</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10"/>
                        </a:rPr>
                        <a:t> kthomas@polk.k12.ga.us</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l" fontAlgn="b"/>
                      <a:endParaRPr lang="en-US" sz="900" b="0" i="0" u="none" strike="noStrike" dirty="0">
                        <a:solidFill>
                          <a:schemeClr val="tx1"/>
                        </a:solidFill>
                        <a:effectLst/>
                        <a:latin typeface="Calibri" panose="020F050202020403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300298387"/>
                  </a:ext>
                </a:extLst>
              </a:tr>
              <a:tr h="352185">
                <a:tc>
                  <a:txBody>
                    <a:bodyPr/>
                    <a:lstStyle/>
                    <a:p>
                      <a:pPr algn="l" fontAlgn="b"/>
                      <a:r>
                        <a:rPr lang="en-US" sz="1100" b="0" i="0" u="none" strike="noStrike" dirty="0">
                          <a:solidFill>
                            <a:srgbClr val="000000"/>
                          </a:solidFill>
                          <a:effectLst/>
                          <a:latin typeface="Calibri" panose="020F0502020204030204" pitchFamily="34" charset="0"/>
                        </a:rPr>
                        <a:t>Shirley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Holston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Richmond County Tech Career Magnet</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11"/>
                        </a:rPr>
                        <a:t>HolstSh@boe.richmond.k12.ga.us</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l" fontAlgn="b"/>
                      <a:endParaRPr lang="en-US" sz="900" b="0" i="0" u="none" strike="noStrike" dirty="0">
                        <a:solidFill>
                          <a:schemeClr val="tx1"/>
                        </a:solidFill>
                        <a:effectLst/>
                        <a:latin typeface="Calibri" panose="020F050202020403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203468309"/>
                  </a:ext>
                </a:extLst>
              </a:tr>
              <a:tr h="520909">
                <a:tc>
                  <a:txBody>
                    <a:bodyPr/>
                    <a:lstStyle/>
                    <a:p>
                      <a:pPr algn="l" fontAlgn="b"/>
                      <a:r>
                        <a:rPr lang="en-US" sz="1100" b="0" i="0" u="none" strike="noStrike">
                          <a:solidFill>
                            <a:srgbClr val="000000"/>
                          </a:solidFill>
                          <a:effectLst/>
                          <a:latin typeface="Calibri" panose="020F0502020204030204" pitchFamily="34" charset="0"/>
                        </a:rPr>
                        <a:t>Mike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Hopkins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Savannah Tech</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12"/>
                        </a:rPr>
                        <a:t>shopkins@savannahtech.edu</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l" fontAlgn="b"/>
                      <a:endParaRPr lang="en-US" sz="900" b="0" i="0" u="none" strike="noStrike" dirty="0">
                        <a:solidFill>
                          <a:schemeClr val="tx1"/>
                        </a:solidFill>
                        <a:effectLst/>
                        <a:latin typeface="Calibri" panose="020F050202020403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651276399"/>
                  </a:ext>
                </a:extLst>
              </a:tr>
              <a:tr h="318687">
                <a:tc>
                  <a:txBody>
                    <a:bodyPr/>
                    <a:lstStyle/>
                    <a:p>
                      <a:pPr algn="l" fontAlgn="b"/>
                      <a:r>
                        <a:rPr lang="en-US" sz="1100" b="0" i="0" u="none" strike="noStrike">
                          <a:solidFill>
                            <a:srgbClr val="000000"/>
                          </a:solidFill>
                          <a:effectLst/>
                          <a:latin typeface="Calibri" panose="020F0502020204030204" pitchFamily="34" charset="0"/>
                        </a:rPr>
                        <a:t>Ashley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Brown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SkillsUSA Georgia</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3"/>
                        </a:rPr>
                        <a:t>abrown@skillsusageorgia.org</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l" fontAlgn="b"/>
                      <a:endParaRPr lang="en-US" sz="900" b="0" i="0" u="none" strike="noStrike" dirty="0">
                        <a:solidFill>
                          <a:schemeClr val="tx1"/>
                        </a:solidFill>
                        <a:effectLst/>
                        <a:latin typeface="Calibri" panose="020F050202020403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506090957"/>
                  </a:ext>
                </a:extLst>
              </a:tr>
              <a:tr h="261966">
                <a:tc>
                  <a:txBody>
                    <a:bodyPr/>
                    <a:lstStyle/>
                    <a:p>
                      <a:pPr algn="l" fontAlgn="b"/>
                      <a:r>
                        <a:rPr lang="en-US" sz="1100" b="0" i="0" u="none" strike="noStrike">
                          <a:solidFill>
                            <a:srgbClr val="000000"/>
                          </a:solidFill>
                          <a:effectLst/>
                          <a:latin typeface="Calibri" panose="020F0502020204030204" pitchFamily="34" charset="0"/>
                        </a:rPr>
                        <a:t>Arddie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Hicks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Snapping Shoals EMC</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14"/>
                        </a:rPr>
                        <a:t>ahicks@ssemc.com</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l" fontAlgn="b"/>
                      <a:endParaRPr lang="en-US" sz="900" b="0" i="0" u="none" strike="noStrike" dirty="0">
                        <a:solidFill>
                          <a:schemeClr val="tx1"/>
                        </a:solidFill>
                        <a:effectLst/>
                        <a:latin typeface="Calibri" panose="020F050202020403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1536847788"/>
                  </a:ext>
                </a:extLst>
              </a:tr>
              <a:tr h="212405">
                <a:tc>
                  <a:txBody>
                    <a:bodyPr/>
                    <a:lstStyle/>
                    <a:p>
                      <a:pPr algn="l" fontAlgn="b"/>
                      <a:r>
                        <a:rPr lang="en-US" sz="1100" b="0" i="0" u="none" strike="noStrike">
                          <a:solidFill>
                            <a:srgbClr val="000000"/>
                          </a:solidFill>
                          <a:effectLst/>
                          <a:latin typeface="Calibri" panose="020F0502020204030204" pitchFamily="34" charset="0"/>
                        </a:rPr>
                        <a:t>Vicki</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Austin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South GA Tech</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15"/>
                        </a:rPr>
                        <a:t>vaustin@southgatech.edu</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l" fontAlgn="b"/>
                      <a:endParaRPr lang="en-US" sz="900" b="0" i="0" u="none" strike="noStrike" dirty="0">
                        <a:solidFill>
                          <a:schemeClr val="tx1"/>
                        </a:solidFill>
                        <a:effectLst/>
                        <a:latin typeface="Calibri" panose="020F050202020403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826554609"/>
                  </a:ext>
                </a:extLst>
              </a:tr>
              <a:tr h="318687">
                <a:tc>
                  <a:txBody>
                    <a:bodyPr/>
                    <a:lstStyle/>
                    <a:p>
                      <a:pPr algn="l" fontAlgn="b"/>
                      <a:r>
                        <a:rPr lang="en-US" sz="1100" b="0" i="0" u="none" strike="noStrike">
                          <a:solidFill>
                            <a:srgbClr val="000000"/>
                          </a:solidFill>
                          <a:effectLst/>
                          <a:latin typeface="Calibri" panose="020F0502020204030204" pitchFamily="34" charset="0"/>
                        </a:rPr>
                        <a:t>Michelle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Sealy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South GA Tech</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16"/>
                        </a:rPr>
                        <a:t>msealy@southgatech.edu</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l" fontAlgn="b"/>
                      <a:endParaRPr lang="en-US" sz="900" b="0" i="0" u="none" strike="noStrike" dirty="0">
                        <a:solidFill>
                          <a:schemeClr val="tx1"/>
                        </a:solidFill>
                        <a:effectLst/>
                        <a:latin typeface="Calibri" panose="020F050202020403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2581895826"/>
                  </a:ext>
                </a:extLst>
              </a:tr>
              <a:tr h="318687">
                <a:tc>
                  <a:txBody>
                    <a:bodyPr/>
                    <a:lstStyle/>
                    <a:p>
                      <a:pPr algn="l" fontAlgn="b"/>
                      <a:r>
                        <a:rPr lang="en-US" sz="1100" b="0" i="0" u="none" strike="noStrike">
                          <a:solidFill>
                            <a:srgbClr val="000000"/>
                          </a:solidFill>
                          <a:effectLst/>
                          <a:latin typeface="Calibri" panose="020F0502020204030204" pitchFamily="34" charset="0"/>
                        </a:rPr>
                        <a:t>Wally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Summers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South GA Tech</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17"/>
                        </a:rPr>
                        <a:t>wsummers@southgatech.edu</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l" fontAlgn="b"/>
                      <a:endParaRPr lang="en-US" sz="900" b="0" i="0" u="none" strike="noStrike" dirty="0">
                        <a:solidFill>
                          <a:schemeClr val="tx1"/>
                        </a:solidFill>
                        <a:effectLst/>
                        <a:latin typeface="Calibri" panose="020F050202020403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738095714"/>
                  </a:ext>
                </a:extLst>
              </a:tr>
              <a:tr h="389331">
                <a:tc>
                  <a:txBody>
                    <a:bodyPr/>
                    <a:lstStyle/>
                    <a:p>
                      <a:pPr algn="l" fontAlgn="b"/>
                      <a:r>
                        <a:rPr lang="en-US" sz="1100" b="0" i="0" u="none" strike="noStrike">
                          <a:solidFill>
                            <a:srgbClr val="000000"/>
                          </a:solidFill>
                          <a:effectLst/>
                          <a:latin typeface="Calibri" panose="020F0502020204030204" pitchFamily="34" charset="0"/>
                        </a:rPr>
                        <a:t>Larry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Phillips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Southeastern Carpenters Regional Council</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18"/>
                        </a:rPr>
                        <a:t>secrc@knology.net</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l" fontAlgn="b"/>
                      <a:endParaRPr lang="en-US" sz="900" b="0" i="0" u="none" strike="noStrike" dirty="0">
                        <a:solidFill>
                          <a:schemeClr val="tx1"/>
                        </a:solidFill>
                        <a:effectLst/>
                        <a:latin typeface="Calibri" panose="020F050202020403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2379096895"/>
                  </a:ext>
                </a:extLst>
              </a:tr>
              <a:tr h="318687">
                <a:tc>
                  <a:txBody>
                    <a:bodyPr/>
                    <a:lstStyle/>
                    <a:p>
                      <a:pPr algn="l" fontAlgn="b"/>
                      <a:r>
                        <a:rPr lang="en-US" sz="1100" b="0" i="0" u="none" strike="noStrike">
                          <a:solidFill>
                            <a:srgbClr val="000000"/>
                          </a:solidFill>
                          <a:effectLst/>
                          <a:latin typeface="Calibri" panose="020F0502020204030204" pitchFamily="34" charset="0"/>
                        </a:rPr>
                        <a:t>Eddie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Clayton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Southern Company Services</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19"/>
                        </a:rPr>
                        <a:t>elclayton@southernco.com</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l" fontAlgn="b"/>
                      <a:endParaRPr lang="en-US" sz="900" b="0" i="0" u="none" strike="noStrike" dirty="0">
                        <a:solidFill>
                          <a:schemeClr val="tx1"/>
                        </a:solidFill>
                        <a:effectLst/>
                        <a:latin typeface="Calibri" panose="020F050202020403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2812008573"/>
                  </a:ext>
                </a:extLst>
              </a:tr>
              <a:tr h="318687">
                <a:tc>
                  <a:txBody>
                    <a:bodyPr/>
                    <a:lstStyle/>
                    <a:p>
                      <a:pPr algn="l" fontAlgn="b"/>
                      <a:r>
                        <a:rPr lang="en-US" sz="1100" b="1" i="0" u="none" strike="noStrike">
                          <a:solidFill>
                            <a:srgbClr val="76933C"/>
                          </a:solidFill>
                          <a:effectLst/>
                          <a:latin typeface="Calibri" panose="020F0502020204030204" pitchFamily="34" charset="0"/>
                        </a:rPr>
                        <a:t>Corey</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76933C"/>
                          </a:solidFill>
                          <a:effectLst/>
                          <a:latin typeface="Calibri" panose="020F0502020204030204" pitchFamily="34" charset="0"/>
                        </a:rPr>
                        <a:t>Hines</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76933C"/>
                          </a:solidFill>
                          <a:effectLst/>
                          <a:latin typeface="Calibri" panose="020F0502020204030204" pitchFamily="34" charset="0"/>
                        </a:rPr>
                        <a:t>Southern Company Services</a:t>
                      </a:r>
                    </a:p>
                  </a:txBody>
                  <a:tcPr marL="9525" marR="9525" marT="9525" marB="0" anchor="b">
                    <a:solidFill>
                      <a:schemeClr val="tx2">
                        <a:lumMod val="20000"/>
                        <a:lumOff val="80000"/>
                      </a:schemeClr>
                    </a:solidFill>
                  </a:tcPr>
                </a:tc>
                <a:tc>
                  <a:txBody>
                    <a:bodyPr/>
                    <a:lstStyle/>
                    <a:p>
                      <a:pPr algn="l" fontAlgn="b"/>
                      <a:r>
                        <a:rPr lang="en-US" sz="1100" b="1" i="0" u="sng" strike="noStrike" dirty="0">
                          <a:solidFill>
                            <a:srgbClr val="76933C"/>
                          </a:solidFill>
                          <a:effectLst/>
                          <a:latin typeface="Calibri" panose="020F0502020204030204" pitchFamily="34" charset="0"/>
                          <a:hlinkClick r:id="rId20"/>
                        </a:rPr>
                        <a:t>CRHINES@southernco.com</a:t>
                      </a:r>
                      <a:endParaRPr lang="en-US" sz="1100" b="1" i="0" u="sng" strike="noStrike" dirty="0">
                        <a:solidFill>
                          <a:srgbClr val="76933C"/>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l" fontAlgn="b"/>
                      <a:r>
                        <a:rPr lang="en-US" sz="900" b="0" i="0" u="none" strike="noStrike" dirty="0">
                          <a:solidFill>
                            <a:schemeClr val="tx1"/>
                          </a:solidFill>
                          <a:effectLst/>
                          <a:latin typeface="Calibri" panose="020F0502020204030204" pitchFamily="34" charset="0"/>
                        </a:rPr>
                        <a:t>Career Awareness</a:t>
                      </a:r>
                    </a:p>
                  </a:txBody>
                  <a:tcPr marL="9525" marR="9525" marT="9525" marB="0" anchor="b">
                    <a:solidFill>
                      <a:schemeClr val="tx2">
                        <a:lumMod val="20000"/>
                        <a:lumOff val="80000"/>
                      </a:schemeClr>
                    </a:solidFill>
                  </a:tcPr>
                </a:tc>
                <a:extLst>
                  <a:ext uri="{0D108BD9-81ED-4DB2-BD59-A6C34878D82A}">
                    <a16:rowId xmlns:a16="http://schemas.microsoft.com/office/drawing/2014/main" val="4125402956"/>
                  </a:ext>
                </a:extLst>
              </a:tr>
              <a:tr h="318687">
                <a:tc>
                  <a:txBody>
                    <a:bodyPr/>
                    <a:lstStyle/>
                    <a:p>
                      <a:pPr algn="l" fontAlgn="b"/>
                      <a:r>
                        <a:rPr lang="en-US" sz="1100" b="0" i="0" u="none" strike="noStrike" dirty="0">
                          <a:solidFill>
                            <a:srgbClr val="000000"/>
                          </a:solidFill>
                          <a:effectLst/>
                          <a:latin typeface="Calibri" panose="020F0502020204030204" pitchFamily="34" charset="0"/>
                        </a:rPr>
                        <a:t>Tom </a:t>
                      </a:r>
                    </a:p>
                  </a:txBody>
                  <a:tcPr marL="9525" marR="9525" marT="9525" marB="0" anchor="b">
                    <a:solidFill>
                      <a:schemeClr val="tx2">
                        <a:lumMod val="20000"/>
                        <a:lumOff val="8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McNeal</a:t>
                      </a:r>
                    </a:p>
                  </a:txBody>
                  <a:tcPr marL="9525" marR="9525" marT="9525" marB="0" anchor="b">
                    <a:solidFill>
                      <a:schemeClr val="tx2">
                        <a:lumMod val="20000"/>
                        <a:lumOff val="8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Southern Company Services</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21"/>
                        </a:rPr>
                        <a:t>tpmcneal@southernco.com</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l" fontAlgn="b"/>
                      <a:endParaRPr lang="en-US" sz="900" b="0" i="0" u="none" strike="noStrike" dirty="0">
                        <a:solidFill>
                          <a:schemeClr val="tx1"/>
                        </a:solidFill>
                        <a:effectLst/>
                        <a:latin typeface="Calibri" panose="020F050202020403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3277979019"/>
                  </a:ext>
                </a:extLst>
              </a:tr>
              <a:tr h="318687">
                <a:tc>
                  <a:txBody>
                    <a:bodyPr/>
                    <a:lstStyle/>
                    <a:p>
                      <a:pPr algn="l" fontAlgn="b"/>
                      <a:r>
                        <a:rPr lang="en-US" sz="1100" b="0" i="0" u="none" strike="noStrike">
                          <a:solidFill>
                            <a:srgbClr val="000000"/>
                          </a:solidFill>
                          <a:effectLst/>
                          <a:latin typeface="Calibri" panose="020F0502020204030204" pitchFamily="34" charset="0"/>
                        </a:rPr>
                        <a:t>Keith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Metcalf</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Southern Company Services</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22"/>
                        </a:rPr>
                        <a:t>kbmetcal@southernco.com</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l" fontAlgn="b"/>
                      <a:endParaRPr lang="en-US" sz="900" b="0" i="0" u="none" strike="noStrike" dirty="0">
                        <a:solidFill>
                          <a:schemeClr val="tx1"/>
                        </a:solidFill>
                        <a:effectLst/>
                        <a:latin typeface="Calibri" panose="020F050202020403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3221837332"/>
                  </a:ext>
                </a:extLst>
              </a:tr>
            </a:tbl>
          </a:graphicData>
        </a:graphic>
      </p:graphicFrame>
      <p:sp>
        <p:nvSpPr>
          <p:cNvPr id="4" name="TextBox 3">
            <a:extLst>
              <a:ext uri="{FF2B5EF4-FFF2-40B4-BE49-F238E27FC236}">
                <a16:creationId xmlns:a16="http://schemas.microsoft.com/office/drawing/2014/main" id="{28B2C8AE-D95F-4572-B6F0-E9CDD8BFDC14}"/>
              </a:ext>
            </a:extLst>
          </p:cNvPr>
          <p:cNvSpPr txBox="1"/>
          <p:nvPr/>
        </p:nvSpPr>
        <p:spPr>
          <a:xfrm>
            <a:off x="2193284" y="0"/>
            <a:ext cx="2473009" cy="646331"/>
          </a:xfrm>
          <a:prstGeom prst="rect">
            <a:avLst/>
          </a:prstGeom>
          <a:noFill/>
        </p:spPr>
        <p:txBody>
          <a:bodyPr wrap="square" rtlCol="0">
            <a:spAutoFit/>
          </a:bodyPr>
          <a:lstStyle/>
          <a:p>
            <a:pPr algn="ctr"/>
            <a:r>
              <a:rPr lang="en-US" b="1" dirty="0"/>
              <a:t>GEICC Membership as of January 1, 2020</a:t>
            </a:r>
          </a:p>
        </p:txBody>
      </p:sp>
    </p:spTree>
    <p:extLst>
      <p:ext uri="{BB962C8B-B14F-4D97-AF65-F5344CB8AC3E}">
        <p14:creationId xmlns:p14="http://schemas.microsoft.com/office/powerpoint/2010/main" val="8372286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3AF4938-32EC-46E5-8852-728CB2C75EDE}"/>
              </a:ext>
            </a:extLst>
          </p:cNvPr>
          <p:cNvSpPr>
            <a:spLocks noGrp="1"/>
          </p:cNvSpPr>
          <p:nvPr>
            <p:ph type="sldNum" sz="quarter" idx="12"/>
          </p:nvPr>
        </p:nvSpPr>
        <p:spPr/>
        <p:txBody>
          <a:bodyPr/>
          <a:lstStyle/>
          <a:p>
            <a:fld id="{A4C660B1-87F4-40AA-841B-FFBED39A5500}" type="slidenum">
              <a:rPr lang="en-US" smtClean="0"/>
              <a:pPr/>
              <a:t>34</a:t>
            </a:fld>
            <a:endParaRPr lang="en-US"/>
          </a:p>
        </p:txBody>
      </p:sp>
      <p:sp>
        <p:nvSpPr>
          <p:cNvPr id="3" name="TextBox 2">
            <a:extLst>
              <a:ext uri="{FF2B5EF4-FFF2-40B4-BE49-F238E27FC236}">
                <a16:creationId xmlns:a16="http://schemas.microsoft.com/office/drawing/2014/main" id="{302D2291-70FC-4782-BAC6-4B664D6E2C3F}"/>
              </a:ext>
            </a:extLst>
          </p:cNvPr>
          <p:cNvSpPr txBox="1"/>
          <p:nvPr/>
        </p:nvSpPr>
        <p:spPr>
          <a:xfrm>
            <a:off x="2193284" y="0"/>
            <a:ext cx="2473009" cy="646331"/>
          </a:xfrm>
          <a:prstGeom prst="rect">
            <a:avLst/>
          </a:prstGeom>
          <a:noFill/>
        </p:spPr>
        <p:txBody>
          <a:bodyPr wrap="square" rtlCol="0">
            <a:spAutoFit/>
          </a:bodyPr>
          <a:lstStyle/>
          <a:p>
            <a:pPr algn="ctr"/>
            <a:r>
              <a:rPr lang="en-US" b="1" dirty="0"/>
              <a:t>GEICC Membership as of January 1, 2020</a:t>
            </a:r>
          </a:p>
        </p:txBody>
      </p:sp>
      <p:graphicFrame>
        <p:nvGraphicFramePr>
          <p:cNvPr id="4" name="Table 3">
            <a:extLst>
              <a:ext uri="{FF2B5EF4-FFF2-40B4-BE49-F238E27FC236}">
                <a16:creationId xmlns:a16="http://schemas.microsoft.com/office/drawing/2014/main" id="{8E23FFC1-F71F-4243-BE6D-8833738E01CD}"/>
              </a:ext>
            </a:extLst>
          </p:cNvPr>
          <p:cNvGraphicFramePr>
            <a:graphicFrameLocks noGrp="1"/>
          </p:cNvGraphicFramePr>
          <p:nvPr>
            <p:extLst>
              <p:ext uri="{D42A27DB-BD31-4B8C-83A1-F6EECF244321}">
                <p14:modId xmlns:p14="http://schemas.microsoft.com/office/powerpoint/2010/main" val="1741140203"/>
              </p:ext>
            </p:extLst>
          </p:nvPr>
        </p:nvGraphicFramePr>
        <p:xfrm>
          <a:off x="266454" y="922316"/>
          <a:ext cx="6325092" cy="6538318"/>
        </p:xfrm>
        <a:graphic>
          <a:graphicData uri="http://schemas.openxmlformats.org/drawingml/2006/table">
            <a:tbl>
              <a:tblPr firstRow="1" bandRow="1">
                <a:tableStyleId>{5C22544A-7EE6-4342-B048-85BDC9FD1C3A}</a:tableStyleId>
              </a:tblPr>
              <a:tblGrid>
                <a:gridCol w="985650">
                  <a:extLst>
                    <a:ext uri="{9D8B030D-6E8A-4147-A177-3AD203B41FA5}">
                      <a16:colId xmlns:a16="http://schemas.microsoft.com/office/drawing/2014/main" val="1130733665"/>
                    </a:ext>
                  </a:extLst>
                </a:gridCol>
                <a:gridCol w="819398">
                  <a:extLst>
                    <a:ext uri="{9D8B030D-6E8A-4147-A177-3AD203B41FA5}">
                      <a16:colId xmlns:a16="http://schemas.microsoft.com/office/drawing/2014/main" val="3908193548"/>
                    </a:ext>
                  </a:extLst>
                </a:gridCol>
                <a:gridCol w="1645475">
                  <a:extLst>
                    <a:ext uri="{9D8B030D-6E8A-4147-A177-3AD203B41FA5}">
                      <a16:colId xmlns:a16="http://schemas.microsoft.com/office/drawing/2014/main" val="1641945767"/>
                    </a:ext>
                  </a:extLst>
                </a:gridCol>
                <a:gridCol w="1733797">
                  <a:extLst>
                    <a:ext uri="{9D8B030D-6E8A-4147-A177-3AD203B41FA5}">
                      <a16:colId xmlns:a16="http://schemas.microsoft.com/office/drawing/2014/main" val="1241608603"/>
                    </a:ext>
                  </a:extLst>
                </a:gridCol>
                <a:gridCol w="1140772">
                  <a:extLst>
                    <a:ext uri="{9D8B030D-6E8A-4147-A177-3AD203B41FA5}">
                      <a16:colId xmlns:a16="http://schemas.microsoft.com/office/drawing/2014/main" val="2181523156"/>
                    </a:ext>
                  </a:extLst>
                </a:gridCol>
              </a:tblGrid>
              <a:tr h="282500">
                <a:tc>
                  <a:txBody>
                    <a:bodyPr/>
                    <a:lstStyle/>
                    <a:p>
                      <a:pPr algn="ctr" fontAlgn="b"/>
                      <a:r>
                        <a:rPr lang="en-US" sz="900" b="1" u="none" strike="noStrike" dirty="0">
                          <a:solidFill>
                            <a:schemeClr val="tx1"/>
                          </a:solidFill>
                          <a:effectLst/>
                        </a:rPr>
                        <a:t>First Name</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tc>
                  <a:txBody>
                    <a:bodyPr/>
                    <a:lstStyle/>
                    <a:p>
                      <a:pPr algn="ctr" fontAlgn="b"/>
                      <a:r>
                        <a:rPr lang="en-US" sz="900" b="1" i="0" u="none" strike="noStrike" dirty="0">
                          <a:solidFill>
                            <a:schemeClr val="tx1"/>
                          </a:solidFill>
                          <a:effectLst/>
                          <a:latin typeface="Calibri"/>
                        </a:rPr>
                        <a:t>Last Name</a:t>
                      </a:r>
                    </a:p>
                  </a:txBody>
                  <a:tcPr marL="4841" marR="4841" marT="4841" marB="0" anchor="ctr">
                    <a:solidFill>
                      <a:schemeClr val="tx2">
                        <a:lumMod val="20000"/>
                        <a:lumOff val="80000"/>
                      </a:schemeClr>
                    </a:solidFill>
                  </a:tcPr>
                </a:tc>
                <a:tc>
                  <a:txBody>
                    <a:bodyPr/>
                    <a:lstStyle/>
                    <a:p>
                      <a:pPr algn="ctr" fontAlgn="b"/>
                      <a:r>
                        <a:rPr lang="en-US" sz="900" b="1" u="none" strike="noStrike" dirty="0">
                          <a:solidFill>
                            <a:schemeClr val="tx1"/>
                          </a:solidFill>
                          <a:effectLst/>
                        </a:rPr>
                        <a:t>Company</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tc>
                  <a:txBody>
                    <a:bodyPr/>
                    <a:lstStyle/>
                    <a:p>
                      <a:pPr algn="ctr" fontAlgn="b"/>
                      <a:r>
                        <a:rPr lang="en-US" sz="900" b="1" u="none" strike="noStrike" dirty="0">
                          <a:solidFill>
                            <a:schemeClr val="tx1"/>
                          </a:solidFill>
                          <a:effectLst/>
                        </a:rPr>
                        <a:t>email</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tc>
                  <a:txBody>
                    <a:bodyPr/>
                    <a:lstStyle/>
                    <a:p>
                      <a:pPr algn="ctr" fontAlgn="b"/>
                      <a:r>
                        <a:rPr lang="en-US" sz="900" b="1" u="none" strike="noStrike" dirty="0">
                          <a:solidFill>
                            <a:schemeClr val="tx1"/>
                          </a:solidFill>
                          <a:effectLst/>
                        </a:rPr>
                        <a:t>Subcommittee </a:t>
                      </a:r>
                      <a:br>
                        <a:rPr lang="en-US" sz="900" b="1" u="none" strike="noStrike" dirty="0">
                          <a:solidFill>
                            <a:schemeClr val="tx1"/>
                          </a:solidFill>
                          <a:effectLst/>
                        </a:rPr>
                      </a:br>
                      <a:r>
                        <a:rPr lang="en-US" sz="900" b="1" u="none" strike="noStrike" dirty="0">
                          <a:solidFill>
                            <a:schemeClr val="tx1"/>
                          </a:solidFill>
                          <a:effectLst/>
                        </a:rPr>
                        <a:t>Assignment*</a:t>
                      </a:r>
                      <a:endParaRPr lang="en-US" sz="900" b="1"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3287487458"/>
                  </a:ext>
                </a:extLst>
              </a:tr>
              <a:tr h="437057">
                <a:tc>
                  <a:txBody>
                    <a:bodyPr/>
                    <a:lstStyle/>
                    <a:p>
                      <a:pPr algn="l" fontAlgn="b"/>
                      <a:r>
                        <a:rPr lang="en-US" sz="1100" b="1" i="0" u="none" strike="noStrike" dirty="0">
                          <a:solidFill>
                            <a:srgbClr val="76933C"/>
                          </a:solidFill>
                          <a:effectLst/>
                          <a:latin typeface="Calibri" panose="020F0502020204030204" pitchFamily="34" charset="0"/>
                        </a:rPr>
                        <a:t>Nicole</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76933C"/>
                          </a:solidFill>
                          <a:effectLst/>
                          <a:latin typeface="Calibri" panose="020F0502020204030204" pitchFamily="34" charset="0"/>
                        </a:rPr>
                        <a:t>Miles-Sullivan</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76933C"/>
                          </a:solidFill>
                          <a:effectLst/>
                          <a:latin typeface="Calibri" panose="020F0502020204030204" pitchFamily="34" charset="0"/>
                        </a:rPr>
                        <a:t>Southern Company Services</a:t>
                      </a:r>
                    </a:p>
                  </a:txBody>
                  <a:tcPr marL="9525" marR="9525" marT="9525" marB="0" anchor="b">
                    <a:solidFill>
                      <a:schemeClr val="tx2">
                        <a:lumMod val="20000"/>
                        <a:lumOff val="80000"/>
                      </a:schemeClr>
                    </a:solidFill>
                  </a:tcPr>
                </a:tc>
                <a:tc>
                  <a:txBody>
                    <a:bodyPr/>
                    <a:lstStyle/>
                    <a:p>
                      <a:pPr algn="l" fontAlgn="b"/>
                      <a:r>
                        <a:rPr lang="en-US" sz="1100" b="1" i="0" u="sng" strike="noStrike" dirty="0">
                          <a:solidFill>
                            <a:srgbClr val="76933C"/>
                          </a:solidFill>
                          <a:effectLst/>
                          <a:latin typeface="Calibri" panose="020F0502020204030204" pitchFamily="34" charset="0"/>
                          <a:hlinkClick r:id="rId2"/>
                        </a:rPr>
                        <a:t>nmiles@southernco.com</a:t>
                      </a:r>
                      <a:endParaRPr lang="en-US" sz="1100" b="1" i="0" u="sng" strike="noStrike" dirty="0">
                        <a:solidFill>
                          <a:srgbClr val="76933C"/>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r>
                        <a:rPr lang="en-US" sz="900" b="0" i="0" u="none" strike="noStrike" dirty="0">
                          <a:solidFill>
                            <a:schemeClr val="tx1"/>
                          </a:solidFill>
                          <a:effectLst/>
                          <a:latin typeface="Calibri"/>
                        </a:rPr>
                        <a:t>Education</a:t>
                      </a:r>
                    </a:p>
                  </a:txBody>
                  <a:tcPr marL="4841" marR="4841" marT="4841" marB="0" anchor="ctr">
                    <a:solidFill>
                      <a:schemeClr val="tx2">
                        <a:lumMod val="20000"/>
                        <a:lumOff val="80000"/>
                      </a:schemeClr>
                    </a:solidFill>
                  </a:tcPr>
                </a:tc>
                <a:extLst>
                  <a:ext uri="{0D108BD9-81ED-4DB2-BD59-A6C34878D82A}">
                    <a16:rowId xmlns:a16="http://schemas.microsoft.com/office/drawing/2014/main" val="60632268"/>
                  </a:ext>
                </a:extLst>
              </a:tr>
              <a:tr h="282500">
                <a:tc>
                  <a:txBody>
                    <a:bodyPr/>
                    <a:lstStyle/>
                    <a:p>
                      <a:pPr algn="l" fontAlgn="b"/>
                      <a:r>
                        <a:rPr lang="en-US" sz="1100" b="0" i="0" u="none" strike="noStrike">
                          <a:solidFill>
                            <a:srgbClr val="000000"/>
                          </a:solidFill>
                          <a:effectLst/>
                          <a:latin typeface="Calibri" panose="020F0502020204030204" pitchFamily="34" charset="0"/>
                        </a:rPr>
                        <a:t>Kevin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Queen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Southern Company Services</a:t>
                      </a:r>
                    </a:p>
                  </a:txBody>
                  <a:tcPr marL="9525" marR="9525" marT="9525" marB="0" anchor="b">
                    <a:solidFill>
                      <a:schemeClr val="tx2">
                        <a:lumMod val="20000"/>
                        <a:lumOff val="80000"/>
                      </a:schemeClr>
                    </a:solidFill>
                  </a:tcPr>
                </a:tc>
                <a:tc>
                  <a:txBody>
                    <a:bodyPr/>
                    <a:lstStyle/>
                    <a:p>
                      <a:pPr algn="l" fontAlgn="ctr"/>
                      <a:r>
                        <a:rPr lang="en-US" sz="1100" b="0" i="0" u="sng" strike="noStrike">
                          <a:solidFill>
                            <a:srgbClr val="0000FF"/>
                          </a:solidFill>
                          <a:effectLst/>
                          <a:latin typeface="Calibri" panose="020F0502020204030204" pitchFamily="34" charset="0"/>
                          <a:hlinkClick r:id="rId3"/>
                        </a:rPr>
                        <a:t>mkqueen@southernco.com</a:t>
                      </a:r>
                      <a:endParaRPr lang="en-US" sz="1100" b="0" i="0" u="sng" strike="noStrike">
                        <a:solidFill>
                          <a:srgbClr val="0000FF"/>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pPr algn="ctr" fontAlgn="b"/>
                      <a:endParaRPr lang="en-US" sz="900" b="0"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3445888060"/>
                  </a:ext>
                </a:extLst>
              </a:tr>
              <a:tr h="282500">
                <a:tc>
                  <a:txBody>
                    <a:bodyPr/>
                    <a:lstStyle/>
                    <a:p>
                      <a:pPr algn="l" fontAlgn="b"/>
                      <a:r>
                        <a:rPr lang="en-US" sz="1100" b="0" i="0" u="none" strike="noStrike">
                          <a:solidFill>
                            <a:srgbClr val="000000"/>
                          </a:solidFill>
                          <a:effectLst/>
                          <a:latin typeface="Calibri" panose="020F0502020204030204" pitchFamily="34" charset="0"/>
                        </a:rPr>
                        <a:t>Linda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Sykes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Southern Company Services</a:t>
                      </a:r>
                    </a:p>
                  </a:txBody>
                  <a:tcPr marL="9525" marR="9525" marT="9525" marB="0" anchor="b">
                    <a:solidFill>
                      <a:schemeClr val="tx2">
                        <a:lumMod val="20000"/>
                        <a:lumOff val="80000"/>
                      </a:schemeClr>
                    </a:solidFill>
                  </a:tcPr>
                </a:tc>
                <a:tc>
                  <a:txBody>
                    <a:bodyPr/>
                    <a:lstStyle/>
                    <a:p>
                      <a:pPr algn="l" fontAlgn="ctr"/>
                      <a:r>
                        <a:rPr lang="en-US" sz="1100" b="0" i="0" u="sng" strike="noStrike">
                          <a:solidFill>
                            <a:srgbClr val="0000FF"/>
                          </a:solidFill>
                          <a:effectLst/>
                          <a:latin typeface="Calibri" panose="020F0502020204030204" pitchFamily="34" charset="0"/>
                          <a:hlinkClick r:id="rId4"/>
                        </a:rPr>
                        <a:t>lsykes@southernco.com</a:t>
                      </a:r>
                      <a:endParaRPr lang="en-US" sz="1100" b="0" i="0" u="sng" strike="noStrike">
                        <a:solidFill>
                          <a:srgbClr val="0000FF"/>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pPr algn="ctr" fontAlgn="b"/>
                      <a:endParaRPr lang="en-US" sz="900" b="0"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75133998"/>
                  </a:ext>
                </a:extLst>
              </a:tr>
              <a:tr h="437057">
                <a:tc>
                  <a:txBody>
                    <a:bodyPr/>
                    <a:lstStyle/>
                    <a:p>
                      <a:pPr algn="l" fontAlgn="b"/>
                      <a:r>
                        <a:rPr lang="en-US" sz="1100" b="0" i="0" u="none" strike="noStrike">
                          <a:solidFill>
                            <a:srgbClr val="000000"/>
                          </a:solidFill>
                          <a:effectLst/>
                          <a:latin typeface="Calibri" panose="020F0502020204030204" pitchFamily="34" charset="0"/>
                        </a:rPr>
                        <a:t>Mark</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Andrews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Southern Crescent Technical College</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5"/>
                        </a:rPr>
                        <a:t>mandrews@sctech.edu</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647628940"/>
                  </a:ext>
                </a:extLst>
              </a:tr>
              <a:tr h="437057">
                <a:tc>
                  <a:txBody>
                    <a:bodyPr/>
                    <a:lstStyle/>
                    <a:p>
                      <a:pPr algn="l" fontAlgn="b"/>
                      <a:r>
                        <a:rPr lang="en-US" sz="1100" b="0" i="0" u="none" strike="noStrike">
                          <a:solidFill>
                            <a:srgbClr val="000000"/>
                          </a:solidFill>
                          <a:effectLst/>
                          <a:latin typeface="Calibri" panose="020F0502020204030204" pitchFamily="34" charset="0"/>
                        </a:rPr>
                        <a:t>Brad</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Jester</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Southern Crescent Technical College</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6"/>
                        </a:rPr>
                        <a:t>bjester@sctech.edu</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747081570"/>
                  </a:ext>
                </a:extLst>
              </a:tr>
              <a:tr h="282500">
                <a:tc>
                  <a:txBody>
                    <a:bodyPr/>
                    <a:lstStyle/>
                    <a:p>
                      <a:pPr algn="l" fontAlgn="b"/>
                      <a:r>
                        <a:rPr lang="en-US" sz="1100" b="0" i="0" u="none" strike="noStrike">
                          <a:solidFill>
                            <a:srgbClr val="000000"/>
                          </a:solidFill>
                          <a:effectLst/>
                          <a:latin typeface="Calibri" panose="020F0502020204030204" pitchFamily="34" charset="0"/>
                        </a:rPr>
                        <a:t>Nora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Swanson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Southern Nuclear</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7"/>
                        </a:rPr>
                        <a:t>nswanson@southernco.com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44804158"/>
                  </a:ext>
                </a:extLst>
              </a:tr>
              <a:tr h="282500">
                <a:tc>
                  <a:txBody>
                    <a:bodyPr/>
                    <a:lstStyle/>
                    <a:p>
                      <a:pPr algn="l" fontAlgn="b"/>
                      <a:r>
                        <a:rPr lang="en-US" sz="1100" b="0" i="0" u="none" strike="noStrike">
                          <a:solidFill>
                            <a:srgbClr val="000000"/>
                          </a:solidFill>
                          <a:effectLst/>
                          <a:latin typeface="Calibri" panose="020F0502020204030204" pitchFamily="34" charset="0"/>
                        </a:rPr>
                        <a:t>Mindy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Mets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SRSCRO</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8"/>
                        </a:rPr>
                        <a:t>mindy.mets@srscro.org</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211610485"/>
                  </a:ext>
                </a:extLst>
              </a:tr>
              <a:tr h="437057">
                <a:tc>
                  <a:txBody>
                    <a:bodyPr/>
                    <a:lstStyle/>
                    <a:p>
                      <a:pPr algn="l" fontAlgn="b"/>
                      <a:r>
                        <a:rPr lang="en-US" sz="1100" b="0" i="0" u="none" strike="noStrike">
                          <a:solidFill>
                            <a:srgbClr val="000000"/>
                          </a:solidFill>
                          <a:effectLst/>
                          <a:latin typeface="Calibri" panose="020F0502020204030204" pitchFamily="34" charset="0"/>
                        </a:rPr>
                        <a:t>Jamie</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Jordan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TCSG - Office of Workforce Development</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9"/>
                        </a:rPr>
                        <a:t>jjordan@tcsg.edu</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022998405"/>
                  </a:ext>
                </a:extLst>
              </a:tr>
              <a:tr h="437057">
                <a:tc>
                  <a:txBody>
                    <a:bodyPr/>
                    <a:lstStyle/>
                    <a:p>
                      <a:pPr algn="l" fontAlgn="b"/>
                      <a:r>
                        <a:rPr lang="en-US" sz="1100" b="0" i="0" u="none" strike="noStrike">
                          <a:solidFill>
                            <a:srgbClr val="000000"/>
                          </a:solidFill>
                          <a:effectLst/>
                          <a:latin typeface="Calibri" panose="020F0502020204030204" pitchFamily="34" charset="0"/>
                        </a:rPr>
                        <a:t>Joe Dan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Baker</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Technical College System of Georgia</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0"/>
                        </a:rPr>
                        <a:t>jbanker@tcsg.edu </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2132277200"/>
                  </a:ext>
                </a:extLst>
              </a:tr>
              <a:tr h="437057">
                <a:tc>
                  <a:txBody>
                    <a:bodyPr/>
                    <a:lstStyle/>
                    <a:p>
                      <a:pPr algn="l" fontAlgn="b"/>
                      <a:r>
                        <a:rPr lang="en-US" sz="1100" b="1" i="0" u="none" strike="noStrike">
                          <a:solidFill>
                            <a:srgbClr val="FF0000"/>
                          </a:solidFill>
                          <a:effectLst/>
                          <a:latin typeface="Calibri" panose="020F0502020204030204" pitchFamily="34" charset="0"/>
                        </a:rPr>
                        <a:t>Kathryn</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FF0000"/>
                          </a:solidFill>
                          <a:effectLst/>
                          <a:latin typeface="Calibri" panose="020F0502020204030204" pitchFamily="34" charset="0"/>
                        </a:rPr>
                        <a:t>Hornsby</a:t>
                      </a:r>
                    </a:p>
                  </a:txBody>
                  <a:tcPr marL="9525" marR="9525" marT="9525" marB="0" anchor="b">
                    <a:solidFill>
                      <a:schemeClr val="tx2">
                        <a:lumMod val="20000"/>
                        <a:lumOff val="80000"/>
                      </a:schemeClr>
                    </a:solidFill>
                  </a:tcPr>
                </a:tc>
                <a:tc>
                  <a:txBody>
                    <a:bodyPr/>
                    <a:lstStyle/>
                    <a:p>
                      <a:pPr algn="l" fontAlgn="b"/>
                      <a:r>
                        <a:rPr lang="en-US" sz="1100" b="1" i="0" u="none" strike="noStrike">
                          <a:solidFill>
                            <a:srgbClr val="FF0000"/>
                          </a:solidFill>
                          <a:effectLst/>
                          <a:latin typeface="Calibri" panose="020F0502020204030204" pitchFamily="34" charset="0"/>
                        </a:rPr>
                        <a:t>Technical College System of Georgia</a:t>
                      </a:r>
                    </a:p>
                  </a:txBody>
                  <a:tcPr marL="9525" marR="9525" marT="9525" marB="0" anchor="b">
                    <a:solidFill>
                      <a:schemeClr val="tx2">
                        <a:lumMod val="20000"/>
                        <a:lumOff val="80000"/>
                      </a:schemeClr>
                    </a:solidFill>
                  </a:tcPr>
                </a:tc>
                <a:tc>
                  <a:txBody>
                    <a:bodyPr/>
                    <a:lstStyle/>
                    <a:p>
                      <a:pPr algn="l" fontAlgn="b"/>
                      <a:r>
                        <a:rPr lang="en-US" sz="1100" b="1" i="0" u="sng" strike="noStrike">
                          <a:solidFill>
                            <a:srgbClr val="FF0000"/>
                          </a:solidFill>
                          <a:effectLst/>
                          <a:latin typeface="Calibri" panose="020F0502020204030204" pitchFamily="34" charset="0"/>
                          <a:hlinkClick r:id="rId11"/>
                        </a:rPr>
                        <a:t>khornsby@tcsg.edu</a:t>
                      </a:r>
                      <a:endParaRPr lang="en-US" sz="1100" b="1" i="0" u="sng" strike="noStrike">
                        <a:solidFill>
                          <a:srgbClr val="FF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642621637"/>
                  </a:ext>
                </a:extLst>
              </a:tr>
              <a:tr h="437057">
                <a:tc>
                  <a:txBody>
                    <a:bodyPr/>
                    <a:lstStyle/>
                    <a:p>
                      <a:pPr algn="l" fontAlgn="b"/>
                      <a:r>
                        <a:rPr lang="en-US" sz="1100" b="1" i="0" u="none" strike="noStrike" dirty="0">
                          <a:solidFill>
                            <a:srgbClr val="76933C"/>
                          </a:solidFill>
                          <a:effectLst/>
                          <a:latin typeface="Calibri" panose="020F0502020204030204" pitchFamily="34" charset="0"/>
                        </a:rPr>
                        <a:t>Saundra</a:t>
                      </a:r>
                    </a:p>
                  </a:txBody>
                  <a:tcPr marL="9525" marR="9525" marT="9525" marB="0" anchor="b">
                    <a:solidFill>
                      <a:schemeClr val="tx2">
                        <a:lumMod val="20000"/>
                        <a:lumOff val="80000"/>
                      </a:schemeClr>
                    </a:solidFill>
                  </a:tcPr>
                </a:tc>
                <a:tc>
                  <a:txBody>
                    <a:bodyPr/>
                    <a:lstStyle/>
                    <a:p>
                      <a:pPr algn="l" fontAlgn="b"/>
                      <a:r>
                        <a:rPr lang="en-US" sz="1100" b="1" i="0" u="none" strike="noStrike" dirty="0">
                          <a:solidFill>
                            <a:srgbClr val="76933C"/>
                          </a:solidFill>
                          <a:effectLst/>
                          <a:latin typeface="Calibri" panose="020F0502020204030204" pitchFamily="34" charset="0"/>
                        </a:rPr>
                        <a:t>King</a:t>
                      </a:r>
                    </a:p>
                  </a:txBody>
                  <a:tcPr marL="9525" marR="9525" marT="9525" marB="0" anchor="b">
                    <a:solidFill>
                      <a:schemeClr val="tx2">
                        <a:lumMod val="20000"/>
                        <a:lumOff val="80000"/>
                      </a:schemeClr>
                    </a:solidFill>
                  </a:tcPr>
                </a:tc>
                <a:tc>
                  <a:txBody>
                    <a:bodyPr/>
                    <a:lstStyle/>
                    <a:p>
                      <a:pPr algn="l" fontAlgn="b"/>
                      <a:r>
                        <a:rPr lang="en-US" sz="1100" b="1" i="0" u="none" strike="noStrike" dirty="0">
                          <a:solidFill>
                            <a:srgbClr val="76933C"/>
                          </a:solidFill>
                          <a:effectLst/>
                          <a:latin typeface="Calibri" panose="020F0502020204030204" pitchFamily="34" charset="0"/>
                        </a:rPr>
                        <a:t>Technical College System of Georgia</a:t>
                      </a:r>
                    </a:p>
                  </a:txBody>
                  <a:tcPr marL="9525" marR="9525" marT="9525" marB="0" anchor="b">
                    <a:solidFill>
                      <a:schemeClr val="tx2">
                        <a:lumMod val="20000"/>
                        <a:lumOff val="80000"/>
                      </a:schemeClr>
                    </a:solidFill>
                  </a:tcPr>
                </a:tc>
                <a:tc>
                  <a:txBody>
                    <a:bodyPr/>
                    <a:lstStyle/>
                    <a:p>
                      <a:pPr algn="l" fontAlgn="b"/>
                      <a:r>
                        <a:rPr lang="en-US" sz="1100" b="1" i="0" u="sng" strike="noStrike" dirty="0">
                          <a:solidFill>
                            <a:srgbClr val="76933C"/>
                          </a:solidFill>
                          <a:effectLst/>
                          <a:latin typeface="Calibri" panose="020F0502020204030204" pitchFamily="34" charset="0"/>
                          <a:hlinkClick r:id="rId12"/>
                        </a:rPr>
                        <a:t>Sking@tcsg.edu</a:t>
                      </a:r>
                      <a:endParaRPr lang="en-US" sz="1100" b="1" i="0" u="sng" strike="noStrike" dirty="0">
                        <a:solidFill>
                          <a:srgbClr val="76933C"/>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2852132212"/>
                  </a:ext>
                </a:extLst>
              </a:tr>
              <a:tr h="437057">
                <a:tc>
                  <a:txBody>
                    <a:bodyPr/>
                    <a:lstStyle/>
                    <a:p>
                      <a:pPr algn="l" fontAlgn="b"/>
                      <a:r>
                        <a:rPr lang="en-US" sz="1100" b="0" i="0" u="none" strike="noStrike">
                          <a:solidFill>
                            <a:srgbClr val="000000"/>
                          </a:solidFill>
                          <a:effectLst/>
                          <a:latin typeface="Calibri" panose="020F0502020204030204" pitchFamily="34" charset="0"/>
                        </a:rPr>
                        <a:t>Frank</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Pinson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Technical College System of Georgia</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3"/>
                        </a:rPr>
                        <a:t>fpinson@tcsg.edu</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667022124"/>
                  </a:ext>
                </a:extLst>
              </a:tr>
              <a:tr h="437057">
                <a:tc>
                  <a:txBody>
                    <a:bodyPr/>
                    <a:lstStyle/>
                    <a:p>
                      <a:pPr algn="l" fontAlgn="b"/>
                      <a:r>
                        <a:rPr lang="en-US" sz="1100" b="0" i="0" u="none" strike="noStrike">
                          <a:solidFill>
                            <a:srgbClr val="000000"/>
                          </a:solidFill>
                          <a:effectLst/>
                          <a:latin typeface="Calibri" panose="020F0502020204030204" pitchFamily="34" charset="0"/>
                        </a:rPr>
                        <a:t>Jenny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Williams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Technical College System of Georgia</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4"/>
                        </a:rPr>
                        <a:t>jwilliams@tcsg.edu</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3777110610"/>
                  </a:ext>
                </a:extLst>
              </a:tr>
              <a:tr h="282500">
                <a:tc>
                  <a:txBody>
                    <a:bodyPr/>
                    <a:lstStyle/>
                    <a:p>
                      <a:pPr algn="l" fontAlgn="b"/>
                      <a:r>
                        <a:rPr lang="en-US" sz="1100" b="0" i="0" u="none" strike="noStrike">
                          <a:solidFill>
                            <a:srgbClr val="000000"/>
                          </a:solidFill>
                          <a:effectLst/>
                          <a:latin typeface="Calibri" panose="020F0502020204030204" pitchFamily="34" charset="0"/>
                        </a:rPr>
                        <a:t>Barbara</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Mosley</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Telamon</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5"/>
                        </a:rPr>
                        <a:t>bmosley@telamon.org</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2776736679"/>
                  </a:ext>
                </a:extLst>
              </a:tr>
              <a:tr h="282500">
                <a:tc>
                  <a:txBody>
                    <a:bodyPr/>
                    <a:lstStyle/>
                    <a:p>
                      <a:pPr algn="l" fontAlgn="b"/>
                      <a:r>
                        <a:rPr lang="en-US" sz="1100" b="0" i="0" u="none" strike="noStrike">
                          <a:solidFill>
                            <a:srgbClr val="000000"/>
                          </a:solidFill>
                          <a:effectLst/>
                          <a:latin typeface="Calibri" panose="020F0502020204030204" pitchFamily="34" charset="0"/>
                        </a:rPr>
                        <a:t>Kim</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Broun</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Tri County EMC</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6"/>
                        </a:rPr>
                        <a:t>kimb@tri-countyemc.com</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3350655012"/>
                  </a:ext>
                </a:extLst>
              </a:tr>
              <a:tr h="282500">
                <a:tc>
                  <a:txBody>
                    <a:bodyPr/>
                    <a:lstStyle/>
                    <a:p>
                      <a:pPr algn="l" fontAlgn="b"/>
                      <a:r>
                        <a:rPr lang="en-US" sz="1100" b="0" i="0" u="none" strike="noStrike">
                          <a:solidFill>
                            <a:srgbClr val="000000"/>
                          </a:solidFill>
                          <a:effectLst/>
                          <a:latin typeface="Calibri" panose="020F0502020204030204" pitchFamily="34" charset="0"/>
                        </a:rPr>
                        <a:t>Suzanne </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Powell</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Utility Technology Association</a:t>
                      </a:r>
                    </a:p>
                  </a:txBody>
                  <a:tcPr marL="9525" marR="9525" marT="9525" marB="0" anchor="b">
                    <a:solidFill>
                      <a:schemeClr val="tx2">
                        <a:lumMod val="20000"/>
                        <a:lumOff val="80000"/>
                      </a:schemeClr>
                    </a:solidFill>
                  </a:tcPr>
                </a:tc>
                <a:tc>
                  <a:txBody>
                    <a:bodyPr/>
                    <a:lstStyle/>
                    <a:p>
                      <a:pPr algn="l" fontAlgn="b"/>
                      <a:r>
                        <a:rPr lang="en-US" sz="1100" b="0" i="0" u="sng" strike="noStrike">
                          <a:solidFill>
                            <a:srgbClr val="0000FF"/>
                          </a:solidFill>
                          <a:effectLst/>
                          <a:latin typeface="Calibri" panose="020F0502020204030204" pitchFamily="34" charset="0"/>
                          <a:hlinkClick r:id="rId17"/>
                        </a:rPr>
                        <a:t>suzanne@utilitytech.org</a:t>
                      </a:r>
                      <a:endParaRPr lang="en-US" sz="1100" b="0" i="0" u="sng" strike="noStrike">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1219411219"/>
                  </a:ext>
                </a:extLst>
              </a:tr>
              <a:tr h="282500">
                <a:tc>
                  <a:txBody>
                    <a:bodyPr/>
                    <a:lstStyle/>
                    <a:p>
                      <a:pPr algn="l" fontAlgn="b"/>
                      <a:r>
                        <a:rPr lang="en-US" sz="1100" b="0" i="0" u="none" strike="noStrike">
                          <a:solidFill>
                            <a:srgbClr val="000000"/>
                          </a:solidFill>
                          <a:effectLst/>
                          <a:latin typeface="Calibri" panose="020F0502020204030204" pitchFamily="34" charset="0"/>
                        </a:rPr>
                        <a:t>William</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Sellers</a:t>
                      </a:r>
                    </a:p>
                  </a:txBody>
                  <a:tcPr marL="9525" marR="9525" marT="9525" marB="0" anchor="b">
                    <a:solidFill>
                      <a:schemeClr val="tx2">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Wallace Community College</a:t>
                      </a:r>
                    </a:p>
                  </a:txBody>
                  <a:tcPr marL="9525" marR="9525" marT="9525" marB="0" anchor="b">
                    <a:solidFill>
                      <a:schemeClr val="tx2">
                        <a:lumMod val="20000"/>
                        <a:lumOff val="80000"/>
                      </a:schemeClr>
                    </a:solidFill>
                  </a:tcPr>
                </a:tc>
                <a:tc>
                  <a:txBody>
                    <a:bodyPr/>
                    <a:lstStyle/>
                    <a:p>
                      <a:pPr algn="l" fontAlgn="b"/>
                      <a:r>
                        <a:rPr lang="en-US" sz="1100" b="0" i="0" u="sng" strike="noStrike" dirty="0">
                          <a:solidFill>
                            <a:srgbClr val="0000FF"/>
                          </a:solidFill>
                          <a:effectLst/>
                          <a:latin typeface="Calibri" panose="020F0502020204030204" pitchFamily="34" charset="0"/>
                          <a:hlinkClick r:id="rId18"/>
                        </a:rPr>
                        <a:t>bsellers@wallace.edu</a:t>
                      </a:r>
                      <a:endParaRPr lang="en-US" sz="1100" b="0" i="0" u="sng" strike="noStrike" dirty="0">
                        <a:solidFill>
                          <a:srgbClr val="0000FF"/>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ctr" fontAlgn="b"/>
                      <a:endParaRPr lang="en-US" sz="900" b="0" i="0" u="none" strike="noStrike" dirty="0">
                        <a:solidFill>
                          <a:schemeClr val="tx1"/>
                        </a:solidFill>
                        <a:effectLst/>
                        <a:latin typeface="Calibri"/>
                      </a:endParaRPr>
                    </a:p>
                  </a:txBody>
                  <a:tcPr marL="4841" marR="4841" marT="4841" marB="0" anchor="ctr">
                    <a:solidFill>
                      <a:schemeClr val="tx2">
                        <a:lumMod val="20000"/>
                        <a:lumOff val="80000"/>
                      </a:schemeClr>
                    </a:solidFill>
                  </a:tcPr>
                </a:tc>
                <a:extLst>
                  <a:ext uri="{0D108BD9-81ED-4DB2-BD59-A6C34878D82A}">
                    <a16:rowId xmlns:a16="http://schemas.microsoft.com/office/drawing/2014/main" val="2576906374"/>
                  </a:ext>
                </a:extLst>
              </a:tr>
            </a:tbl>
          </a:graphicData>
        </a:graphic>
      </p:graphicFrame>
      <p:sp>
        <p:nvSpPr>
          <p:cNvPr id="5" name="TextBox 4">
            <a:extLst>
              <a:ext uri="{FF2B5EF4-FFF2-40B4-BE49-F238E27FC236}">
                <a16:creationId xmlns:a16="http://schemas.microsoft.com/office/drawing/2014/main" id="{6F780F3D-18A0-4CA7-8EF0-23537291E2D5}"/>
              </a:ext>
            </a:extLst>
          </p:cNvPr>
          <p:cNvSpPr txBox="1"/>
          <p:nvPr/>
        </p:nvSpPr>
        <p:spPr>
          <a:xfrm>
            <a:off x="266454" y="7898517"/>
            <a:ext cx="4020538" cy="584775"/>
          </a:xfrm>
          <a:prstGeom prst="rect">
            <a:avLst/>
          </a:prstGeom>
          <a:noFill/>
        </p:spPr>
        <p:txBody>
          <a:bodyPr wrap="square" rtlCol="0">
            <a:spAutoFit/>
          </a:bodyPr>
          <a:lstStyle/>
          <a:p>
            <a:r>
              <a:rPr lang="en-US" sz="1600" dirty="0">
                <a:solidFill>
                  <a:srgbClr val="FF0000"/>
                </a:solidFill>
                <a:latin typeface="Arial" panose="020B0604020202020204" pitchFamily="34" charset="0"/>
                <a:cs typeface="Arial" panose="020B0604020202020204" pitchFamily="34" charset="0"/>
              </a:rPr>
              <a:t>Denotes Board Member</a:t>
            </a:r>
            <a:br>
              <a:rPr lang="en-US" sz="1600" dirty="0">
                <a:solidFill>
                  <a:srgbClr val="FF0000"/>
                </a:solidFill>
                <a:latin typeface="Arial" panose="020B0604020202020204" pitchFamily="34" charset="0"/>
                <a:cs typeface="Arial" panose="020B0604020202020204" pitchFamily="34" charset="0"/>
              </a:rPr>
            </a:br>
            <a:r>
              <a:rPr lang="en-US" sz="1600" dirty="0">
                <a:solidFill>
                  <a:srgbClr val="659A2A"/>
                </a:solidFill>
                <a:latin typeface="Arial" panose="020B0604020202020204" pitchFamily="34" charset="0"/>
                <a:cs typeface="Arial" panose="020B0604020202020204" pitchFamily="34" charset="0"/>
              </a:rPr>
              <a:t>Denotes Executive Committee Member</a:t>
            </a:r>
            <a:endParaRPr lang="en-US" sz="16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323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125" y="95003"/>
            <a:ext cx="6340434" cy="1295400"/>
          </a:xfrm>
        </p:spPr>
        <p:txBody>
          <a:bodyPr>
            <a:normAutofit fontScale="90000"/>
          </a:bodyPr>
          <a:lstStyle/>
          <a:p>
            <a:pPr algn="ctr"/>
            <a:r>
              <a:rPr lang="en-US" sz="3200" dirty="0"/>
              <a:t>Georgia Energy and Industrial Construction Consortium </a:t>
            </a:r>
            <a:br>
              <a:rPr lang="en-US" sz="3200" dirty="0"/>
            </a:br>
            <a:r>
              <a:rPr lang="en-US" sz="3200" dirty="0"/>
              <a:t>Strategic Plan 2020-2024</a:t>
            </a:r>
          </a:p>
        </p:txBody>
      </p:sp>
      <p:sp>
        <p:nvSpPr>
          <p:cNvPr id="3" name="Slide Number Placeholder 2"/>
          <p:cNvSpPr>
            <a:spLocks noGrp="1"/>
          </p:cNvSpPr>
          <p:nvPr>
            <p:ph type="sldNum" sz="quarter" idx="10"/>
          </p:nvPr>
        </p:nvSpPr>
        <p:spPr/>
        <p:txBody>
          <a:bodyPr/>
          <a:lstStyle/>
          <a:p>
            <a:pPr>
              <a:defRPr/>
            </a:pPr>
            <a:fld id="{8D63E674-D1CE-405A-9D69-36852FF08011}" type="slidenum">
              <a:rPr lang="en-US" smtClean="0"/>
              <a:pPr>
                <a:defRPr/>
              </a:pPr>
              <a:t>4</a:t>
            </a:fld>
            <a:endParaRPr lang="en-US" dirty="0"/>
          </a:p>
        </p:txBody>
      </p:sp>
      <p:sp>
        <p:nvSpPr>
          <p:cNvPr id="4" name="TextBox 3"/>
          <p:cNvSpPr txBox="1"/>
          <p:nvPr/>
        </p:nvSpPr>
        <p:spPr>
          <a:xfrm>
            <a:off x="762000" y="1558990"/>
            <a:ext cx="5947559" cy="7186583"/>
          </a:xfrm>
          <a:prstGeom prst="rect">
            <a:avLst/>
          </a:prstGeom>
          <a:noFill/>
        </p:spPr>
        <p:txBody>
          <a:bodyPr wrap="square" rtlCol="0">
            <a:spAutoFit/>
          </a:bodyPr>
          <a:lstStyle/>
          <a:p>
            <a:r>
              <a:rPr lang="en-US" sz="1200" b="1" dirty="0">
                <a:solidFill>
                  <a:schemeClr val="tx2">
                    <a:lumMod val="60000"/>
                    <a:lumOff val="40000"/>
                  </a:schemeClr>
                </a:solidFill>
              </a:rPr>
              <a:t>Vision: </a:t>
            </a:r>
            <a:r>
              <a:rPr lang="en-US" sz="1200" dirty="0"/>
              <a:t>The Georgia energy industry will be adequately staffed with a qualified and diverse workforce to provide safe and reliable energy. Key workforce gaps in the state will be addressed to ensure a qualified pipeline of workers for the future. </a:t>
            </a:r>
            <a:br>
              <a:rPr lang="en-US" sz="1200" dirty="0"/>
            </a:br>
            <a:endParaRPr lang="en-US" sz="1200" dirty="0"/>
          </a:p>
          <a:p>
            <a:r>
              <a:rPr lang="en-US" sz="1200" b="1" dirty="0">
                <a:solidFill>
                  <a:schemeClr val="tx2">
                    <a:lumMod val="60000"/>
                    <a:lumOff val="40000"/>
                  </a:schemeClr>
                </a:solidFill>
              </a:rPr>
              <a:t>Mission:</a:t>
            </a:r>
            <a:r>
              <a:rPr lang="en-US" sz="1200" b="1" dirty="0"/>
              <a:t> </a:t>
            </a:r>
            <a:r>
              <a:rPr lang="en-US" sz="1100" dirty="0">
                <a:cs typeface="Arial" panose="020B0604020202020204" pitchFamily="34" charset="0"/>
              </a:rPr>
              <a:t>To engage electric, nuclear, natural gas utilities and construction in strategic, unified, and results-oriented efforts to ensure a skilled workforce to meet future industry needs.</a:t>
            </a:r>
          </a:p>
          <a:p>
            <a:endParaRPr lang="en-US" sz="1200" b="1" dirty="0">
              <a:solidFill>
                <a:srgbClr val="FF0000"/>
              </a:solidFill>
            </a:endParaRPr>
          </a:p>
          <a:p>
            <a:r>
              <a:rPr lang="en-US" sz="1200" b="1" u="sng" dirty="0">
                <a:solidFill>
                  <a:schemeClr val="accent1"/>
                </a:solidFill>
              </a:rPr>
              <a:t>Workforce Planning</a:t>
            </a:r>
            <a:endParaRPr lang="en-US" sz="1200" u="sng" dirty="0">
              <a:solidFill>
                <a:schemeClr val="accent1"/>
              </a:solidFill>
            </a:endParaRPr>
          </a:p>
          <a:p>
            <a:r>
              <a:rPr lang="en-US" sz="1100" b="1" dirty="0"/>
              <a:t>Objective</a:t>
            </a:r>
            <a:r>
              <a:rPr lang="en-US" sz="1100" dirty="0"/>
              <a:t>:  Balance the supply and demand for a qualified and diverse energy workforce.</a:t>
            </a:r>
          </a:p>
          <a:p>
            <a:r>
              <a:rPr lang="en-US" sz="1100" b="1" dirty="0"/>
              <a:t> Strategies:</a:t>
            </a:r>
            <a:endParaRPr lang="en-US" sz="1100" dirty="0"/>
          </a:p>
          <a:p>
            <a:pPr marL="171450" lvl="0" indent="-171450">
              <a:buFont typeface="Arial" panose="020B0604020202020204" pitchFamily="34" charset="0"/>
              <a:buChar char="•"/>
            </a:pPr>
            <a:r>
              <a:rPr lang="en-US" sz="1100" dirty="0"/>
              <a:t>Build a state level workforce plan for key “in-demand jobs” for career awareness, workforce development efforts, and strategic planning purposes.</a:t>
            </a:r>
          </a:p>
          <a:p>
            <a:pPr marL="171450" lvl="0" indent="-171450">
              <a:buFont typeface="Arial" panose="020B0604020202020204" pitchFamily="34" charset="0"/>
              <a:buChar char="•"/>
            </a:pPr>
            <a:r>
              <a:rPr lang="en-US" sz="1100" dirty="0"/>
              <a:t>Measure workforce development initiatives to determine impact on critical skill and workforce gaps.</a:t>
            </a:r>
          </a:p>
          <a:p>
            <a:pPr marL="171450" indent="-171450">
              <a:buFont typeface="Arial" panose="020B0604020202020204" pitchFamily="34" charset="0"/>
              <a:buChar char="•"/>
            </a:pPr>
            <a:r>
              <a:rPr lang="en-US" sz="1100" dirty="0">
                <a:cs typeface="Arial" pitchFamily="34" charset="0"/>
              </a:rPr>
              <a:t>Ensure the program(s) achieve optimum ROI for the GEICC</a:t>
            </a:r>
            <a:endParaRPr lang="en-US" sz="1100" dirty="0"/>
          </a:p>
          <a:p>
            <a:r>
              <a:rPr lang="en-US" sz="1200" b="1" u="sng" dirty="0">
                <a:solidFill>
                  <a:schemeClr val="accent1"/>
                </a:solidFill>
              </a:rPr>
              <a:t>Career Awareness</a:t>
            </a:r>
            <a:endParaRPr lang="en-US" sz="1200" u="sng" dirty="0">
              <a:solidFill>
                <a:schemeClr val="accent1"/>
              </a:solidFill>
            </a:endParaRPr>
          </a:p>
          <a:p>
            <a:r>
              <a:rPr lang="en-US" sz="1100" b="1" dirty="0"/>
              <a:t>Objective: </a:t>
            </a:r>
            <a:r>
              <a:rPr lang="en-US" sz="1100" dirty="0"/>
              <a:t>Create awareness among targeted populations of the critical need for a skilled energy workforce and to the opportunities for education, that can lead to entry level employment.</a:t>
            </a:r>
          </a:p>
          <a:p>
            <a:r>
              <a:rPr lang="en-US" sz="1100" b="1" dirty="0"/>
              <a:t> Strategies:</a:t>
            </a:r>
            <a:endParaRPr lang="en-US" sz="1100" dirty="0"/>
          </a:p>
          <a:p>
            <a:pPr marL="171450" lvl="0" indent="-171450">
              <a:buFont typeface="Arial" panose="020B0604020202020204" pitchFamily="34" charset="0"/>
              <a:buChar char="•"/>
            </a:pPr>
            <a:r>
              <a:rPr lang="en-US" sz="1100" dirty="0"/>
              <a:t>Implement targeted career awareness campaigns to increase the diversity in talent pipelines. </a:t>
            </a:r>
          </a:p>
          <a:p>
            <a:pPr marL="171450" lvl="0" indent="-171450">
              <a:buFont typeface="Arial" panose="020B0604020202020204" pitchFamily="34" charset="0"/>
              <a:buChar char="•"/>
            </a:pPr>
            <a:r>
              <a:rPr lang="en-US" sz="1100" dirty="0"/>
              <a:t>Build state-wide awareness of the need for a skilled energy workforce.</a:t>
            </a:r>
          </a:p>
          <a:p>
            <a:r>
              <a:rPr lang="en-US" sz="1200" b="1" u="sng" dirty="0">
                <a:solidFill>
                  <a:schemeClr val="accent1"/>
                </a:solidFill>
              </a:rPr>
              <a:t>Education</a:t>
            </a:r>
            <a:endParaRPr lang="en-US" sz="1200" u="sng" dirty="0">
              <a:solidFill>
                <a:schemeClr val="accent1"/>
              </a:solidFill>
            </a:endParaRPr>
          </a:p>
          <a:p>
            <a:r>
              <a:rPr lang="en-US" sz="1100" b="1" dirty="0"/>
              <a:t>Objective: </a:t>
            </a:r>
            <a:r>
              <a:rPr lang="en-US" sz="1100" dirty="0"/>
              <a:t>Implement clearly defined education solutions that link industry recognized competencies and credentials to employment opportunities and career advancement across the energy industry.</a:t>
            </a:r>
          </a:p>
          <a:p>
            <a:r>
              <a:rPr lang="en-US" sz="1100" b="1" dirty="0"/>
              <a:t> Strategies:</a:t>
            </a:r>
            <a:endParaRPr lang="en-US" sz="1100" dirty="0"/>
          </a:p>
          <a:p>
            <a:pPr marL="171450" lvl="0" indent="-171450">
              <a:buFont typeface="Arial" panose="020B0604020202020204" pitchFamily="34" charset="0"/>
              <a:buChar char="•"/>
            </a:pPr>
            <a:r>
              <a:rPr lang="en-US" sz="1100" dirty="0"/>
              <a:t>Close existing skill gaps to ensure qualified applicant pools of candidates for in-demand jobs. </a:t>
            </a:r>
          </a:p>
          <a:p>
            <a:pPr marL="171450" lvl="0" indent="-171450">
              <a:buFont typeface="Arial" panose="020B0604020202020204" pitchFamily="34" charset="0"/>
              <a:buChar char="•"/>
            </a:pPr>
            <a:r>
              <a:rPr lang="en-US" sz="1100" dirty="0"/>
              <a:t>Implement core curriculum across schools to enable easier transfer of credits and faster graduation of students with needed skills. </a:t>
            </a:r>
          </a:p>
          <a:p>
            <a:r>
              <a:rPr lang="en-US" sz="1200" b="1" u="sng" dirty="0">
                <a:solidFill>
                  <a:schemeClr val="accent1"/>
                </a:solidFill>
              </a:rPr>
              <a:t>Structure and Support</a:t>
            </a:r>
          </a:p>
          <a:p>
            <a:r>
              <a:rPr lang="en-US" sz="1100" b="1" dirty="0"/>
              <a:t>Objective:  </a:t>
            </a:r>
            <a:r>
              <a:rPr lang="en-US" sz="1100" dirty="0"/>
              <a:t>Organize and manage the GEICC to maximize its positive impact on national, state and individual company initiatives</a:t>
            </a:r>
          </a:p>
          <a:p>
            <a:r>
              <a:rPr lang="en-US" sz="1100" b="1" dirty="0"/>
              <a:t> Strategies:</a:t>
            </a:r>
            <a:endParaRPr lang="en-US" sz="1100" dirty="0"/>
          </a:p>
          <a:p>
            <a:pPr marL="171450" lvl="0" indent="-171450">
              <a:buFont typeface="Arial" panose="020B0604020202020204" pitchFamily="34" charset="0"/>
              <a:buChar char="•"/>
            </a:pPr>
            <a:r>
              <a:rPr lang="en-US" sz="1100" dirty="0"/>
              <a:t>Effectively manage GEICC projects and initiatives.  </a:t>
            </a:r>
          </a:p>
          <a:p>
            <a:pPr marL="171450" lvl="0" indent="-171450">
              <a:buFont typeface="Arial" panose="020B0604020202020204" pitchFamily="34" charset="0"/>
              <a:buChar char="•"/>
            </a:pPr>
            <a:r>
              <a:rPr lang="en-US" sz="1100" dirty="0"/>
              <a:t>Regularly convene the GEICC to build partnerships and alliances between industry, government and education.</a:t>
            </a:r>
          </a:p>
          <a:p>
            <a:pPr marL="171450" lvl="0" indent="-171450">
              <a:buFont typeface="Arial" panose="020B0604020202020204" pitchFamily="34" charset="0"/>
              <a:buChar char="•"/>
            </a:pPr>
            <a:r>
              <a:rPr lang="en-US" sz="1100" dirty="0"/>
              <a:t>Assess the impact of GEICC workforce policy on energy industry workforce needs and communicate to consortium members and partners.</a:t>
            </a:r>
          </a:p>
          <a:p>
            <a:pPr marL="171450" lvl="0" indent="-171450">
              <a:buFont typeface="Arial" panose="020B0604020202020204" pitchFamily="34" charset="0"/>
              <a:buChar char="•"/>
            </a:pPr>
            <a:r>
              <a:rPr lang="en-US" sz="1100" dirty="0"/>
              <a:t>Create mutually beneficial alliances with organizations that support and advance GEICC initiatives.</a:t>
            </a:r>
          </a:p>
          <a:p>
            <a:pPr marL="171450" lvl="0" indent="-171450">
              <a:buFont typeface="Arial" panose="020B0604020202020204" pitchFamily="34" charset="0"/>
              <a:buChar char="•"/>
            </a:pPr>
            <a:r>
              <a:rPr lang="en-US" sz="1100" dirty="0"/>
              <a:t>Maintain the GEICC as a self-sustaining operating structure that includes governance, management, and financial processes.</a:t>
            </a:r>
          </a:p>
        </p:txBody>
      </p:sp>
    </p:spTree>
    <p:extLst>
      <p:ext uri="{BB962C8B-B14F-4D97-AF65-F5344CB8AC3E}">
        <p14:creationId xmlns:p14="http://schemas.microsoft.com/office/powerpoint/2010/main" val="2650070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Section II</a:t>
            </a:r>
          </a:p>
        </p:txBody>
      </p:sp>
      <p:sp>
        <p:nvSpPr>
          <p:cNvPr id="3" name="TextBox 2"/>
          <p:cNvSpPr txBox="1"/>
          <p:nvPr/>
        </p:nvSpPr>
        <p:spPr>
          <a:xfrm>
            <a:off x="1752600" y="2743199"/>
            <a:ext cx="3657600" cy="1569660"/>
          </a:xfrm>
          <a:prstGeom prst="rect">
            <a:avLst/>
          </a:prstGeom>
          <a:noFill/>
        </p:spPr>
        <p:txBody>
          <a:bodyPr wrap="square" rtlCol="0">
            <a:spAutoFit/>
          </a:bodyPr>
          <a:lstStyle/>
          <a:p>
            <a:pPr algn="ctr"/>
            <a:r>
              <a:rPr lang="en-US" sz="3200" b="1" dirty="0">
                <a:solidFill>
                  <a:srgbClr val="00679A"/>
                </a:solidFill>
              </a:rPr>
              <a:t>GEICC</a:t>
            </a:r>
          </a:p>
          <a:p>
            <a:pPr algn="ctr"/>
            <a:r>
              <a:rPr lang="en-US" sz="3200" b="1" dirty="0">
                <a:solidFill>
                  <a:srgbClr val="00679A"/>
                </a:solidFill>
              </a:rPr>
              <a:t>Consortium Overview </a:t>
            </a:r>
          </a:p>
        </p:txBody>
      </p:sp>
      <p:sp>
        <p:nvSpPr>
          <p:cNvPr id="4" name="Slide Number Placeholder 3"/>
          <p:cNvSpPr>
            <a:spLocks noGrp="1"/>
          </p:cNvSpPr>
          <p:nvPr>
            <p:ph type="sldNum" sz="quarter" idx="10"/>
          </p:nvPr>
        </p:nvSpPr>
        <p:spPr/>
        <p:txBody>
          <a:bodyPr/>
          <a:lstStyle/>
          <a:p>
            <a:pPr>
              <a:defRPr/>
            </a:pPr>
            <a:fld id="{8D63E674-D1CE-405A-9D69-36852FF08011}" type="slidenum">
              <a:rPr lang="en-US" smtClean="0"/>
              <a:pPr>
                <a:defRPr/>
              </a:pPr>
              <a:t>5</a:t>
            </a:fld>
            <a:endParaRPr lang="en-US" dirty="0"/>
          </a:p>
        </p:txBody>
      </p:sp>
    </p:spTree>
    <p:extLst>
      <p:ext uri="{BB962C8B-B14F-4D97-AF65-F5344CB8AC3E}">
        <p14:creationId xmlns:p14="http://schemas.microsoft.com/office/powerpoint/2010/main" val="1697999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52400" y="0"/>
            <a:ext cx="6553200" cy="1625600"/>
          </a:xfrm>
        </p:spPr>
        <p:txBody>
          <a:bodyPr>
            <a:normAutofit/>
          </a:bodyPr>
          <a:lstStyle/>
          <a:p>
            <a:pPr algn="ctr"/>
            <a:r>
              <a:rPr lang="en-US" sz="2800" dirty="0">
                <a:solidFill>
                  <a:schemeClr val="tx1"/>
                </a:solidFill>
              </a:rPr>
              <a:t>History of the Georgia Energy &amp; Industrial Construction Consortium (GEICC)</a:t>
            </a:r>
          </a:p>
        </p:txBody>
      </p:sp>
      <p:sp>
        <p:nvSpPr>
          <p:cNvPr id="3" name="Content Placeholder 1"/>
          <p:cNvSpPr txBox="1">
            <a:spLocks/>
          </p:cNvSpPr>
          <p:nvPr/>
        </p:nvSpPr>
        <p:spPr>
          <a:xfrm>
            <a:off x="762248" y="1735685"/>
            <a:ext cx="5848350" cy="6629400"/>
          </a:xfrm>
          <a:prstGeom prst="rect">
            <a:avLst/>
          </a:prstGeom>
        </p:spPr>
        <p:txBody>
          <a:bodyPr/>
          <a:lstStyle>
            <a:lvl1pPr marL="342900" indent="-342900" algn="l" rtl="0" eaLnBrk="1" fontAlgn="base" hangingPunct="1">
              <a:spcBef>
                <a:spcPct val="20000"/>
              </a:spcBef>
              <a:spcAft>
                <a:spcPct val="0"/>
              </a:spcAft>
              <a:buClr>
                <a:srgbClr val="50B848"/>
              </a:buClr>
              <a:buFont typeface="Wingdings" pitchFamily="2" charset="2"/>
              <a:buChar char="§"/>
              <a:defRPr sz="3200" kern="1200">
                <a:solidFill>
                  <a:srgbClr val="00679A"/>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rgbClr val="50B848"/>
              </a:buClr>
              <a:buFont typeface="Arial" charset="0"/>
              <a:buChar char="–"/>
              <a:defRPr sz="2800" kern="1200">
                <a:solidFill>
                  <a:srgbClr val="00679A"/>
                </a:solidFill>
                <a:latin typeface="Arial" pitchFamily="34" charset="0"/>
                <a:ea typeface="+mn-ea"/>
                <a:cs typeface="Arial" pitchFamily="34" charset="0"/>
              </a:defRPr>
            </a:lvl2pPr>
            <a:lvl3pPr marL="1143000" indent="-228600" algn="l" rtl="0" eaLnBrk="1" fontAlgn="base" hangingPunct="1">
              <a:spcBef>
                <a:spcPct val="20000"/>
              </a:spcBef>
              <a:spcAft>
                <a:spcPct val="0"/>
              </a:spcAft>
              <a:buClr>
                <a:srgbClr val="50B848"/>
              </a:buClr>
              <a:buFont typeface="Arial" charset="0"/>
              <a:buChar char="•"/>
              <a:defRPr sz="2400" kern="1200">
                <a:solidFill>
                  <a:srgbClr val="00679A"/>
                </a:solidFill>
                <a:latin typeface="Arial" pitchFamily="34" charset="0"/>
                <a:ea typeface="+mn-ea"/>
                <a:cs typeface="Arial" pitchFamily="34" charset="0"/>
              </a:defRPr>
            </a:lvl3pPr>
            <a:lvl4pPr marL="1600200" indent="-228600" algn="l" rtl="0" eaLnBrk="1" fontAlgn="base" hangingPunct="1">
              <a:spcBef>
                <a:spcPct val="20000"/>
              </a:spcBef>
              <a:spcAft>
                <a:spcPct val="0"/>
              </a:spcAft>
              <a:buClr>
                <a:srgbClr val="50B848"/>
              </a:buClr>
              <a:buFont typeface="Arial" charset="0"/>
              <a:buChar char="–"/>
              <a:defRPr sz="2000" kern="1200">
                <a:solidFill>
                  <a:srgbClr val="00679A"/>
                </a:solidFill>
                <a:latin typeface="Arial" pitchFamily="34" charset="0"/>
                <a:ea typeface="+mn-ea"/>
                <a:cs typeface="Arial" pitchFamily="34" charset="0"/>
              </a:defRPr>
            </a:lvl4pPr>
            <a:lvl5pPr marL="2057400" indent="-228600" algn="l" rtl="0" eaLnBrk="1" fontAlgn="base" hangingPunct="1">
              <a:spcBef>
                <a:spcPct val="20000"/>
              </a:spcBef>
              <a:spcAft>
                <a:spcPct val="0"/>
              </a:spcAft>
              <a:buClr>
                <a:srgbClr val="50B848"/>
              </a:buClr>
              <a:buFont typeface="Arial" charset="0"/>
              <a:buChar char="»"/>
              <a:defRPr sz="2000" kern="1200">
                <a:solidFill>
                  <a:srgbClr val="00679A"/>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sz="1200" dirty="0">
                <a:solidFill>
                  <a:schemeClr val="tx1"/>
                </a:solidFill>
              </a:rPr>
              <a:t>GEICC was formed in 2007 to engage electric, nuclear, natural gas utilities and energy industry construction in strategic, unified, and results-oriented efforts to ensure a skilled workforce to meet future industry needs.</a:t>
            </a:r>
          </a:p>
          <a:p>
            <a:pPr marL="0" indent="0">
              <a:buNone/>
            </a:pPr>
            <a:br>
              <a:rPr lang="en-US" sz="1200" dirty="0">
                <a:solidFill>
                  <a:schemeClr val="tx1"/>
                </a:solidFill>
              </a:rPr>
            </a:br>
            <a:r>
              <a:rPr lang="en-US" sz="1200" dirty="0">
                <a:solidFill>
                  <a:schemeClr val="tx1"/>
                </a:solidFill>
              </a:rPr>
              <a:t>GEICC was formed to help member companies work together to develop solutions to the coming workforce demands in the industry. It is the first partnership in Georgia between utilities, their associations, contractors and organized labor to focus the need to build a skilled workforce pipeline that will meet future industry needs.</a:t>
            </a:r>
          </a:p>
          <a:p>
            <a:pPr marL="0" indent="0">
              <a:buNone/>
            </a:pPr>
            <a:br>
              <a:rPr lang="en-US" sz="1200" dirty="0">
                <a:solidFill>
                  <a:schemeClr val="tx1"/>
                </a:solidFill>
              </a:rPr>
            </a:br>
            <a:r>
              <a:rPr lang="en-US" sz="1200" dirty="0">
                <a:solidFill>
                  <a:schemeClr val="tx1"/>
                </a:solidFill>
              </a:rPr>
              <a:t>In addition, GEICC has established partnerships with state education and workforce associations and organizations to leverage resources for existing and new initiatives. GEICC is also working with secondary and post-secondary educational institutions and the public workforce system to create workable solutions to address the need for a qualified, diverse workforce.</a:t>
            </a:r>
          </a:p>
          <a:p>
            <a:pPr marL="0" indent="0">
              <a:spcBef>
                <a:spcPts val="0"/>
              </a:spcBef>
              <a:buNone/>
            </a:pPr>
            <a:endParaRPr lang="en-US" sz="1200" dirty="0">
              <a:solidFill>
                <a:schemeClr val="tx1"/>
              </a:solidFill>
            </a:endParaRPr>
          </a:p>
          <a:p>
            <a:pPr marL="0" indent="0">
              <a:buNone/>
            </a:pPr>
            <a:r>
              <a:rPr lang="en-US" sz="1200" dirty="0">
                <a:solidFill>
                  <a:schemeClr val="tx1"/>
                </a:solidFill>
                <a:ea typeface="Times New Roman" panose="02020603050405020304" pitchFamily="18" charset="0"/>
              </a:rPr>
              <a:t>The Consortium is affiliated with the national Center for Energy Workforce Development (CEWD), part of the Edison Electric Institute. CEWD’s work and success is accomplished through partnerships with investor-owned, municipal and cooperative energy companies, contractors, energy and contractor associations, state economic development agencies, workforce development agencies, educational institutions and organized labor.</a:t>
            </a:r>
          </a:p>
        </p:txBody>
      </p:sp>
      <p:sp>
        <p:nvSpPr>
          <p:cNvPr id="2" name="Slide Number Placeholder 1"/>
          <p:cNvSpPr>
            <a:spLocks noGrp="1"/>
          </p:cNvSpPr>
          <p:nvPr>
            <p:ph type="sldNum" sz="quarter" idx="10"/>
          </p:nvPr>
        </p:nvSpPr>
        <p:spPr>
          <a:xfrm>
            <a:off x="6248400" y="8475170"/>
            <a:ext cx="266700" cy="486833"/>
          </a:xfrm>
        </p:spPr>
        <p:txBody>
          <a:bodyPr/>
          <a:lstStyle/>
          <a:p>
            <a:pPr algn="ctr">
              <a:defRPr/>
            </a:pPr>
            <a:fld id="{8D63E674-D1CE-405A-9D69-36852FF08011}" type="slidenum">
              <a:rPr lang="en-US" smtClean="0"/>
              <a:pPr algn="ctr">
                <a:defRPr/>
              </a:pPr>
              <a:t>6</a:t>
            </a:fld>
            <a:endParaRPr lang="en-US" dirty="0"/>
          </a:p>
        </p:txBody>
      </p:sp>
    </p:spTree>
    <p:extLst>
      <p:ext uri="{BB962C8B-B14F-4D97-AF65-F5344CB8AC3E}">
        <p14:creationId xmlns:p14="http://schemas.microsoft.com/office/powerpoint/2010/main" val="3697369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Text Box 36"/>
          <p:cNvSpPr txBox="1">
            <a:spLocks noChangeArrowheads="1"/>
          </p:cNvSpPr>
          <p:nvPr/>
        </p:nvSpPr>
        <p:spPr bwMode="auto">
          <a:xfrm>
            <a:off x="5479" y="196299"/>
            <a:ext cx="6858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3200" b="1" dirty="0">
                <a:solidFill>
                  <a:srgbClr val="0070C0"/>
                </a:solidFill>
              </a:rPr>
              <a:t>GEICC Members and Structure (1/20)*</a:t>
            </a:r>
          </a:p>
        </p:txBody>
      </p:sp>
      <p:sp>
        <p:nvSpPr>
          <p:cNvPr id="2" name="TextBox 1"/>
          <p:cNvSpPr txBox="1"/>
          <p:nvPr/>
        </p:nvSpPr>
        <p:spPr>
          <a:xfrm>
            <a:off x="91209" y="8747387"/>
            <a:ext cx="3400290" cy="369332"/>
          </a:xfrm>
          <a:prstGeom prst="rect">
            <a:avLst/>
          </a:prstGeom>
          <a:noFill/>
        </p:spPr>
        <p:txBody>
          <a:bodyPr wrap="none" rtlCol="0">
            <a:spAutoFit/>
          </a:bodyPr>
          <a:lstStyle/>
          <a:p>
            <a:r>
              <a:rPr lang="en-US" b="1" dirty="0"/>
              <a:t>* </a:t>
            </a:r>
            <a:r>
              <a:rPr lang="en-US" sz="1100" dirty="0"/>
              <a:t>Actual membership information is found on page 27.</a:t>
            </a:r>
          </a:p>
        </p:txBody>
      </p:sp>
      <p:sp>
        <p:nvSpPr>
          <p:cNvPr id="52" name="Text Box 4"/>
          <p:cNvSpPr txBox="1">
            <a:spLocks noChangeArrowheads="1"/>
          </p:cNvSpPr>
          <p:nvPr/>
        </p:nvSpPr>
        <p:spPr bwMode="auto">
          <a:xfrm>
            <a:off x="91209" y="4326473"/>
            <a:ext cx="2331014" cy="553998"/>
          </a:xfrm>
          <a:prstGeom prst="rect">
            <a:avLst/>
          </a:prstGeom>
          <a:solidFill>
            <a:srgbClr val="E3F1FF"/>
          </a:solidFill>
          <a:ln w="38100" cmpd="dbl">
            <a:solidFill>
              <a:sysClr val="windowText" lastClr="000000"/>
            </a:solidFill>
            <a:miter lim="800000"/>
            <a:headEnd/>
            <a:tailEnd/>
          </a:ln>
          <a:effectLst/>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000" b="1" i="0" u="none" strike="noStrike" kern="0" cap="none" spc="0" normalizeH="0" baseline="0" noProof="0" dirty="0">
                <a:ln>
                  <a:noFill/>
                </a:ln>
                <a:solidFill>
                  <a:srgbClr val="0070C0"/>
                </a:solidFill>
                <a:effectLst/>
                <a:uLnTx/>
                <a:uFillTx/>
              </a:rPr>
              <a:t>GEICC Executive Chair</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Jamal Jessie,</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Georgia Power Company</a:t>
            </a:r>
          </a:p>
        </p:txBody>
      </p:sp>
      <p:sp>
        <p:nvSpPr>
          <p:cNvPr id="53" name="Text Box 6"/>
          <p:cNvSpPr txBox="1">
            <a:spLocks noChangeArrowheads="1"/>
          </p:cNvSpPr>
          <p:nvPr/>
        </p:nvSpPr>
        <p:spPr bwMode="auto">
          <a:xfrm>
            <a:off x="2788549" y="1238839"/>
            <a:ext cx="925413" cy="400110"/>
          </a:xfrm>
          <a:prstGeom prst="rect">
            <a:avLst/>
          </a:prstGeom>
          <a:solidFill>
            <a:srgbClr val="E3F1FF"/>
          </a:solidFill>
          <a:ln w="38100" cmpd="dbl">
            <a:solidFill>
              <a:sysClr val="windowText" lastClr="000000"/>
            </a:solidFill>
            <a:miter lim="800000"/>
            <a:headEnd/>
            <a:tailEnd/>
          </a:ln>
          <a:effectLst/>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000" b="0" i="0" u="none" strike="noStrike" kern="0" cap="none" spc="0" normalizeH="0" baseline="0" noProof="0" dirty="0">
                <a:ln>
                  <a:noFill/>
                </a:ln>
                <a:solidFill>
                  <a:srgbClr val="0070C0"/>
                </a:solidFill>
                <a:effectLst/>
                <a:uLnTx/>
                <a:uFillTx/>
              </a:rPr>
              <a:t>Contractor </a:t>
            </a:r>
            <a:br>
              <a:rPr lang="en-US" altLang="en-US" sz="1000" kern="0" dirty="0">
                <a:solidFill>
                  <a:srgbClr val="0070C0"/>
                </a:solidFill>
              </a:rPr>
            </a:br>
            <a:r>
              <a:rPr kumimoji="0" lang="en-US" altLang="en-US" sz="1000" b="0" i="0" u="none" strike="noStrike" kern="0" cap="none" spc="0" normalizeH="0" baseline="0" noProof="0" dirty="0">
                <a:ln>
                  <a:noFill/>
                </a:ln>
                <a:solidFill>
                  <a:srgbClr val="0070C0"/>
                </a:solidFill>
                <a:effectLst/>
                <a:uLnTx/>
                <a:uFillTx/>
              </a:rPr>
              <a:t>Partners</a:t>
            </a:r>
          </a:p>
        </p:txBody>
      </p:sp>
      <p:cxnSp>
        <p:nvCxnSpPr>
          <p:cNvPr id="57" name="AutoShape 10"/>
          <p:cNvCxnSpPr>
            <a:cxnSpLocks noChangeShapeType="1"/>
            <a:stCxn id="53" idx="1"/>
            <a:endCxn id="74" idx="1"/>
          </p:cNvCxnSpPr>
          <p:nvPr/>
        </p:nvCxnSpPr>
        <p:spPr bwMode="auto">
          <a:xfrm rot="10800000" flipV="1">
            <a:off x="2758725" y="1438893"/>
            <a:ext cx="29825" cy="4992577"/>
          </a:xfrm>
          <a:prstGeom prst="bentConnector3">
            <a:avLst>
              <a:gd name="adj1" fmla="val 866471"/>
            </a:avLst>
          </a:prstGeom>
          <a:noFill/>
          <a:ln w="9525">
            <a:solidFill>
              <a:srgbClr val="0073AE"/>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Text Box 4"/>
          <p:cNvSpPr txBox="1">
            <a:spLocks noChangeArrowheads="1"/>
          </p:cNvSpPr>
          <p:nvPr/>
        </p:nvSpPr>
        <p:spPr bwMode="auto">
          <a:xfrm>
            <a:off x="200155" y="1015040"/>
            <a:ext cx="2113122" cy="3016210"/>
          </a:xfrm>
          <a:prstGeom prst="rect">
            <a:avLst/>
          </a:prstGeom>
          <a:solidFill>
            <a:srgbClr val="E3F1FF"/>
          </a:solidFill>
          <a:ln w="38100" cmpd="dbl">
            <a:solidFill>
              <a:sysClr val="windowText" lastClr="000000"/>
            </a:solidFill>
            <a:miter lim="800000"/>
            <a:headEnd/>
            <a:tailEnd/>
          </a:ln>
          <a:effectLst/>
        </p:spPr>
        <p:txBody>
          <a:bodyPr wrap="square">
            <a:spAutoFit/>
          </a:bodyPr>
          <a:lstStyle/>
          <a:p>
            <a:pPr marL="0" marR="0" lvl="0" indent="0" algn="ctr" defTabSz="914400" eaLnBrk="1" fontAlgn="auto" latinLnBrk="0" hangingPunct="1">
              <a:lnSpc>
                <a:spcPct val="100000"/>
              </a:lnSpc>
              <a:spcBef>
                <a:spcPts val="600"/>
              </a:spcBef>
              <a:spcAft>
                <a:spcPts val="300"/>
              </a:spcAft>
              <a:buClrTx/>
              <a:buSzTx/>
              <a:buFontTx/>
              <a:buNone/>
              <a:tabLst/>
              <a:defRPr/>
            </a:pPr>
            <a:r>
              <a:rPr kumimoji="0" lang="en-US" altLang="en-US" sz="1000" b="1" i="0" u="none" strike="noStrike" kern="0" cap="none" spc="0" normalizeH="0" baseline="0" noProof="0" dirty="0">
                <a:ln>
                  <a:noFill/>
                </a:ln>
                <a:solidFill>
                  <a:srgbClr val="0070C0"/>
                </a:solidFill>
                <a:effectLst/>
                <a:uLnTx/>
                <a:uFillTx/>
              </a:rPr>
              <a:t>GEICC Board Members</a:t>
            </a:r>
            <a:br>
              <a:rPr kumimoji="0" lang="en-US" altLang="en-US" sz="1000" b="1" i="0" u="none" strike="noStrike" kern="0" cap="none" spc="0" normalizeH="0" baseline="0" noProof="0" dirty="0">
                <a:ln>
                  <a:noFill/>
                </a:ln>
                <a:solidFill>
                  <a:srgbClr val="0070C0"/>
                </a:solidFill>
                <a:effectLst/>
                <a:uLnTx/>
                <a:uFillTx/>
              </a:rPr>
            </a:b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Bert Davis, Georgia Power Company</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Dr. Barbara Wall, Dept. of Education</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Jerry Donovan, Georgia Transmission Corp</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Jesse Killings, Atlanta Gas Light Company</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Dr. Kathryn Hornsby, Technical College Systems of GA</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Mike Jewell, City of Lawrenceville</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Mike Smith, Oglethorpe Power Corp</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Patrick Bowie, City of LaGrange Utilities</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Scott Tolleson, Municipal Gas Authority of GA</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 Sheree Sturgis, Southern Company Gas</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Steve Jackson, MEAG Power</a:t>
            </a:r>
          </a:p>
        </p:txBody>
      </p:sp>
      <p:sp>
        <p:nvSpPr>
          <p:cNvPr id="74" name="Text Box 7"/>
          <p:cNvSpPr txBox="1">
            <a:spLocks noChangeArrowheads="1"/>
          </p:cNvSpPr>
          <p:nvPr/>
        </p:nvSpPr>
        <p:spPr bwMode="auto">
          <a:xfrm>
            <a:off x="2758724" y="6231416"/>
            <a:ext cx="902248" cy="400110"/>
          </a:xfrm>
          <a:prstGeom prst="rect">
            <a:avLst/>
          </a:prstGeom>
          <a:solidFill>
            <a:srgbClr val="E3F1FF"/>
          </a:solidFill>
          <a:ln w="38100" cmpd="dbl">
            <a:solidFill>
              <a:sysClr val="windowText" lastClr="000000"/>
            </a:solidFill>
            <a:miter lim="800000"/>
            <a:headEnd/>
            <a:tailEnd/>
          </a:ln>
          <a:effectLst/>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000" b="0" i="0" u="none" strike="noStrike" kern="0" cap="none" spc="0" normalizeH="0" baseline="0" noProof="0" dirty="0">
                <a:ln>
                  <a:noFill/>
                </a:ln>
                <a:solidFill>
                  <a:srgbClr val="0070C0"/>
                </a:solidFill>
                <a:effectLst/>
                <a:uLnTx/>
                <a:uFillTx/>
              </a:rPr>
              <a:t>Industry </a:t>
            </a:r>
            <a:br>
              <a:rPr kumimoji="0" lang="en-US" altLang="en-US" sz="1000" b="0" i="0" u="none" strike="noStrike" kern="0" cap="none" spc="0" normalizeH="0" baseline="0" noProof="0" dirty="0">
                <a:ln>
                  <a:noFill/>
                </a:ln>
                <a:solidFill>
                  <a:srgbClr val="0070C0"/>
                </a:solidFill>
                <a:effectLst/>
                <a:uLnTx/>
                <a:uFillTx/>
              </a:rPr>
            </a:br>
            <a:r>
              <a:rPr kumimoji="0" lang="en-US" altLang="en-US" sz="1000" b="0" i="0" u="none" strike="noStrike" kern="0" cap="none" spc="0" normalizeH="0" baseline="0" noProof="0" dirty="0">
                <a:ln>
                  <a:noFill/>
                </a:ln>
                <a:solidFill>
                  <a:srgbClr val="0070C0"/>
                </a:solidFill>
                <a:effectLst/>
                <a:uLnTx/>
                <a:uFillTx/>
              </a:rPr>
              <a:t>Partners</a:t>
            </a:r>
          </a:p>
        </p:txBody>
      </p:sp>
      <p:sp>
        <p:nvSpPr>
          <p:cNvPr id="76" name="Text Box 4"/>
          <p:cNvSpPr txBox="1">
            <a:spLocks noChangeArrowheads="1"/>
          </p:cNvSpPr>
          <p:nvPr/>
        </p:nvSpPr>
        <p:spPr bwMode="auto">
          <a:xfrm>
            <a:off x="91209" y="5816354"/>
            <a:ext cx="2354641" cy="2862322"/>
          </a:xfrm>
          <a:prstGeom prst="rect">
            <a:avLst/>
          </a:prstGeom>
          <a:solidFill>
            <a:srgbClr val="E3F1FF"/>
          </a:solidFill>
          <a:ln w="38100" cmpd="dbl">
            <a:solidFill>
              <a:sysClr val="windowText" lastClr="000000"/>
            </a:solidFill>
            <a:miter lim="800000"/>
            <a:headEnd/>
            <a:tailEnd/>
          </a:ln>
          <a:effectLst/>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000" b="1" i="0" u="none" strike="noStrike" kern="0" cap="none" spc="0" normalizeH="0" baseline="0" noProof="0" dirty="0">
                <a:ln>
                  <a:noFill/>
                </a:ln>
                <a:solidFill>
                  <a:srgbClr val="0070C0"/>
                </a:solidFill>
                <a:effectLst/>
                <a:uLnTx/>
                <a:uFillTx/>
              </a:rPr>
              <a:t>Executive Committee Members</a:t>
            </a:r>
            <a:br>
              <a:rPr kumimoji="0" lang="en-US" altLang="en-US" sz="1000" b="1" i="0" u="none" strike="noStrike" kern="0" cap="none" spc="0" normalizeH="0" baseline="0" noProof="0" dirty="0">
                <a:ln>
                  <a:noFill/>
                </a:ln>
                <a:solidFill>
                  <a:srgbClr val="0070C0"/>
                </a:solidFill>
                <a:effectLst/>
                <a:uLnTx/>
                <a:uFillTx/>
              </a:rPr>
            </a:b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Angie Farsee, GA Transmission Corp</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Ashley Varnadore, Pike Electric </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Corey Hines, Southern Company Gas </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Diane </a:t>
            </a:r>
            <a:r>
              <a:rPr kumimoji="0" lang="en-US" altLang="en-US" sz="1000" b="1" i="0" u="none" strike="noStrike" kern="0" cap="none" spc="0" normalizeH="0" baseline="0" noProof="0" dirty="0" err="1">
                <a:ln>
                  <a:noFill/>
                </a:ln>
                <a:solidFill>
                  <a:srgbClr val="0070C0"/>
                </a:solidFill>
                <a:effectLst/>
                <a:uLnTx/>
                <a:uFillTx/>
              </a:rPr>
              <a:t>McClearen</a:t>
            </a:r>
            <a:r>
              <a:rPr kumimoji="0" lang="en-US" altLang="en-US" sz="1000" b="1" i="0" u="none" strike="noStrike" kern="0" cap="none" spc="0" normalizeH="0" baseline="0" noProof="0" dirty="0">
                <a:ln>
                  <a:noFill/>
                </a:ln>
                <a:solidFill>
                  <a:srgbClr val="0070C0"/>
                </a:solidFill>
                <a:effectLst/>
                <a:uLnTx/>
                <a:uFillTx/>
              </a:rPr>
              <a:t>, Oglethorpe Power Corp</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Jerrold Hill, Power Team Services </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Jim McCloud, Pike Electric</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Kenny Holiday, Georgia Power Comp</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Marilyn Walker, Georgia Power Comp</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Mary Long, Oglethorpe Power Corp</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Mike Howard, Tech College System of GA</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Nichole Miles-Sullivan, Atlanta Gas Light</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Renee Pollock, GA Transmission Corp</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Rita Harris, Greystone Power Corp</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Roger Ivey, Dept of Education</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Sheri </a:t>
            </a:r>
            <a:r>
              <a:rPr kumimoji="0" lang="en-US" altLang="en-US" sz="1000" b="1" i="0" u="none" strike="noStrike" kern="0" cap="none" spc="0" normalizeH="0" baseline="0" noProof="0" dirty="0" err="1">
                <a:ln>
                  <a:noFill/>
                </a:ln>
                <a:solidFill>
                  <a:srgbClr val="0070C0"/>
                </a:solidFill>
                <a:effectLst/>
                <a:uLnTx/>
                <a:uFillTx/>
              </a:rPr>
              <a:t>Braddick</a:t>
            </a:r>
            <a:r>
              <a:rPr kumimoji="0" lang="en-US" altLang="en-US" sz="1000" b="1" i="0" u="none" strike="noStrike" kern="0" cap="none" spc="0" normalizeH="0" baseline="0" noProof="0" dirty="0">
                <a:ln>
                  <a:noFill/>
                </a:ln>
                <a:solidFill>
                  <a:srgbClr val="0070C0"/>
                </a:solidFill>
                <a:effectLst/>
                <a:uLnTx/>
                <a:uFillTx/>
              </a:rPr>
              <a:t>, Electric Cities of GA</a:t>
            </a:r>
          </a:p>
        </p:txBody>
      </p:sp>
      <p:sp>
        <p:nvSpPr>
          <p:cNvPr id="77" name="Text Box 4"/>
          <p:cNvSpPr txBox="1">
            <a:spLocks noChangeArrowheads="1"/>
          </p:cNvSpPr>
          <p:nvPr/>
        </p:nvSpPr>
        <p:spPr bwMode="auto">
          <a:xfrm>
            <a:off x="84859" y="5192592"/>
            <a:ext cx="2337364" cy="400110"/>
          </a:xfrm>
          <a:prstGeom prst="rect">
            <a:avLst/>
          </a:prstGeom>
          <a:solidFill>
            <a:srgbClr val="E3F1FF"/>
          </a:solidFill>
          <a:ln w="38100" cmpd="dbl">
            <a:solidFill>
              <a:sysClr val="windowText" lastClr="000000"/>
            </a:solidFill>
            <a:miter lim="800000"/>
            <a:headEnd/>
            <a:tailEnd/>
          </a:ln>
          <a:effectLst/>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000" b="1" i="0" u="none" strike="noStrike" kern="0" cap="none" spc="0" normalizeH="0" baseline="0" noProof="0" dirty="0">
                <a:ln>
                  <a:noFill/>
                </a:ln>
                <a:solidFill>
                  <a:srgbClr val="0070C0"/>
                </a:solidFill>
                <a:effectLst/>
                <a:uLnTx/>
                <a:uFillTx/>
              </a:rPr>
              <a:t>GEICC Program Director</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Lindsay Silveus</a:t>
            </a:r>
          </a:p>
        </p:txBody>
      </p:sp>
      <p:cxnSp>
        <p:nvCxnSpPr>
          <p:cNvPr id="82" name="Straight Connector 81"/>
          <p:cNvCxnSpPr>
            <a:cxnSpLocks/>
            <a:endCxn id="77" idx="0"/>
          </p:cNvCxnSpPr>
          <p:nvPr/>
        </p:nvCxnSpPr>
        <p:spPr>
          <a:xfrm flipH="1">
            <a:off x="1253541" y="5173815"/>
            <a:ext cx="95144" cy="18777"/>
          </a:xfrm>
          <a:prstGeom prst="line">
            <a:avLst/>
          </a:prstGeom>
          <a:noFill/>
          <a:ln w="9525" cap="flat" cmpd="sng" algn="ctr">
            <a:solidFill>
              <a:srgbClr val="4F81BD">
                <a:shade val="95000"/>
                <a:satMod val="105000"/>
              </a:srgbClr>
            </a:solidFill>
            <a:prstDash val="solid"/>
          </a:ln>
          <a:effectLst/>
        </p:spPr>
      </p:cxnSp>
      <p:cxnSp>
        <p:nvCxnSpPr>
          <p:cNvPr id="83" name="Straight Connector 82"/>
          <p:cNvCxnSpPr>
            <a:cxnSpLocks/>
            <a:stCxn id="76" idx="0"/>
          </p:cNvCxnSpPr>
          <p:nvPr/>
        </p:nvCxnSpPr>
        <p:spPr>
          <a:xfrm flipV="1">
            <a:off x="1268530" y="5600124"/>
            <a:ext cx="0" cy="216230"/>
          </a:xfrm>
          <a:prstGeom prst="line">
            <a:avLst/>
          </a:prstGeom>
          <a:noFill/>
          <a:ln w="9525" cap="flat" cmpd="sng" algn="ctr">
            <a:solidFill>
              <a:srgbClr val="4F81BD">
                <a:shade val="95000"/>
                <a:satMod val="105000"/>
              </a:srgbClr>
            </a:solidFill>
            <a:prstDash val="solid"/>
          </a:ln>
          <a:effectLst/>
        </p:spPr>
      </p:cxnSp>
      <p:cxnSp>
        <p:nvCxnSpPr>
          <p:cNvPr id="36" name="Straight Connector 35">
            <a:extLst>
              <a:ext uri="{FF2B5EF4-FFF2-40B4-BE49-F238E27FC236}">
                <a16:creationId xmlns:a16="http://schemas.microsoft.com/office/drawing/2014/main" id="{6A200A88-3345-4212-B4C3-5A0735F18D2C}"/>
              </a:ext>
            </a:extLst>
          </p:cNvPr>
          <p:cNvCxnSpPr>
            <a:cxnSpLocks/>
          </p:cNvCxnSpPr>
          <p:nvPr/>
        </p:nvCxnSpPr>
        <p:spPr>
          <a:xfrm>
            <a:off x="3766953" y="1438893"/>
            <a:ext cx="55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E9044ABE-6158-4D62-A443-1B98BECC6D0B}"/>
              </a:ext>
            </a:extLst>
          </p:cNvPr>
          <p:cNvCxnSpPr>
            <a:stCxn id="52" idx="2"/>
            <a:endCxn id="77" idx="0"/>
          </p:cNvCxnSpPr>
          <p:nvPr/>
        </p:nvCxnSpPr>
        <p:spPr>
          <a:xfrm flipH="1">
            <a:off x="1253541" y="4880471"/>
            <a:ext cx="3175" cy="31212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7064D35-4872-4157-A6D7-51C1FFDA0F78}"/>
              </a:ext>
            </a:extLst>
          </p:cNvPr>
          <p:cNvCxnSpPr>
            <a:stCxn id="73" idx="2"/>
            <a:endCxn id="52" idx="0"/>
          </p:cNvCxnSpPr>
          <p:nvPr/>
        </p:nvCxnSpPr>
        <p:spPr>
          <a:xfrm>
            <a:off x="1256716" y="4031250"/>
            <a:ext cx="0" cy="29522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599F9456-A214-4ACE-9851-6686D077623B}"/>
              </a:ext>
            </a:extLst>
          </p:cNvPr>
          <p:cNvCxnSpPr>
            <a:cxnSpLocks/>
            <a:stCxn id="52" idx="3"/>
          </p:cNvCxnSpPr>
          <p:nvPr/>
        </p:nvCxnSpPr>
        <p:spPr>
          <a:xfrm>
            <a:off x="2422223" y="4603472"/>
            <a:ext cx="119096"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74" name="Table 174">
            <a:extLst>
              <a:ext uri="{FF2B5EF4-FFF2-40B4-BE49-F238E27FC236}">
                <a16:creationId xmlns:a16="http://schemas.microsoft.com/office/drawing/2014/main" id="{28BC81B1-5833-4367-8BC8-9D5166F51AD2}"/>
              </a:ext>
            </a:extLst>
          </p:cNvPr>
          <p:cNvGraphicFramePr>
            <a:graphicFrameLocks noGrp="1"/>
          </p:cNvGraphicFramePr>
          <p:nvPr>
            <p:extLst>
              <p:ext uri="{D42A27DB-BD31-4B8C-83A1-F6EECF244321}">
                <p14:modId xmlns:p14="http://schemas.microsoft.com/office/powerpoint/2010/main" val="3448433629"/>
              </p:ext>
            </p:extLst>
          </p:nvPr>
        </p:nvGraphicFramePr>
        <p:xfrm>
          <a:off x="4069452" y="1044276"/>
          <a:ext cx="2265897" cy="1189346"/>
        </p:xfrm>
        <a:graphic>
          <a:graphicData uri="http://schemas.openxmlformats.org/drawingml/2006/table">
            <a:tbl>
              <a:tblPr firstRow="1" bandRow="1">
                <a:tableStyleId>{5C22544A-7EE6-4342-B048-85BDC9FD1C3A}</a:tableStyleId>
              </a:tblPr>
              <a:tblGrid>
                <a:gridCol w="1148693">
                  <a:extLst>
                    <a:ext uri="{9D8B030D-6E8A-4147-A177-3AD203B41FA5}">
                      <a16:colId xmlns:a16="http://schemas.microsoft.com/office/drawing/2014/main" val="1286235861"/>
                    </a:ext>
                  </a:extLst>
                </a:gridCol>
                <a:gridCol w="1117204">
                  <a:extLst>
                    <a:ext uri="{9D8B030D-6E8A-4147-A177-3AD203B41FA5}">
                      <a16:colId xmlns:a16="http://schemas.microsoft.com/office/drawing/2014/main" val="4275632644"/>
                    </a:ext>
                  </a:extLst>
                </a:gridCol>
              </a:tblGrid>
              <a:tr h="332539">
                <a:tc>
                  <a:txBody>
                    <a:bodyPr/>
                    <a:lstStyle/>
                    <a:p>
                      <a:pPr algn="ctr"/>
                      <a:r>
                        <a:rPr lang="en-US" sz="1000" b="1" dirty="0">
                          <a:solidFill>
                            <a:srgbClr val="00679A"/>
                          </a:solidFill>
                        </a:rPr>
                        <a:t>Aubrey </a:t>
                      </a:r>
                      <a:r>
                        <a:rPr lang="en-US" sz="1000" b="1" dirty="0" err="1">
                          <a:solidFill>
                            <a:srgbClr val="00679A"/>
                          </a:solidFill>
                        </a:rPr>
                        <a:t>Silvey</a:t>
                      </a:r>
                      <a:endParaRPr lang="en-US" sz="1000" b="1" dirty="0">
                        <a:solidFill>
                          <a:srgbClr val="00679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000" b="1" dirty="0">
                          <a:solidFill>
                            <a:srgbClr val="00679A"/>
                          </a:solidFill>
                        </a:rPr>
                        <a:t>Broadcast Solutions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947376100"/>
                  </a:ext>
                </a:extLst>
              </a:tr>
              <a:tr h="396866">
                <a:tc>
                  <a:txBody>
                    <a:bodyPr/>
                    <a:lstStyle/>
                    <a:p>
                      <a:pPr algn="ctr"/>
                      <a:r>
                        <a:rPr lang="en-US" sz="1000" b="1" dirty="0">
                          <a:solidFill>
                            <a:srgbClr val="00679A"/>
                          </a:solidFill>
                        </a:rPr>
                        <a:t>Fletcher First Class Consulting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000" b="1" dirty="0">
                          <a:solidFill>
                            <a:srgbClr val="00679A"/>
                          </a:solidFill>
                        </a:rPr>
                        <a:t>HB Next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037556387"/>
                  </a:ext>
                </a:extLst>
              </a:tr>
              <a:tr h="332539">
                <a:tc>
                  <a:txBody>
                    <a:bodyPr/>
                    <a:lstStyle/>
                    <a:p>
                      <a:pPr algn="ctr"/>
                      <a:r>
                        <a:rPr lang="en-US" sz="1000" b="1" dirty="0">
                          <a:solidFill>
                            <a:srgbClr val="00679A"/>
                          </a:solidFill>
                        </a:rPr>
                        <a:t>Pike Enterprises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000" b="1" dirty="0">
                          <a:solidFill>
                            <a:srgbClr val="00679A"/>
                          </a:solidFill>
                        </a:rPr>
                        <a:t>Power Team Services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83593029"/>
                  </a:ext>
                </a:extLst>
              </a:tr>
            </a:tbl>
          </a:graphicData>
        </a:graphic>
      </p:graphicFrame>
      <p:graphicFrame>
        <p:nvGraphicFramePr>
          <p:cNvPr id="177" name="Table 177">
            <a:extLst>
              <a:ext uri="{FF2B5EF4-FFF2-40B4-BE49-F238E27FC236}">
                <a16:creationId xmlns:a16="http://schemas.microsoft.com/office/drawing/2014/main" id="{0B702E72-35F1-4782-8B9A-DE1DF081B641}"/>
              </a:ext>
            </a:extLst>
          </p:cNvPr>
          <p:cNvGraphicFramePr>
            <a:graphicFrameLocks noGrp="1"/>
          </p:cNvGraphicFramePr>
          <p:nvPr>
            <p:extLst>
              <p:ext uri="{D42A27DB-BD31-4B8C-83A1-F6EECF244321}">
                <p14:modId xmlns:p14="http://schemas.microsoft.com/office/powerpoint/2010/main" val="2102954435"/>
              </p:ext>
            </p:extLst>
          </p:nvPr>
        </p:nvGraphicFramePr>
        <p:xfrm>
          <a:off x="3766953" y="4227479"/>
          <a:ext cx="2907500" cy="4586870"/>
        </p:xfrm>
        <a:graphic>
          <a:graphicData uri="http://schemas.openxmlformats.org/drawingml/2006/table">
            <a:tbl>
              <a:tblPr firstRow="1" bandRow="1">
                <a:tableStyleId>{5C22544A-7EE6-4342-B048-85BDC9FD1C3A}</a:tableStyleId>
              </a:tblPr>
              <a:tblGrid>
                <a:gridCol w="1453750">
                  <a:extLst>
                    <a:ext uri="{9D8B030D-6E8A-4147-A177-3AD203B41FA5}">
                      <a16:colId xmlns:a16="http://schemas.microsoft.com/office/drawing/2014/main" val="2791572592"/>
                    </a:ext>
                  </a:extLst>
                </a:gridCol>
                <a:gridCol w="1453750">
                  <a:extLst>
                    <a:ext uri="{9D8B030D-6E8A-4147-A177-3AD203B41FA5}">
                      <a16:colId xmlns:a16="http://schemas.microsoft.com/office/drawing/2014/main" val="3773716017"/>
                    </a:ext>
                  </a:extLst>
                </a:gridCol>
              </a:tblGrid>
              <a:tr h="350666">
                <a:tc>
                  <a:txBody>
                    <a:bodyPr/>
                    <a:lstStyle/>
                    <a:p>
                      <a:pPr algn="ctr"/>
                      <a:r>
                        <a:rPr lang="en-US" sz="1000" b="1" dirty="0">
                          <a:solidFill>
                            <a:srgbClr val="00679A"/>
                          </a:solidFill>
                        </a:rPr>
                        <a:t>AGL Resources / Southern Co. Gas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000" b="1" dirty="0">
                          <a:solidFill>
                            <a:srgbClr val="00679A"/>
                          </a:solidFill>
                        </a:rPr>
                        <a:t>Carroll EMC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46002802"/>
                  </a:ext>
                </a:extLst>
              </a:tr>
              <a:tr h="260567">
                <a:tc>
                  <a:txBody>
                    <a:bodyPr/>
                    <a:lstStyle/>
                    <a:p>
                      <a:pPr algn="ctr"/>
                      <a:r>
                        <a:rPr lang="en-US" sz="1000" b="1" dirty="0">
                          <a:solidFill>
                            <a:srgbClr val="00679A"/>
                          </a:solidFill>
                        </a:rPr>
                        <a:t>City of Covington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000" b="1" dirty="0">
                          <a:solidFill>
                            <a:srgbClr val="00679A"/>
                          </a:solidFill>
                        </a:rPr>
                        <a:t>City of LaGrange Utilities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565278019"/>
                  </a:ext>
                </a:extLst>
              </a:tr>
              <a:tr h="260567">
                <a:tc>
                  <a:txBody>
                    <a:bodyPr/>
                    <a:lstStyle/>
                    <a:p>
                      <a:pPr algn="ctr"/>
                      <a:r>
                        <a:rPr lang="en-US" sz="1000" b="1" dirty="0">
                          <a:solidFill>
                            <a:srgbClr val="00679A"/>
                          </a:solidFill>
                        </a:rPr>
                        <a:t>Coastal Electric Co-Op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000" b="1" dirty="0">
                          <a:solidFill>
                            <a:srgbClr val="00679A"/>
                          </a:solidFill>
                        </a:rPr>
                        <a:t>Cobb EMC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105981110"/>
                  </a:ext>
                </a:extLst>
              </a:tr>
              <a:tr h="260567">
                <a:tc>
                  <a:txBody>
                    <a:bodyPr/>
                    <a:lstStyle/>
                    <a:p>
                      <a:pPr algn="ctr"/>
                      <a:r>
                        <a:rPr lang="en-US" sz="1000" b="1" dirty="0">
                          <a:solidFill>
                            <a:srgbClr val="00679A"/>
                          </a:solidFill>
                        </a:rPr>
                        <a:t>Colquitt EMC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000" b="1" dirty="0">
                          <a:solidFill>
                            <a:srgbClr val="00679A"/>
                          </a:solidFill>
                        </a:rPr>
                        <a:t>DeKalb Utilities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070316064"/>
                  </a:ext>
                </a:extLst>
              </a:tr>
              <a:tr h="260567">
                <a:tc>
                  <a:txBody>
                    <a:bodyPr/>
                    <a:lstStyle/>
                    <a:p>
                      <a:pPr algn="ctr"/>
                      <a:r>
                        <a:rPr lang="en-US" sz="1000" b="1" dirty="0">
                          <a:solidFill>
                            <a:srgbClr val="00679A"/>
                          </a:solidFill>
                        </a:rPr>
                        <a:t>Develop Douglas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000" b="1" dirty="0">
                          <a:solidFill>
                            <a:srgbClr val="00679A"/>
                          </a:solidFill>
                        </a:rPr>
                        <a:t>Diverse Power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746404037"/>
                  </a:ext>
                </a:extLst>
              </a:tr>
              <a:tr h="260567">
                <a:tc>
                  <a:txBody>
                    <a:bodyPr/>
                    <a:lstStyle/>
                    <a:p>
                      <a:pPr algn="ctr"/>
                      <a:r>
                        <a:rPr lang="en-US" sz="1000" b="1" dirty="0">
                          <a:solidFill>
                            <a:srgbClr val="00679A"/>
                          </a:solidFill>
                        </a:rPr>
                        <a:t>Electric Cities of GA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000" b="1" dirty="0">
                          <a:solidFill>
                            <a:srgbClr val="00679A"/>
                          </a:solidFill>
                        </a:rPr>
                        <a:t>Flint </a:t>
                      </a:r>
                      <a:r>
                        <a:rPr lang="en-US" sz="1000" b="1" dirty="0" err="1">
                          <a:solidFill>
                            <a:srgbClr val="00679A"/>
                          </a:solidFill>
                        </a:rPr>
                        <a:t>Energyies</a:t>
                      </a:r>
                      <a:endParaRPr lang="en-US" sz="1000" b="1" dirty="0">
                        <a:solidFill>
                          <a:srgbClr val="00679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741637876"/>
                  </a:ext>
                </a:extLst>
              </a:tr>
              <a:tr h="260567">
                <a:tc>
                  <a:txBody>
                    <a:bodyPr/>
                    <a:lstStyle/>
                    <a:p>
                      <a:pPr algn="ctr"/>
                      <a:r>
                        <a:rPr lang="en-US" sz="1000" b="1" dirty="0">
                          <a:solidFill>
                            <a:srgbClr val="00679A"/>
                          </a:solidFill>
                        </a:rPr>
                        <a:t>Georgia EMC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000" b="1" dirty="0">
                          <a:solidFill>
                            <a:srgbClr val="00679A"/>
                          </a:solidFill>
                        </a:rPr>
                        <a:t>Georgia Power Co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571157477"/>
                  </a:ext>
                </a:extLst>
              </a:tr>
              <a:tr h="350666">
                <a:tc>
                  <a:txBody>
                    <a:bodyPr/>
                    <a:lstStyle/>
                    <a:p>
                      <a:pPr algn="ctr"/>
                      <a:r>
                        <a:rPr lang="en-US" sz="1000" b="1" dirty="0">
                          <a:solidFill>
                            <a:srgbClr val="00679A"/>
                          </a:solidFill>
                        </a:rPr>
                        <a:t>Georgia System Operations Corp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000" b="1" dirty="0">
                          <a:solidFill>
                            <a:srgbClr val="00679A"/>
                          </a:solidFill>
                        </a:rPr>
                        <a:t>Georgia Transmission Corp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590301146"/>
                  </a:ext>
                </a:extLst>
              </a:tr>
              <a:tr h="260567">
                <a:tc>
                  <a:txBody>
                    <a:bodyPr/>
                    <a:lstStyle/>
                    <a:p>
                      <a:pPr algn="ctr"/>
                      <a:r>
                        <a:rPr lang="en-US" sz="1000" b="1" dirty="0">
                          <a:solidFill>
                            <a:srgbClr val="00679A"/>
                          </a:solidFill>
                        </a:rPr>
                        <a:t>Greystone Power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000" b="1" dirty="0">
                          <a:solidFill>
                            <a:srgbClr val="00679A"/>
                          </a:solidFill>
                        </a:rPr>
                        <a:t>Jefferson Energy Coop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903384781"/>
                  </a:ext>
                </a:extLst>
              </a:tr>
              <a:tr h="260567">
                <a:tc>
                  <a:txBody>
                    <a:bodyPr/>
                    <a:lstStyle/>
                    <a:p>
                      <a:pPr algn="ctr"/>
                      <a:r>
                        <a:rPr lang="en-US" sz="1000" b="1" dirty="0">
                          <a:solidFill>
                            <a:srgbClr val="00679A"/>
                          </a:solidFill>
                        </a:rPr>
                        <a:t>Marietta Power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000" b="1" dirty="0">
                          <a:solidFill>
                            <a:srgbClr val="00679A"/>
                          </a:solidFill>
                        </a:rPr>
                        <a:t>MEAG Power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4145073362"/>
                  </a:ext>
                </a:extLst>
              </a:tr>
              <a:tr h="350666">
                <a:tc>
                  <a:txBody>
                    <a:bodyPr/>
                    <a:lstStyle/>
                    <a:p>
                      <a:pPr algn="ctr"/>
                      <a:r>
                        <a:rPr lang="en-US" sz="1000" b="1" dirty="0">
                          <a:solidFill>
                            <a:srgbClr val="00679A"/>
                          </a:solidFill>
                        </a:rPr>
                        <a:t>Municipal Gas Authority of GA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000" b="1" dirty="0">
                          <a:solidFill>
                            <a:srgbClr val="00679A"/>
                          </a:solidFill>
                        </a:rPr>
                        <a:t>Newton County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005828887"/>
                  </a:ext>
                </a:extLst>
              </a:tr>
              <a:tr h="260567">
                <a:tc>
                  <a:txBody>
                    <a:bodyPr/>
                    <a:lstStyle/>
                    <a:p>
                      <a:pPr algn="ctr"/>
                      <a:r>
                        <a:rPr lang="en-US" sz="1000" b="1" dirty="0">
                          <a:solidFill>
                            <a:srgbClr val="00679A"/>
                          </a:solidFill>
                        </a:rPr>
                        <a:t>Oglethorpe Power Corp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000" b="1" dirty="0">
                          <a:solidFill>
                            <a:srgbClr val="00679A"/>
                          </a:solidFill>
                        </a:rPr>
                        <a:t>Polk County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4240325130"/>
                  </a:ext>
                </a:extLst>
              </a:tr>
              <a:tr h="260567">
                <a:tc>
                  <a:txBody>
                    <a:bodyPr/>
                    <a:lstStyle/>
                    <a:p>
                      <a:pPr algn="ctr"/>
                      <a:r>
                        <a:rPr lang="en-US" sz="1000" b="1" dirty="0">
                          <a:solidFill>
                            <a:srgbClr val="00679A"/>
                          </a:solidFill>
                        </a:rPr>
                        <a:t>Snapping Shoals EMC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000" b="1" dirty="0">
                          <a:solidFill>
                            <a:srgbClr val="00679A"/>
                          </a:solidFill>
                        </a:rPr>
                        <a:t>Southern Co.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414723395"/>
                  </a:ext>
                </a:extLst>
              </a:tr>
              <a:tr h="260567">
                <a:tc>
                  <a:txBody>
                    <a:bodyPr/>
                    <a:lstStyle/>
                    <a:p>
                      <a:pPr algn="ctr"/>
                      <a:r>
                        <a:rPr lang="en-US" sz="1000" b="1" dirty="0">
                          <a:solidFill>
                            <a:srgbClr val="00679A"/>
                          </a:solidFill>
                        </a:rPr>
                        <a:t>Southern Nuclear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000" b="1" dirty="0">
                          <a:solidFill>
                            <a:srgbClr val="00679A"/>
                          </a:solidFill>
                        </a:rPr>
                        <a:t>Tri-County EMC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4138355194"/>
                  </a:ext>
                </a:extLst>
              </a:tr>
              <a:tr h="350666">
                <a:tc>
                  <a:txBody>
                    <a:bodyPr/>
                    <a:lstStyle/>
                    <a:p>
                      <a:pPr algn="ctr"/>
                      <a:r>
                        <a:rPr lang="en-US" sz="1000" b="1" dirty="0">
                          <a:solidFill>
                            <a:srgbClr val="00679A"/>
                          </a:solidFill>
                        </a:rPr>
                        <a:t>Utility Technology Association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1000" b="1" dirty="0">
                        <a:solidFill>
                          <a:srgbClr val="00679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666630626"/>
                  </a:ext>
                </a:extLst>
              </a:tr>
            </a:tbl>
          </a:graphicData>
        </a:graphic>
      </p:graphicFrame>
      <p:cxnSp>
        <p:nvCxnSpPr>
          <p:cNvPr id="189" name="Straight Connector 188">
            <a:extLst>
              <a:ext uri="{FF2B5EF4-FFF2-40B4-BE49-F238E27FC236}">
                <a16:creationId xmlns:a16="http://schemas.microsoft.com/office/drawing/2014/main" id="{90784A13-A006-4133-9534-6161C7FC4A2D}"/>
              </a:ext>
            </a:extLst>
          </p:cNvPr>
          <p:cNvCxnSpPr>
            <a:endCxn id="177" idx="1"/>
          </p:cNvCxnSpPr>
          <p:nvPr/>
        </p:nvCxnSpPr>
        <p:spPr>
          <a:xfrm>
            <a:off x="3660972" y="6453077"/>
            <a:ext cx="105981" cy="67837"/>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91" name="Table 169">
            <a:extLst>
              <a:ext uri="{FF2B5EF4-FFF2-40B4-BE49-F238E27FC236}">
                <a16:creationId xmlns:a16="http://schemas.microsoft.com/office/drawing/2014/main" id="{7D11BA71-D9AC-4CE2-BF42-69929C97BEC7}"/>
              </a:ext>
            </a:extLst>
          </p:cNvPr>
          <p:cNvGraphicFramePr>
            <a:graphicFrameLocks noGrp="1"/>
          </p:cNvGraphicFramePr>
          <p:nvPr>
            <p:extLst>
              <p:ext uri="{D42A27DB-BD31-4B8C-83A1-F6EECF244321}">
                <p14:modId xmlns:p14="http://schemas.microsoft.com/office/powerpoint/2010/main" val="1890498887"/>
              </p:ext>
            </p:extLst>
          </p:nvPr>
        </p:nvGraphicFramePr>
        <p:xfrm>
          <a:off x="3766952" y="2477295"/>
          <a:ext cx="2887015" cy="1610286"/>
        </p:xfrm>
        <a:graphic>
          <a:graphicData uri="http://schemas.openxmlformats.org/drawingml/2006/table">
            <a:tbl>
              <a:tblPr firstRow="1" bandRow="1">
                <a:tableStyleId>{5C22544A-7EE6-4342-B048-85BDC9FD1C3A}</a:tableStyleId>
              </a:tblPr>
              <a:tblGrid>
                <a:gridCol w="1446316">
                  <a:extLst>
                    <a:ext uri="{9D8B030D-6E8A-4147-A177-3AD203B41FA5}">
                      <a16:colId xmlns:a16="http://schemas.microsoft.com/office/drawing/2014/main" val="1426986510"/>
                    </a:ext>
                  </a:extLst>
                </a:gridCol>
                <a:gridCol w="1440699">
                  <a:extLst>
                    <a:ext uri="{9D8B030D-6E8A-4147-A177-3AD203B41FA5}">
                      <a16:colId xmlns:a16="http://schemas.microsoft.com/office/drawing/2014/main" val="3129828216"/>
                    </a:ext>
                  </a:extLst>
                </a:gridCol>
              </a:tblGrid>
              <a:tr h="212713">
                <a:tc>
                  <a:txBody>
                    <a:bodyPr/>
                    <a:lstStyle/>
                    <a:p>
                      <a:pPr algn="ctr"/>
                      <a:r>
                        <a:rPr lang="en-US" sz="1000" b="1" dirty="0">
                          <a:solidFill>
                            <a:srgbClr val="00679A"/>
                          </a:solidFill>
                        </a:rPr>
                        <a:t>AFL-CIO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000" b="1" dirty="0" err="1">
                          <a:solidFill>
                            <a:srgbClr val="00679A"/>
                          </a:solidFill>
                        </a:rPr>
                        <a:t>Appleone</a:t>
                      </a:r>
                      <a:endParaRPr lang="en-US" sz="1000" b="1" dirty="0">
                        <a:solidFill>
                          <a:srgbClr val="00679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879474397"/>
                  </a:ext>
                </a:extLst>
              </a:tr>
              <a:tr h="345658">
                <a:tc>
                  <a:txBody>
                    <a:bodyPr/>
                    <a:lstStyle/>
                    <a:p>
                      <a:pPr algn="ctr"/>
                      <a:r>
                        <a:rPr lang="en-US" sz="1000" b="1" dirty="0">
                          <a:solidFill>
                            <a:srgbClr val="00679A"/>
                          </a:solidFill>
                        </a:rPr>
                        <a:t>ATL &amp; North GA </a:t>
                      </a:r>
                      <a:br>
                        <a:rPr lang="en-US" sz="1000" b="1" dirty="0">
                          <a:solidFill>
                            <a:srgbClr val="00679A"/>
                          </a:solidFill>
                        </a:rPr>
                      </a:br>
                      <a:r>
                        <a:rPr lang="en-US" sz="1000" b="1" dirty="0" err="1">
                          <a:solidFill>
                            <a:srgbClr val="00679A"/>
                          </a:solidFill>
                        </a:rPr>
                        <a:t>Bldg</a:t>
                      </a:r>
                      <a:r>
                        <a:rPr lang="en-US" sz="1000" b="1" dirty="0">
                          <a:solidFill>
                            <a:srgbClr val="00679A"/>
                          </a:solidFill>
                        </a:rPr>
                        <a:t> Trades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000" b="1" dirty="0">
                          <a:solidFill>
                            <a:srgbClr val="00679A"/>
                          </a:solidFill>
                        </a:rPr>
                        <a:t>Atlanta Electrical Contractors Assn.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443355199"/>
                  </a:ext>
                </a:extLst>
              </a:tr>
              <a:tr h="345658">
                <a:tc>
                  <a:txBody>
                    <a:bodyPr/>
                    <a:lstStyle/>
                    <a:p>
                      <a:pPr algn="ctr"/>
                      <a:r>
                        <a:rPr lang="en-US" sz="1000" b="1" dirty="0">
                          <a:solidFill>
                            <a:srgbClr val="00679A"/>
                          </a:solidFill>
                        </a:rPr>
                        <a:t>Georgia AFL-CIO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000" b="1" dirty="0">
                          <a:solidFill>
                            <a:srgbClr val="00679A"/>
                          </a:solidFill>
                        </a:rPr>
                        <a:t>Plumbers, Steamfitters &amp; Service Tech. </a:t>
                      </a:r>
                      <a:br>
                        <a:rPr lang="en-US" sz="1000" b="1" dirty="0">
                          <a:solidFill>
                            <a:srgbClr val="00679A"/>
                          </a:solidFill>
                        </a:rPr>
                      </a:br>
                      <a:r>
                        <a:rPr lang="en-US" sz="1000" b="1" dirty="0">
                          <a:solidFill>
                            <a:srgbClr val="00679A"/>
                          </a:solidFill>
                        </a:rPr>
                        <a:t>Local #72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935717991"/>
                  </a:ext>
                </a:extLst>
              </a:tr>
              <a:tr h="421566">
                <a:tc>
                  <a:txBody>
                    <a:bodyPr/>
                    <a:lstStyle/>
                    <a:p>
                      <a:pPr algn="ctr"/>
                      <a:r>
                        <a:rPr lang="en-US" sz="1000" b="1" dirty="0" err="1">
                          <a:solidFill>
                            <a:srgbClr val="00679A"/>
                          </a:solidFill>
                        </a:rPr>
                        <a:t>So.East</a:t>
                      </a:r>
                      <a:r>
                        <a:rPr lang="en-US" sz="1000" b="1" dirty="0">
                          <a:solidFill>
                            <a:srgbClr val="00679A"/>
                          </a:solidFill>
                        </a:rPr>
                        <a:t> Carpenters Regional Council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000" b="1" dirty="0">
                          <a:solidFill>
                            <a:srgbClr val="00679A"/>
                          </a:solidFill>
                        </a:rPr>
                        <a:t>Telamon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91209636"/>
                  </a:ext>
                </a:extLst>
              </a:tr>
            </a:tbl>
          </a:graphicData>
        </a:graphic>
      </p:graphicFrame>
      <p:sp>
        <p:nvSpPr>
          <p:cNvPr id="192" name="Text Box 7">
            <a:extLst>
              <a:ext uri="{FF2B5EF4-FFF2-40B4-BE49-F238E27FC236}">
                <a16:creationId xmlns:a16="http://schemas.microsoft.com/office/drawing/2014/main" id="{E99D0B85-3E0C-48EA-AF6B-AA99006EF7EE}"/>
              </a:ext>
            </a:extLst>
          </p:cNvPr>
          <p:cNvSpPr txBox="1">
            <a:spLocks noChangeArrowheads="1"/>
          </p:cNvSpPr>
          <p:nvPr/>
        </p:nvSpPr>
        <p:spPr bwMode="auto">
          <a:xfrm>
            <a:off x="2690663" y="3047580"/>
            <a:ext cx="902248" cy="400110"/>
          </a:xfrm>
          <a:prstGeom prst="rect">
            <a:avLst/>
          </a:prstGeom>
          <a:solidFill>
            <a:srgbClr val="E3F1FF"/>
          </a:solidFill>
          <a:ln w="38100" cmpd="dbl">
            <a:solidFill>
              <a:sysClr val="windowText" lastClr="000000"/>
            </a:solidFill>
            <a:miter lim="800000"/>
            <a:headEnd/>
            <a:tailEnd/>
          </a:ln>
          <a:effectLst/>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lang="en-US" altLang="en-US" sz="1000" kern="0" dirty="0">
                <a:solidFill>
                  <a:srgbClr val="0070C0"/>
                </a:solidFill>
              </a:rPr>
              <a:t>Labor &amp; Employment</a:t>
            </a:r>
            <a:endParaRPr kumimoji="0" lang="en-US" altLang="en-US" sz="1000" b="0" i="0" u="none" strike="noStrike" kern="0" cap="none" spc="0" normalizeH="0" baseline="0" noProof="0" dirty="0">
              <a:ln>
                <a:noFill/>
              </a:ln>
              <a:solidFill>
                <a:srgbClr val="0070C0"/>
              </a:solidFill>
              <a:effectLst/>
              <a:uLnTx/>
              <a:uFillTx/>
            </a:endParaRPr>
          </a:p>
        </p:txBody>
      </p:sp>
      <p:cxnSp>
        <p:nvCxnSpPr>
          <p:cNvPr id="194" name="Straight Connector 193">
            <a:extLst>
              <a:ext uri="{FF2B5EF4-FFF2-40B4-BE49-F238E27FC236}">
                <a16:creationId xmlns:a16="http://schemas.microsoft.com/office/drawing/2014/main" id="{33312931-2077-48DC-8BD6-CF23A0A9EFCC}"/>
              </a:ext>
            </a:extLst>
          </p:cNvPr>
          <p:cNvCxnSpPr>
            <a:endCxn id="192" idx="1"/>
          </p:cNvCxnSpPr>
          <p:nvPr/>
        </p:nvCxnSpPr>
        <p:spPr>
          <a:xfrm>
            <a:off x="2541319" y="3247635"/>
            <a:ext cx="1493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E61508FA-9F4B-4EBE-9514-6A4DD96808ED}"/>
              </a:ext>
            </a:extLst>
          </p:cNvPr>
          <p:cNvCxnSpPr>
            <a:stCxn id="192" idx="3"/>
            <a:endCxn id="191" idx="1"/>
          </p:cNvCxnSpPr>
          <p:nvPr/>
        </p:nvCxnSpPr>
        <p:spPr>
          <a:xfrm>
            <a:off x="3592911" y="3247635"/>
            <a:ext cx="174041" cy="3480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269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94290EF-4657-4208-94E1-284CB1BD41F1}"/>
              </a:ext>
            </a:extLst>
          </p:cNvPr>
          <p:cNvSpPr>
            <a:spLocks noGrp="1"/>
          </p:cNvSpPr>
          <p:nvPr>
            <p:ph type="sldNum" sz="quarter" idx="12"/>
          </p:nvPr>
        </p:nvSpPr>
        <p:spPr/>
        <p:txBody>
          <a:bodyPr/>
          <a:lstStyle/>
          <a:p>
            <a:fld id="{A4C660B1-87F4-40AA-841B-FFBED39A5500}" type="slidenum">
              <a:rPr lang="en-US" smtClean="0"/>
              <a:pPr/>
              <a:t>8</a:t>
            </a:fld>
            <a:endParaRPr lang="en-US"/>
          </a:p>
        </p:txBody>
      </p:sp>
      <p:sp>
        <p:nvSpPr>
          <p:cNvPr id="5" name="Text Box 4">
            <a:extLst>
              <a:ext uri="{FF2B5EF4-FFF2-40B4-BE49-F238E27FC236}">
                <a16:creationId xmlns:a16="http://schemas.microsoft.com/office/drawing/2014/main" id="{A8E06503-6277-45B2-BFCE-DA18552E3425}"/>
              </a:ext>
            </a:extLst>
          </p:cNvPr>
          <p:cNvSpPr txBox="1">
            <a:spLocks noChangeArrowheads="1"/>
          </p:cNvSpPr>
          <p:nvPr/>
        </p:nvSpPr>
        <p:spPr bwMode="auto">
          <a:xfrm>
            <a:off x="91209" y="4326473"/>
            <a:ext cx="2331014" cy="553998"/>
          </a:xfrm>
          <a:prstGeom prst="rect">
            <a:avLst/>
          </a:prstGeom>
          <a:solidFill>
            <a:srgbClr val="E3F1FF"/>
          </a:solidFill>
          <a:ln w="38100" cmpd="dbl">
            <a:solidFill>
              <a:sysClr val="windowText" lastClr="000000"/>
            </a:solidFill>
            <a:miter lim="800000"/>
            <a:headEnd/>
            <a:tailEnd/>
          </a:ln>
          <a:effectLst/>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000" b="1" i="0" u="none" strike="noStrike" kern="0" cap="none" spc="0" normalizeH="0" baseline="0" noProof="0" dirty="0">
                <a:ln>
                  <a:noFill/>
                </a:ln>
                <a:solidFill>
                  <a:srgbClr val="0070C0"/>
                </a:solidFill>
                <a:effectLst/>
                <a:uLnTx/>
                <a:uFillTx/>
              </a:rPr>
              <a:t>GEICC Executive Chair</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Jamal Jessie,</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Georgia Power Company</a:t>
            </a:r>
          </a:p>
        </p:txBody>
      </p:sp>
      <p:sp>
        <p:nvSpPr>
          <p:cNvPr id="6" name="Text Box 4">
            <a:extLst>
              <a:ext uri="{FF2B5EF4-FFF2-40B4-BE49-F238E27FC236}">
                <a16:creationId xmlns:a16="http://schemas.microsoft.com/office/drawing/2014/main" id="{4EF9DCDB-0C1E-4197-8258-B54423352F4B}"/>
              </a:ext>
            </a:extLst>
          </p:cNvPr>
          <p:cNvSpPr txBox="1">
            <a:spLocks noChangeArrowheads="1"/>
          </p:cNvSpPr>
          <p:nvPr/>
        </p:nvSpPr>
        <p:spPr bwMode="auto">
          <a:xfrm>
            <a:off x="200155" y="1015040"/>
            <a:ext cx="2113122" cy="2708434"/>
          </a:xfrm>
          <a:prstGeom prst="rect">
            <a:avLst/>
          </a:prstGeom>
          <a:solidFill>
            <a:srgbClr val="E3F1FF"/>
          </a:solidFill>
          <a:ln w="38100" cmpd="dbl">
            <a:solidFill>
              <a:sysClr val="windowText" lastClr="000000"/>
            </a:solidFill>
            <a:miter lim="800000"/>
            <a:headEnd/>
            <a:tailEnd/>
          </a:ln>
          <a:effectLst/>
        </p:spPr>
        <p:txBody>
          <a:bodyPr wrap="square">
            <a:spAutoFit/>
          </a:bodyPr>
          <a:lstStyle/>
          <a:p>
            <a:pPr marL="0" marR="0" lvl="0" indent="0" algn="ctr" defTabSz="914400" eaLnBrk="1" fontAlgn="auto" latinLnBrk="0" hangingPunct="1">
              <a:lnSpc>
                <a:spcPct val="100000"/>
              </a:lnSpc>
              <a:spcBef>
                <a:spcPts val="600"/>
              </a:spcBef>
              <a:spcAft>
                <a:spcPts val="300"/>
              </a:spcAft>
              <a:buClrTx/>
              <a:buSzTx/>
              <a:buFontTx/>
              <a:buNone/>
              <a:tabLst/>
              <a:defRPr/>
            </a:pPr>
            <a:r>
              <a:rPr kumimoji="0" lang="en-US" altLang="en-US" sz="1000" b="1" i="0" u="none" strike="noStrike" kern="0" cap="none" spc="0" normalizeH="0" baseline="0" noProof="0" dirty="0">
                <a:ln>
                  <a:noFill/>
                </a:ln>
                <a:solidFill>
                  <a:srgbClr val="0070C0"/>
                </a:solidFill>
                <a:effectLst/>
                <a:uLnTx/>
                <a:uFillTx/>
              </a:rPr>
              <a:t>GEICC Board Members</a:t>
            </a:r>
            <a:br>
              <a:rPr kumimoji="0" lang="en-US" altLang="en-US" sz="1000" b="1" i="0" u="none" strike="noStrike" kern="0" cap="none" spc="0" normalizeH="0" baseline="0" noProof="0" dirty="0">
                <a:ln>
                  <a:noFill/>
                </a:ln>
                <a:solidFill>
                  <a:srgbClr val="0070C0"/>
                </a:solidFill>
                <a:effectLst/>
                <a:uLnTx/>
                <a:uFillTx/>
              </a:rPr>
            </a:b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Bert Davis, Georgia Power Company</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Dr. Barbara Wall, Dept. of Education</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Jerry Donovan, Georgia Transmission Corp</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Jesse Killings, Atlanta Gas Light Company</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Dr. Kathryn Hornsby, Technical College Systems of GA</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Mike Jewell, City of Lawrenceville</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Mike Smith, Oglethorpe Power Corp</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Patrick Bowie, City of LaGrange Utilities</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Scott Tolleson, Municipal Gas Authority of GA</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 </a:t>
            </a:r>
          </a:p>
        </p:txBody>
      </p:sp>
      <p:sp>
        <p:nvSpPr>
          <p:cNvPr id="7" name="Text Box 4">
            <a:extLst>
              <a:ext uri="{FF2B5EF4-FFF2-40B4-BE49-F238E27FC236}">
                <a16:creationId xmlns:a16="http://schemas.microsoft.com/office/drawing/2014/main" id="{019BA986-D29C-47FC-B89B-54D0D490DD38}"/>
              </a:ext>
            </a:extLst>
          </p:cNvPr>
          <p:cNvSpPr txBox="1">
            <a:spLocks noChangeArrowheads="1"/>
          </p:cNvSpPr>
          <p:nvPr/>
        </p:nvSpPr>
        <p:spPr bwMode="auto">
          <a:xfrm>
            <a:off x="91209" y="5816354"/>
            <a:ext cx="2354641" cy="2708434"/>
          </a:xfrm>
          <a:prstGeom prst="rect">
            <a:avLst/>
          </a:prstGeom>
          <a:solidFill>
            <a:srgbClr val="E3F1FF"/>
          </a:solidFill>
          <a:ln w="38100" cmpd="dbl">
            <a:solidFill>
              <a:sysClr val="windowText" lastClr="000000"/>
            </a:solidFill>
            <a:miter lim="800000"/>
            <a:headEnd/>
            <a:tailEnd/>
          </a:ln>
          <a:effectLst/>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000" b="1" i="0" u="none" strike="noStrike" kern="0" cap="none" spc="0" normalizeH="0" baseline="0" noProof="0" dirty="0">
                <a:ln>
                  <a:noFill/>
                </a:ln>
                <a:solidFill>
                  <a:srgbClr val="0070C0"/>
                </a:solidFill>
                <a:effectLst/>
                <a:uLnTx/>
                <a:uFillTx/>
              </a:rPr>
              <a:t>Executive Committee Members</a:t>
            </a:r>
            <a:br>
              <a:rPr kumimoji="0" lang="en-US" altLang="en-US" sz="1000" b="1" i="0" u="none" strike="noStrike" kern="0" cap="none" spc="0" normalizeH="0" baseline="0" noProof="0" dirty="0">
                <a:ln>
                  <a:noFill/>
                </a:ln>
                <a:solidFill>
                  <a:srgbClr val="0070C0"/>
                </a:solidFill>
                <a:effectLst/>
                <a:uLnTx/>
                <a:uFillTx/>
              </a:rPr>
            </a:b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Angie Farsee, GA Transmission Corp</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Ashley Varnadore, Pike Electric </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Corey Hines, Southern Company Gas </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Diane McClearen, Oglethorpe Power Corp</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Dustin </a:t>
            </a:r>
            <a:r>
              <a:rPr kumimoji="0" lang="en-US" altLang="en-US" sz="1000" b="1" i="0" u="none" strike="noStrike" kern="0" cap="none" spc="0" normalizeH="0" baseline="0" noProof="0" dirty="0" err="1">
                <a:ln>
                  <a:noFill/>
                </a:ln>
                <a:solidFill>
                  <a:srgbClr val="0070C0"/>
                </a:solidFill>
                <a:effectLst/>
                <a:uLnTx/>
                <a:uFillTx/>
              </a:rPr>
              <a:t>Dier</a:t>
            </a:r>
            <a:r>
              <a:rPr kumimoji="0" lang="en-US" altLang="en-US" sz="1000" b="1" i="0" u="none" strike="noStrike" kern="0" cap="none" spc="0" normalizeH="0" baseline="0" noProof="0" dirty="0">
                <a:ln>
                  <a:noFill/>
                </a:ln>
                <a:solidFill>
                  <a:srgbClr val="0070C0"/>
                </a:solidFill>
                <a:effectLst/>
                <a:uLnTx/>
                <a:uFillTx/>
              </a:rPr>
              <a:t>, Southeast Connections</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Jim McCloud, Pike Electric</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Kenny Holiday, Georgia Power Comp</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Marilyn Walker, Georgia Power Comp</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Mary Long, Oglethorpe Power Corp</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Saundra King, Tech College System of GA</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Nichole Miles-Sullivan, Atlanta Gas Light</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Rita Harris, Greystone Power Corp</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Roger Ivey, Dept of Education</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Sheri </a:t>
            </a:r>
            <a:r>
              <a:rPr kumimoji="0" lang="en-US" altLang="en-US" sz="1000" b="1" i="0" u="none" strike="noStrike" kern="0" cap="none" spc="0" normalizeH="0" baseline="0" noProof="0" dirty="0" err="1">
                <a:ln>
                  <a:noFill/>
                </a:ln>
                <a:solidFill>
                  <a:srgbClr val="0070C0"/>
                </a:solidFill>
                <a:effectLst/>
                <a:uLnTx/>
                <a:uFillTx/>
              </a:rPr>
              <a:t>Braddick</a:t>
            </a:r>
            <a:r>
              <a:rPr kumimoji="0" lang="en-US" altLang="en-US" sz="1000" b="1" i="0" u="none" strike="noStrike" kern="0" cap="none" spc="0" normalizeH="0" baseline="0" noProof="0" dirty="0">
                <a:ln>
                  <a:noFill/>
                </a:ln>
                <a:solidFill>
                  <a:srgbClr val="0070C0"/>
                </a:solidFill>
                <a:effectLst/>
                <a:uLnTx/>
                <a:uFillTx/>
              </a:rPr>
              <a:t>, Electric Cities of GA</a:t>
            </a:r>
          </a:p>
        </p:txBody>
      </p:sp>
      <p:sp>
        <p:nvSpPr>
          <p:cNvPr id="8" name="Text Box 4">
            <a:extLst>
              <a:ext uri="{FF2B5EF4-FFF2-40B4-BE49-F238E27FC236}">
                <a16:creationId xmlns:a16="http://schemas.microsoft.com/office/drawing/2014/main" id="{F520F723-70D5-4F35-BCEC-76A31C578066}"/>
              </a:ext>
            </a:extLst>
          </p:cNvPr>
          <p:cNvSpPr txBox="1">
            <a:spLocks noChangeArrowheads="1"/>
          </p:cNvSpPr>
          <p:nvPr/>
        </p:nvSpPr>
        <p:spPr bwMode="auto">
          <a:xfrm>
            <a:off x="84859" y="5192592"/>
            <a:ext cx="2337364" cy="400110"/>
          </a:xfrm>
          <a:prstGeom prst="rect">
            <a:avLst/>
          </a:prstGeom>
          <a:solidFill>
            <a:srgbClr val="E3F1FF"/>
          </a:solidFill>
          <a:ln w="38100" cmpd="dbl">
            <a:solidFill>
              <a:sysClr val="windowText" lastClr="000000"/>
            </a:solidFill>
            <a:miter lim="800000"/>
            <a:headEnd/>
            <a:tailEnd/>
          </a:ln>
          <a:effectLst/>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000" b="1" i="0" u="none" strike="noStrike" kern="0" cap="none" spc="0" normalizeH="0" baseline="0" noProof="0" dirty="0">
                <a:ln>
                  <a:noFill/>
                </a:ln>
                <a:solidFill>
                  <a:srgbClr val="0070C0"/>
                </a:solidFill>
                <a:effectLst/>
                <a:uLnTx/>
                <a:uFillTx/>
              </a:rPr>
              <a:t>GEICC Program Director</a:t>
            </a:r>
            <a:br>
              <a:rPr kumimoji="0" lang="en-US" altLang="en-US" sz="1000" b="1" i="0" u="none" strike="noStrike" kern="0" cap="none" spc="0" normalizeH="0" baseline="0" noProof="0" dirty="0">
                <a:ln>
                  <a:noFill/>
                </a:ln>
                <a:solidFill>
                  <a:srgbClr val="0070C0"/>
                </a:solidFill>
                <a:effectLst/>
                <a:uLnTx/>
                <a:uFillTx/>
              </a:rPr>
            </a:br>
            <a:r>
              <a:rPr kumimoji="0" lang="en-US" altLang="en-US" sz="1000" b="1" i="0" u="none" strike="noStrike" kern="0" cap="none" spc="0" normalizeH="0" baseline="0" noProof="0" dirty="0">
                <a:ln>
                  <a:noFill/>
                </a:ln>
                <a:solidFill>
                  <a:srgbClr val="0070C0"/>
                </a:solidFill>
                <a:effectLst/>
                <a:uLnTx/>
                <a:uFillTx/>
              </a:rPr>
              <a:t>Lindsay Silveus</a:t>
            </a:r>
          </a:p>
        </p:txBody>
      </p:sp>
      <p:cxnSp>
        <p:nvCxnSpPr>
          <p:cNvPr id="9" name="Straight Connector 8">
            <a:extLst>
              <a:ext uri="{FF2B5EF4-FFF2-40B4-BE49-F238E27FC236}">
                <a16:creationId xmlns:a16="http://schemas.microsoft.com/office/drawing/2014/main" id="{67A65384-FBEB-4F64-9E4A-643C3DF5A4B7}"/>
              </a:ext>
            </a:extLst>
          </p:cNvPr>
          <p:cNvCxnSpPr>
            <a:stCxn id="6" idx="2"/>
            <a:endCxn id="5" idx="0"/>
          </p:cNvCxnSpPr>
          <p:nvPr/>
        </p:nvCxnSpPr>
        <p:spPr>
          <a:xfrm>
            <a:off x="1256716" y="3723474"/>
            <a:ext cx="0" cy="602999"/>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6">
            <a:extLst>
              <a:ext uri="{FF2B5EF4-FFF2-40B4-BE49-F238E27FC236}">
                <a16:creationId xmlns:a16="http://schemas.microsoft.com/office/drawing/2014/main" id="{00EDCCAC-D361-4064-82E5-956DC2B28C38}"/>
              </a:ext>
            </a:extLst>
          </p:cNvPr>
          <p:cNvSpPr txBox="1">
            <a:spLocks noChangeArrowheads="1"/>
          </p:cNvSpPr>
          <p:nvPr/>
        </p:nvSpPr>
        <p:spPr bwMode="auto">
          <a:xfrm>
            <a:off x="0" y="125062"/>
            <a:ext cx="6858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3200" b="1" dirty="0">
                <a:solidFill>
                  <a:srgbClr val="0070C0"/>
                </a:solidFill>
              </a:rPr>
              <a:t>GEICC Members and Structure (1/20)*</a:t>
            </a:r>
          </a:p>
        </p:txBody>
      </p:sp>
      <p:sp>
        <p:nvSpPr>
          <p:cNvPr id="11" name="Text Box 8">
            <a:extLst>
              <a:ext uri="{FF2B5EF4-FFF2-40B4-BE49-F238E27FC236}">
                <a16:creationId xmlns:a16="http://schemas.microsoft.com/office/drawing/2014/main" id="{702A78ED-F549-4B69-859C-C170C57CD92A}"/>
              </a:ext>
            </a:extLst>
          </p:cNvPr>
          <p:cNvSpPr txBox="1">
            <a:spLocks noChangeArrowheads="1"/>
          </p:cNvSpPr>
          <p:nvPr/>
        </p:nvSpPr>
        <p:spPr bwMode="auto">
          <a:xfrm>
            <a:off x="2712628" y="7663151"/>
            <a:ext cx="949616" cy="553998"/>
          </a:xfrm>
          <a:prstGeom prst="rect">
            <a:avLst/>
          </a:prstGeom>
          <a:solidFill>
            <a:srgbClr val="E3F1FF"/>
          </a:solidFill>
          <a:ln w="38100" cmpd="dbl">
            <a:solidFill>
              <a:sysClr val="windowText" lastClr="000000"/>
            </a:solidFill>
            <a:miter lim="800000"/>
            <a:headEnd/>
            <a:tailEnd/>
          </a:ln>
          <a:effectLst/>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000" b="0" i="0" u="none" strike="noStrike" kern="0" cap="none" spc="0" normalizeH="0" baseline="0" noProof="0" dirty="0">
                <a:ln>
                  <a:noFill/>
                </a:ln>
                <a:solidFill>
                  <a:srgbClr val="0070C0"/>
                </a:solidFill>
                <a:effectLst/>
                <a:uLnTx/>
                <a:uFillTx/>
              </a:rPr>
              <a:t>State &amp; Governmental Partners</a:t>
            </a:r>
          </a:p>
        </p:txBody>
      </p:sp>
      <p:graphicFrame>
        <p:nvGraphicFramePr>
          <p:cNvPr id="17" name="Table 17">
            <a:extLst>
              <a:ext uri="{FF2B5EF4-FFF2-40B4-BE49-F238E27FC236}">
                <a16:creationId xmlns:a16="http://schemas.microsoft.com/office/drawing/2014/main" id="{DA5BC7E7-5661-427D-B89B-80A5917BF581}"/>
              </a:ext>
            </a:extLst>
          </p:cNvPr>
          <p:cNvGraphicFramePr>
            <a:graphicFrameLocks noGrp="1"/>
          </p:cNvGraphicFramePr>
          <p:nvPr>
            <p:extLst>
              <p:ext uri="{D42A27DB-BD31-4B8C-83A1-F6EECF244321}">
                <p14:modId xmlns:p14="http://schemas.microsoft.com/office/powerpoint/2010/main" val="2087723039"/>
              </p:ext>
            </p:extLst>
          </p:nvPr>
        </p:nvGraphicFramePr>
        <p:xfrm>
          <a:off x="3997771" y="7375536"/>
          <a:ext cx="2660074" cy="1129228"/>
        </p:xfrm>
        <a:graphic>
          <a:graphicData uri="http://schemas.openxmlformats.org/drawingml/2006/table">
            <a:tbl>
              <a:tblPr firstRow="1" bandRow="1">
                <a:tableStyleId>{5C22544A-7EE6-4342-B048-85BDC9FD1C3A}</a:tableStyleId>
              </a:tblPr>
              <a:tblGrid>
                <a:gridCol w="1330037">
                  <a:extLst>
                    <a:ext uri="{9D8B030D-6E8A-4147-A177-3AD203B41FA5}">
                      <a16:colId xmlns:a16="http://schemas.microsoft.com/office/drawing/2014/main" val="3194381713"/>
                    </a:ext>
                  </a:extLst>
                </a:gridCol>
                <a:gridCol w="1330037">
                  <a:extLst>
                    <a:ext uri="{9D8B030D-6E8A-4147-A177-3AD203B41FA5}">
                      <a16:colId xmlns:a16="http://schemas.microsoft.com/office/drawing/2014/main" val="3092464110"/>
                    </a:ext>
                  </a:extLst>
                </a:gridCol>
              </a:tblGrid>
              <a:tr h="366494">
                <a:tc>
                  <a:txBody>
                    <a:bodyPr/>
                    <a:lstStyle/>
                    <a:p>
                      <a:pPr algn="ctr"/>
                      <a:r>
                        <a:rPr lang="en-US" sz="1000" b="1" dirty="0">
                          <a:solidFill>
                            <a:srgbClr val="00679A"/>
                          </a:solidFill>
                        </a:rPr>
                        <a:t>Georgia DOE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000" b="1" dirty="0">
                          <a:solidFill>
                            <a:srgbClr val="00679A"/>
                          </a:solidFill>
                        </a:rPr>
                        <a:t>GA DOL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364236831"/>
                  </a:ext>
                </a:extLst>
              </a:tr>
              <a:tr h="366494">
                <a:tc>
                  <a:txBody>
                    <a:bodyPr/>
                    <a:lstStyle/>
                    <a:p>
                      <a:pPr algn="ctr"/>
                      <a:r>
                        <a:rPr lang="en-US" sz="1000" b="1" dirty="0">
                          <a:solidFill>
                            <a:srgbClr val="00679A"/>
                          </a:solidFill>
                        </a:rPr>
                        <a:t>GA. Lt. Gov. Office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000" b="1" dirty="0">
                          <a:solidFill>
                            <a:srgbClr val="00679A"/>
                          </a:solidFill>
                        </a:rPr>
                        <a:t>SRSCRO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510418639"/>
                  </a:ext>
                </a:extLst>
              </a:tr>
              <a:tr h="366494">
                <a:tc>
                  <a:txBody>
                    <a:bodyPr/>
                    <a:lstStyle/>
                    <a:p>
                      <a:pPr algn="ctr"/>
                      <a:r>
                        <a:rPr lang="en-US" sz="1000" b="1" dirty="0">
                          <a:solidFill>
                            <a:srgbClr val="00679A"/>
                          </a:solidFill>
                        </a:rPr>
                        <a:t>TCSG- Office of </a:t>
                      </a:r>
                      <a:r>
                        <a:rPr lang="en-US" sz="1000" b="1" dirty="0" err="1">
                          <a:solidFill>
                            <a:srgbClr val="00679A"/>
                          </a:solidFill>
                        </a:rPr>
                        <a:t>Wkforce</a:t>
                      </a:r>
                      <a:r>
                        <a:rPr lang="en-US" sz="1000" b="1" dirty="0">
                          <a:solidFill>
                            <a:srgbClr val="00679A"/>
                          </a:solidFill>
                        </a:rPr>
                        <a:t> Develop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000" b="1" dirty="0">
                          <a:solidFill>
                            <a:srgbClr val="00679A"/>
                          </a:solidFill>
                        </a:rPr>
                        <a:t>CEWD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4081107186"/>
                  </a:ext>
                </a:extLst>
              </a:tr>
            </a:tbl>
          </a:graphicData>
        </a:graphic>
      </p:graphicFrame>
      <p:graphicFrame>
        <p:nvGraphicFramePr>
          <p:cNvPr id="20" name="Table 20">
            <a:extLst>
              <a:ext uri="{FF2B5EF4-FFF2-40B4-BE49-F238E27FC236}">
                <a16:creationId xmlns:a16="http://schemas.microsoft.com/office/drawing/2014/main" id="{CD2A9B30-E3FF-4A3A-AB25-0B961A190101}"/>
              </a:ext>
            </a:extLst>
          </p:cNvPr>
          <p:cNvGraphicFramePr>
            <a:graphicFrameLocks noGrp="1"/>
          </p:cNvGraphicFramePr>
          <p:nvPr>
            <p:extLst>
              <p:ext uri="{D42A27DB-BD31-4B8C-83A1-F6EECF244321}">
                <p14:modId xmlns:p14="http://schemas.microsoft.com/office/powerpoint/2010/main" val="3657022931"/>
              </p:ext>
            </p:extLst>
          </p:nvPr>
        </p:nvGraphicFramePr>
        <p:xfrm>
          <a:off x="2883637" y="1239089"/>
          <a:ext cx="3774208" cy="5678432"/>
        </p:xfrm>
        <a:graphic>
          <a:graphicData uri="http://schemas.openxmlformats.org/drawingml/2006/table">
            <a:tbl>
              <a:tblPr firstRow="1" bandRow="1">
                <a:tableStyleId>{5C22544A-7EE6-4342-B048-85BDC9FD1C3A}</a:tableStyleId>
              </a:tblPr>
              <a:tblGrid>
                <a:gridCol w="1735137">
                  <a:extLst>
                    <a:ext uri="{9D8B030D-6E8A-4147-A177-3AD203B41FA5}">
                      <a16:colId xmlns:a16="http://schemas.microsoft.com/office/drawing/2014/main" val="1853706808"/>
                    </a:ext>
                  </a:extLst>
                </a:gridCol>
                <a:gridCol w="2039071">
                  <a:extLst>
                    <a:ext uri="{9D8B030D-6E8A-4147-A177-3AD203B41FA5}">
                      <a16:colId xmlns:a16="http://schemas.microsoft.com/office/drawing/2014/main" val="2756968885"/>
                    </a:ext>
                  </a:extLst>
                </a:gridCol>
              </a:tblGrid>
              <a:tr h="253748">
                <a:tc>
                  <a:txBody>
                    <a:bodyPr/>
                    <a:lstStyle/>
                    <a:p>
                      <a:r>
                        <a:rPr lang="en-US" sz="1000" b="1" dirty="0">
                          <a:solidFill>
                            <a:srgbClr val="00679A"/>
                          </a:solidFill>
                        </a:rPr>
                        <a:t>Academy for Adv. Studies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b="1" dirty="0">
                          <a:solidFill>
                            <a:srgbClr val="00679A"/>
                          </a:solidFill>
                        </a:rPr>
                        <a:t>B.E.S.T. Academy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662590252"/>
                  </a:ext>
                </a:extLst>
              </a:tr>
              <a:tr h="238198">
                <a:tc>
                  <a:txBody>
                    <a:bodyPr/>
                    <a:lstStyle/>
                    <a:p>
                      <a:r>
                        <a:rPr lang="en-US" sz="1000" b="1" dirty="0">
                          <a:solidFill>
                            <a:srgbClr val="00679A"/>
                          </a:solidFill>
                        </a:rPr>
                        <a:t>Bartow Co. Schools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b="1" dirty="0">
                          <a:solidFill>
                            <a:srgbClr val="00679A"/>
                          </a:solidFill>
                        </a:rPr>
                        <a:t>Brookwood H.S.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853672778"/>
                  </a:ext>
                </a:extLst>
              </a:tr>
              <a:tr h="238198">
                <a:tc>
                  <a:txBody>
                    <a:bodyPr/>
                    <a:lstStyle/>
                    <a:p>
                      <a:r>
                        <a:rPr lang="en-US" sz="1000" b="1" dirty="0">
                          <a:solidFill>
                            <a:srgbClr val="00679A"/>
                          </a:solidFill>
                        </a:rPr>
                        <a:t>Burke Co. Schools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b="1" dirty="0">
                          <a:solidFill>
                            <a:srgbClr val="00679A"/>
                          </a:solidFill>
                        </a:rPr>
                        <a:t>CFGA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82192348"/>
                  </a:ext>
                </a:extLst>
              </a:tr>
              <a:tr h="238198">
                <a:tc>
                  <a:txBody>
                    <a:bodyPr/>
                    <a:lstStyle/>
                    <a:p>
                      <a:r>
                        <a:rPr lang="en-US" sz="1000" b="1" dirty="0">
                          <a:solidFill>
                            <a:srgbClr val="00679A"/>
                          </a:solidFill>
                        </a:rPr>
                        <a:t>Central CA Tech College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b="1" dirty="0">
                          <a:solidFill>
                            <a:srgbClr val="00679A"/>
                          </a:solidFill>
                        </a:rPr>
                        <a:t>Chatham County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616983805"/>
                  </a:ext>
                </a:extLst>
              </a:tr>
              <a:tr h="387071">
                <a:tc>
                  <a:txBody>
                    <a:bodyPr/>
                    <a:lstStyle/>
                    <a:p>
                      <a:r>
                        <a:rPr lang="en-US" sz="1000" b="1" dirty="0">
                          <a:solidFill>
                            <a:srgbClr val="00679A"/>
                          </a:solidFill>
                        </a:rPr>
                        <a:t>Coastal Pines Tech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b="1" dirty="0">
                          <a:solidFill>
                            <a:srgbClr val="00679A"/>
                          </a:solidFill>
                        </a:rPr>
                        <a:t>Council for Adult &amp; Experiential Learning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838007825"/>
                  </a:ext>
                </a:extLst>
              </a:tr>
              <a:tr h="238198">
                <a:tc>
                  <a:txBody>
                    <a:bodyPr/>
                    <a:lstStyle/>
                    <a:p>
                      <a:r>
                        <a:rPr lang="en-US" sz="1000" b="1" dirty="0">
                          <a:solidFill>
                            <a:srgbClr val="00679A"/>
                          </a:solidFill>
                        </a:rPr>
                        <a:t>DeKalb Co Schools CTAE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b="1" dirty="0">
                          <a:solidFill>
                            <a:srgbClr val="00679A"/>
                          </a:solidFill>
                        </a:rPr>
                        <a:t>Duluth High 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937429416"/>
                  </a:ext>
                </a:extLst>
              </a:tr>
              <a:tr h="387071">
                <a:tc>
                  <a:txBody>
                    <a:bodyPr/>
                    <a:lstStyle/>
                    <a:p>
                      <a:r>
                        <a:rPr lang="en-US" sz="1000" b="1" dirty="0">
                          <a:solidFill>
                            <a:srgbClr val="00679A"/>
                          </a:solidFill>
                        </a:rPr>
                        <a:t>East Paulding High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b="1" dirty="0">
                          <a:solidFill>
                            <a:srgbClr val="00679A"/>
                          </a:solidFill>
                        </a:rPr>
                        <a:t>Effingham College &amp; Career Academy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832145937"/>
                  </a:ext>
                </a:extLst>
              </a:tr>
              <a:tr h="387071">
                <a:tc>
                  <a:txBody>
                    <a:bodyPr/>
                    <a:lstStyle/>
                    <a:p>
                      <a:r>
                        <a:rPr lang="en-US" sz="1000" b="1" dirty="0">
                          <a:solidFill>
                            <a:srgbClr val="00679A"/>
                          </a:solidFill>
                        </a:rPr>
                        <a:t>Floyd Co Schools College &amp; Career Academy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b="1" dirty="0">
                          <a:solidFill>
                            <a:srgbClr val="00679A"/>
                          </a:solidFill>
                        </a:rPr>
                        <a:t>GACTE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83624759"/>
                  </a:ext>
                </a:extLst>
              </a:tr>
              <a:tr h="253748">
                <a:tc>
                  <a:txBody>
                    <a:bodyPr/>
                    <a:lstStyle/>
                    <a:p>
                      <a:r>
                        <a:rPr lang="en-US" sz="1000" b="1" dirty="0">
                          <a:solidFill>
                            <a:srgbClr val="00679A"/>
                          </a:solidFill>
                        </a:rPr>
                        <a:t>GA </a:t>
                      </a:r>
                      <a:r>
                        <a:rPr lang="en-US" sz="1000" b="1" dirty="0" err="1">
                          <a:solidFill>
                            <a:srgbClr val="00679A"/>
                          </a:solidFill>
                        </a:rPr>
                        <a:t>NoWestrn</a:t>
                      </a:r>
                      <a:r>
                        <a:rPr lang="en-US" sz="1000" b="1" dirty="0">
                          <a:solidFill>
                            <a:srgbClr val="00679A"/>
                          </a:solidFill>
                        </a:rPr>
                        <a:t> Tech College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b="1" dirty="0">
                          <a:solidFill>
                            <a:srgbClr val="00679A"/>
                          </a:solidFill>
                        </a:rPr>
                        <a:t>GA Piedmont Tech College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851965547"/>
                  </a:ext>
                </a:extLst>
              </a:tr>
              <a:tr h="238198">
                <a:tc>
                  <a:txBody>
                    <a:bodyPr/>
                    <a:lstStyle/>
                    <a:p>
                      <a:r>
                        <a:rPr lang="en-US" sz="1000" b="1" dirty="0">
                          <a:solidFill>
                            <a:srgbClr val="00679A"/>
                          </a:solidFill>
                        </a:rPr>
                        <a:t>Grady High APS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b="1" dirty="0">
                          <a:solidFill>
                            <a:srgbClr val="00679A"/>
                          </a:solidFill>
                        </a:rPr>
                        <a:t>Grayson High 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772550870"/>
                  </a:ext>
                </a:extLst>
              </a:tr>
              <a:tr h="387071">
                <a:tc>
                  <a:txBody>
                    <a:bodyPr/>
                    <a:lstStyle/>
                    <a:p>
                      <a:r>
                        <a:rPr lang="en-US" sz="1000" b="1" dirty="0">
                          <a:solidFill>
                            <a:srgbClr val="00679A"/>
                          </a:solidFill>
                        </a:rPr>
                        <a:t>Henry Co College &amp; Career Academy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b="1" dirty="0">
                          <a:solidFill>
                            <a:srgbClr val="00679A"/>
                          </a:solidFill>
                        </a:rPr>
                        <a:t>Jasper County H.S.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549647289"/>
                  </a:ext>
                </a:extLst>
              </a:tr>
              <a:tr h="238198">
                <a:tc>
                  <a:txBody>
                    <a:bodyPr/>
                    <a:lstStyle/>
                    <a:p>
                      <a:r>
                        <a:rPr lang="en-US" sz="1000" b="1" dirty="0">
                          <a:solidFill>
                            <a:srgbClr val="00679A"/>
                          </a:solidFill>
                        </a:rPr>
                        <a:t>Jenkins H.S.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b="1" dirty="0">
                          <a:solidFill>
                            <a:srgbClr val="00679A"/>
                          </a:solidFill>
                        </a:rPr>
                        <a:t>Jones Co. H.S.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491057157"/>
                  </a:ext>
                </a:extLst>
              </a:tr>
              <a:tr h="238198">
                <a:tc>
                  <a:txBody>
                    <a:bodyPr/>
                    <a:lstStyle/>
                    <a:p>
                      <a:r>
                        <a:rPr lang="en-US" sz="1000" b="1" dirty="0">
                          <a:solidFill>
                            <a:srgbClr val="00679A"/>
                          </a:solidFill>
                        </a:rPr>
                        <a:t>Lanier Tech College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b="1" dirty="0">
                          <a:solidFill>
                            <a:srgbClr val="00679A"/>
                          </a:solidFill>
                        </a:rPr>
                        <a:t>Mays High School APS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315982206"/>
                  </a:ext>
                </a:extLst>
              </a:tr>
              <a:tr h="238198">
                <a:tc>
                  <a:txBody>
                    <a:bodyPr/>
                    <a:lstStyle/>
                    <a:p>
                      <a:r>
                        <a:rPr lang="en-US" sz="1000" b="1" dirty="0">
                          <a:solidFill>
                            <a:srgbClr val="00679A"/>
                          </a:solidFill>
                        </a:rPr>
                        <a:t>Mill Creek H. 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b="1" dirty="0">
                          <a:solidFill>
                            <a:srgbClr val="00679A"/>
                          </a:solidFill>
                        </a:rPr>
                        <a:t>Monroe Co. Schools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46166877"/>
                  </a:ext>
                </a:extLst>
              </a:tr>
              <a:tr h="238198">
                <a:tc>
                  <a:txBody>
                    <a:bodyPr/>
                    <a:lstStyle/>
                    <a:p>
                      <a:r>
                        <a:rPr lang="en-US" sz="1000" b="1" dirty="0">
                          <a:solidFill>
                            <a:srgbClr val="00679A"/>
                          </a:solidFill>
                        </a:rPr>
                        <a:t>Newnan Ctrl Edu. Ctr.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b="1" dirty="0">
                          <a:solidFill>
                            <a:srgbClr val="00679A"/>
                          </a:solidFill>
                        </a:rPr>
                        <a:t>North GA College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521986698"/>
                  </a:ext>
                </a:extLst>
              </a:tr>
              <a:tr h="253748">
                <a:tc>
                  <a:txBody>
                    <a:bodyPr/>
                    <a:lstStyle/>
                    <a:p>
                      <a:r>
                        <a:rPr lang="en-US" sz="1000" b="1" dirty="0">
                          <a:solidFill>
                            <a:srgbClr val="00679A"/>
                          </a:solidFill>
                        </a:rPr>
                        <a:t>North GA Tech. College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b="1" dirty="0">
                          <a:solidFill>
                            <a:srgbClr val="00679A"/>
                          </a:solidFill>
                        </a:rPr>
                        <a:t>Polk Co College &amp; Career Acad.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922796998"/>
                  </a:ext>
                </a:extLst>
              </a:tr>
              <a:tr h="387071">
                <a:tc>
                  <a:txBody>
                    <a:bodyPr/>
                    <a:lstStyle/>
                    <a:p>
                      <a:r>
                        <a:rPr lang="en-US" sz="1000" b="1" dirty="0">
                          <a:solidFill>
                            <a:srgbClr val="00679A"/>
                          </a:solidFill>
                        </a:rPr>
                        <a:t>Richmond Co. Tech Career Magnet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b="1" dirty="0">
                          <a:solidFill>
                            <a:srgbClr val="00679A"/>
                          </a:solidFill>
                        </a:rPr>
                        <a:t>Savannah Tech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500418775"/>
                  </a:ext>
                </a:extLst>
              </a:tr>
              <a:tr h="238198">
                <a:tc>
                  <a:txBody>
                    <a:bodyPr/>
                    <a:lstStyle/>
                    <a:p>
                      <a:r>
                        <a:rPr lang="en-US" sz="1000" b="1" dirty="0" err="1">
                          <a:solidFill>
                            <a:srgbClr val="00679A"/>
                          </a:solidFill>
                        </a:rPr>
                        <a:t>SKillsUSA</a:t>
                      </a:r>
                      <a:r>
                        <a:rPr lang="en-US" sz="1000" b="1" dirty="0">
                          <a:solidFill>
                            <a:srgbClr val="00679A"/>
                          </a:solidFill>
                        </a:rPr>
                        <a:t> GA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b="1" dirty="0">
                          <a:solidFill>
                            <a:srgbClr val="00679A"/>
                          </a:solidFill>
                        </a:rPr>
                        <a:t>South GA Tech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256929538"/>
                  </a:ext>
                </a:extLst>
              </a:tr>
              <a:tr h="253748">
                <a:tc>
                  <a:txBody>
                    <a:bodyPr/>
                    <a:lstStyle/>
                    <a:p>
                      <a:r>
                        <a:rPr lang="en-US" sz="1000" b="1" dirty="0">
                          <a:solidFill>
                            <a:srgbClr val="00679A"/>
                          </a:solidFill>
                        </a:rPr>
                        <a:t>So. Crescent Tech. College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b="1" dirty="0">
                          <a:solidFill>
                            <a:srgbClr val="00679A"/>
                          </a:solidFill>
                        </a:rPr>
                        <a:t>Technical College System of GA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879929617"/>
                  </a:ext>
                </a:extLst>
              </a:tr>
              <a:tr h="238198">
                <a:tc>
                  <a:txBody>
                    <a:bodyPr/>
                    <a:lstStyle/>
                    <a:p>
                      <a:r>
                        <a:rPr lang="en-US" sz="1000" b="1" dirty="0">
                          <a:solidFill>
                            <a:srgbClr val="00679A"/>
                          </a:solidFill>
                        </a:rPr>
                        <a:t>Wallace Comm. College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en-US" sz="1000" b="1" dirty="0">
                        <a:solidFill>
                          <a:srgbClr val="00679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66536244"/>
                  </a:ext>
                </a:extLst>
              </a:tr>
            </a:tbl>
          </a:graphicData>
        </a:graphic>
      </p:graphicFrame>
      <p:sp>
        <p:nvSpPr>
          <p:cNvPr id="22" name="Text Box 7">
            <a:extLst>
              <a:ext uri="{FF2B5EF4-FFF2-40B4-BE49-F238E27FC236}">
                <a16:creationId xmlns:a16="http://schemas.microsoft.com/office/drawing/2014/main" id="{3590CCB0-AD25-4401-8E18-693FEE97738A}"/>
              </a:ext>
            </a:extLst>
          </p:cNvPr>
          <p:cNvSpPr txBox="1">
            <a:spLocks noChangeArrowheads="1"/>
          </p:cNvSpPr>
          <p:nvPr/>
        </p:nvSpPr>
        <p:spPr bwMode="auto">
          <a:xfrm>
            <a:off x="2467657" y="661071"/>
            <a:ext cx="938630" cy="400110"/>
          </a:xfrm>
          <a:prstGeom prst="rect">
            <a:avLst/>
          </a:prstGeom>
          <a:solidFill>
            <a:srgbClr val="E3F1FF"/>
          </a:solidFill>
          <a:ln w="38100" cmpd="dbl">
            <a:solidFill>
              <a:sysClr val="windowText" lastClr="000000"/>
            </a:solidFill>
            <a:miter lim="800000"/>
            <a:headEnd/>
            <a:tailEnd/>
          </a:ln>
          <a:effectLst/>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000" b="0" i="0" u="none" strike="noStrike" kern="0" cap="none" spc="0" normalizeH="0" baseline="0" noProof="0" dirty="0">
                <a:ln>
                  <a:noFill/>
                </a:ln>
                <a:solidFill>
                  <a:srgbClr val="0070C0"/>
                </a:solidFill>
                <a:effectLst/>
                <a:uLnTx/>
                <a:uFillTx/>
              </a:rPr>
              <a:t>Education </a:t>
            </a:r>
            <a:br>
              <a:rPr kumimoji="0" lang="en-US" altLang="en-US" sz="1000" b="0" i="0" u="none" strike="noStrike" kern="0" cap="none" spc="0" normalizeH="0" baseline="0" noProof="0" dirty="0">
                <a:ln>
                  <a:noFill/>
                </a:ln>
                <a:solidFill>
                  <a:srgbClr val="0070C0"/>
                </a:solidFill>
                <a:effectLst/>
                <a:uLnTx/>
                <a:uFillTx/>
              </a:rPr>
            </a:br>
            <a:r>
              <a:rPr kumimoji="0" lang="en-US" altLang="en-US" sz="1000" b="0" i="0" u="none" strike="noStrike" kern="0" cap="none" spc="0" normalizeH="0" baseline="0" noProof="0" dirty="0">
                <a:ln>
                  <a:noFill/>
                </a:ln>
                <a:solidFill>
                  <a:srgbClr val="0070C0"/>
                </a:solidFill>
                <a:effectLst/>
                <a:uLnTx/>
                <a:uFillTx/>
              </a:rPr>
              <a:t>Partners</a:t>
            </a:r>
          </a:p>
        </p:txBody>
      </p:sp>
      <p:cxnSp>
        <p:nvCxnSpPr>
          <p:cNvPr id="23" name="Straight Connector 22">
            <a:extLst>
              <a:ext uri="{FF2B5EF4-FFF2-40B4-BE49-F238E27FC236}">
                <a16:creationId xmlns:a16="http://schemas.microsoft.com/office/drawing/2014/main" id="{53313E22-F7EE-4C05-BE02-F61DBEF00EB6}"/>
              </a:ext>
            </a:extLst>
          </p:cNvPr>
          <p:cNvCxnSpPr>
            <a:cxnSpLocks/>
          </p:cNvCxnSpPr>
          <p:nvPr/>
        </p:nvCxnSpPr>
        <p:spPr>
          <a:xfrm>
            <a:off x="3402160" y="890030"/>
            <a:ext cx="393473" cy="3558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E2E32C2-02EE-4D97-839F-2E32997C8476}"/>
              </a:ext>
            </a:extLst>
          </p:cNvPr>
          <p:cNvCxnSpPr>
            <a:cxnSpLocks/>
            <a:stCxn id="11" idx="3"/>
          </p:cNvCxnSpPr>
          <p:nvPr/>
        </p:nvCxnSpPr>
        <p:spPr>
          <a:xfrm flipV="1">
            <a:off x="3662244" y="7754976"/>
            <a:ext cx="347399" cy="1851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2BDB828-EDD4-468E-A1B6-4C4C84767646}"/>
              </a:ext>
            </a:extLst>
          </p:cNvPr>
          <p:cNvCxnSpPr>
            <a:cxnSpLocks/>
          </p:cNvCxnSpPr>
          <p:nvPr/>
        </p:nvCxnSpPr>
        <p:spPr>
          <a:xfrm flipV="1">
            <a:off x="2537621" y="1107781"/>
            <a:ext cx="0" cy="6832369"/>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91A176A-8B2C-4FC7-93AE-B844C3B45DA8}"/>
              </a:ext>
            </a:extLst>
          </p:cNvPr>
          <p:cNvCxnSpPr>
            <a:stCxn id="5" idx="2"/>
            <a:endCxn id="8" idx="0"/>
          </p:cNvCxnSpPr>
          <p:nvPr/>
        </p:nvCxnSpPr>
        <p:spPr>
          <a:xfrm flipH="1">
            <a:off x="1253541" y="4880471"/>
            <a:ext cx="3175" cy="31212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F070AC1-BBB5-4436-8AD7-A464EAC23A2F}"/>
              </a:ext>
            </a:extLst>
          </p:cNvPr>
          <p:cNvCxnSpPr>
            <a:endCxn id="11" idx="1"/>
          </p:cNvCxnSpPr>
          <p:nvPr/>
        </p:nvCxnSpPr>
        <p:spPr>
          <a:xfrm>
            <a:off x="2553195" y="7940150"/>
            <a:ext cx="1594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EAF705E-62C4-4F6E-9FA0-87A5A7791D26}"/>
              </a:ext>
            </a:extLst>
          </p:cNvPr>
          <p:cNvCxnSpPr>
            <a:stCxn id="5" idx="3"/>
          </p:cNvCxnSpPr>
          <p:nvPr/>
        </p:nvCxnSpPr>
        <p:spPr>
          <a:xfrm>
            <a:off x="2422223" y="4603472"/>
            <a:ext cx="115398" cy="872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A7849E8-86E0-4CDD-8AD7-1AC74F6CA4AC}"/>
              </a:ext>
            </a:extLst>
          </p:cNvPr>
          <p:cNvCxnSpPr>
            <a:stCxn id="8" idx="2"/>
            <a:endCxn id="7" idx="0"/>
          </p:cNvCxnSpPr>
          <p:nvPr/>
        </p:nvCxnSpPr>
        <p:spPr>
          <a:xfrm>
            <a:off x="1253541" y="5592702"/>
            <a:ext cx="14989" cy="22365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6231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Section III</a:t>
            </a:r>
          </a:p>
        </p:txBody>
      </p:sp>
      <p:sp>
        <p:nvSpPr>
          <p:cNvPr id="3" name="TextBox 2"/>
          <p:cNvSpPr txBox="1"/>
          <p:nvPr/>
        </p:nvSpPr>
        <p:spPr>
          <a:xfrm>
            <a:off x="1752600" y="2743199"/>
            <a:ext cx="3657600" cy="1077218"/>
          </a:xfrm>
          <a:prstGeom prst="rect">
            <a:avLst/>
          </a:prstGeom>
          <a:noFill/>
        </p:spPr>
        <p:txBody>
          <a:bodyPr wrap="square" rtlCol="0">
            <a:spAutoFit/>
          </a:bodyPr>
          <a:lstStyle/>
          <a:p>
            <a:pPr algn="ctr"/>
            <a:r>
              <a:rPr lang="en-US" sz="3200" b="1" dirty="0">
                <a:solidFill>
                  <a:srgbClr val="00679A"/>
                </a:solidFill>
              </a:rPr>
              <a:t>More About the GEICC Strategic Plan </a:t>
            </a:r>
          </a:p>
        </p:txBody>
      </p:sp>
      <p:sp>
        <p:nvSpPr>
          <p:cNvPr id="4" name="Slide Number Placeholder 3"/>
          <p:cNvSpPr>
            <a:spLocks noGrp="1"/>
          </p:cNvSpPr>
          <p:nvPr>
            <p:ph type="sldNum" sz="quarter" idx="10"/>
          </p:nvPr>
        </p:nvSpPr>
        <p:spPr>
          <a:xfrm>
            <a:off x="6267450" y="8475170"/>
            <a:ext cx="285750" cy="486833"/>
          </a:xfrm>
        </p:spPr>
        <p:txBody>
          <a:bodyPr/>
          <a:lstStyle/>
          <a:p>
            <a:pPr>
              <a:defRPr/>
            </a:pPr>
            <a:fld id="{8D63E674-D1CE-405A-9D69-36852FF08011}" type="slidenum">
              <a:rPr lang="en-US" smtClean="0"/>
              <a:pPr>
                <a:defRPr/>
              </a:pPr>
              <a:t>9</a:t>
            </a:fld>
            <a:endParaRPr lang="en-US" dirty="0"/>
          </a:p>
        </p:txBody>
      </p:sp>
    </p:spTree>
    <p:extLst>
      <p:ext uri="{BB962C8B-B14F-4D97-AF65-F5344CB8AC3E}">
        <p14:creationId xmlns:p14="http://schemas.microsoft.com/office/powerpoint/2010/main" val="1618574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EWD presentation template2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3398</TotalTime>
  <Words>6898</Words>
  <Application>Microsoft Office PowerPoint</Application>
  <PresentationFormat>On-screen Show (4:3)</PresentationFormat>
  <Paragraphs>1367</Paragraphs>
  <Slides>34</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34</vt:i4>
      </vt:variant>
    </vt:vector>
  </HeadingPairs>
  <TitlesOfParts>
    <vt:vector size="44" baseType="lpstr">
      <vt:lpstr>Arial</vt:lpstr>
      <vt:lpstr>Arial Narrow</vt:lpstr>
      <vt:lpstr>Calibri</vt:lpstr>
      <vt:lpstr>Symbol</vt:lpstr>
      <vt:lpstr>Times New Roman</vt:lpstr>
      <vt:lpstr>Verdana</vt:lpstr>
      <vt:lpstr>Wingdings</vt:lpstr>
      <vt:lpstr>Office Theme</vt:lpstr>
      <vt:lpstr>CEWD presentation template2 (2)</vt:lpstr>
      <vt:lpstr>1_Office Theme</vt:lpstr>
      <vt:lpstr>Georgia Energy and Industrial Construction Consortium</vt:lpstr>
      <vt:lpstr>Table of Contents </vt:lpstr>
      <vt:lpstr>Executive Summary </vt:lpstr>
      <vt:lpstr>Georgia Energy and Industrial Construction Consortium  Strategic Plan 2020-2024</vt:lpstr>
      <vt:lpstr>Section II</vt:lpstr>
      <vt:lpstr>History of the Georgia Energy &amp; Industrial Construction Consortium (GEICC)</vt:lpstr>
      <vt:lpstr>PowerPoint Presentation</vt:lpstr>
      <vt:lpstr>PowerPoint Presentation</vt:lpstr>
      <vt:lpstr>Section III</vt:lpstr>
      <vt:lpstr>How The Plan is Organized</vt:lpstr>
      <vt:lpstr>GEICC Strategic Planning – Workforce Planning</vt:lpstr>
      <vt:lpstr>GEICC Strategic Planning – Workforce Planning</vt:lpstr>
      <vt:lpstr>GEICC Strategic Planning -    Career Awareness</vt:lpstr>
      <vt:lpstr>GEICC Strategic Planning – Career Awareness</vt:lpstr>
      <vt:lpstr>GEICC Strategic Planning – Career Awareness (cont)</vt:lpstr>
      <vt:lpstr>GEICC Strategic Planning - Education</vt:lpstr>
      <vt:lpstr>GEICC Strategic Planning - Education</vt:lpstr>
      <vt:lpstr>GEICC Strategic Planning – Structure and Support</vt:lpstr>
      <vt:lpstr>GEICC Strategic Planning – Structure and Support</vt:lpstr>
      <vt:lpstr>GEICC Strategic Planning – Structure and Support (cont)</vt:lpstr>
      <vt:lpstr>Section IV</vt:lpstr>
      <vt:lpstr>GEICC Workforce Data Sources</vt:lpstr>
      <vt:lpstr>PowerPoint Presentation</vt:lpstr>
      <vt:lpstr>Section VI</vt:lpstr>
      <vt:lpstr>Executive Committee Structure and Governance – Board of Directors</vt:lpstr>
      <vt:lpstr>Executive Committee Structure and Governance - Executive Committee</vt:lpstr>
      <vt:lpstr>GEICC Committee Responsibilities and Authority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Illinois Energy Workforce Consortium</dc:title>
  <dc:creator>Beth Britt</dc:creator>
  <cp:lastModifiedBy>Lindsay Silveus</cp:lastModifiedBy>
  <cp:revision>359</cp:revision>
  <cp:lastPrinted>2018-03-13T20:02:17Z</cp:lastPrinted>
  <dcterms:created xsi:type="dcterms:W3CDTF">2014-07-02T14:18:07Z</dcterms:created>
  <dcterms:modified xsi:type="dcterms:W3CDTF">2021-02-04T00:08:32Z</dcterms:modified>
</cp:coreProperties>
</file>