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4"/>
  </p:sldMasterIdLst>
  <p:notesMasterIdLst>
    <p:notesMasterId r:id="rId19"/>
  </p:notesMasterIdLst>
  <p:handoutMasterIdLst>
    <p:handoutMasterId r:id="rId20"/>
  </p:handoutMasterIdLst>
  <p:sldIdLst>
    <p:sldId id="315" r:id="rId5"/>
    <p:sldId id="316" r:id="rId6"/>
    <p:sldId id="317" r:id="rId7"/>
    <p:sldId id="318" r:id="rId8"/>
    <p:sldId id="319" r:id="rId9"/>
    <p:sldId id="320" r:id="rId10"/>
    <p:sldId id="321" r:id="rId11"/>
    <p:sldId id="322" r:id="rId12"/>
    <p:sldId id="323" r:id="rId13"/>
    <p:sldId id="324" r:id="rId14"/>
    <p:sldId id="325" r:id="rId15"/>
    <p:sldId id="326" r:id="rId16"/>
    <p:sldId id="327" r:id="rId17"/>
    <p:sldId id="328"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5284584-9E8C-A84C-8B49-60AD52728EA3}">
          <p14:sldIdLst>
            <p14:sldId id="315"/>
            <p14:sldId id="316"/>
            <p14:sldId id="317"/>
            <p14:sldId id="318"/>
            <p14:sldId id="319"/>
            <p14:sldId id="320"/>
            <p14:sldId id="321"/>
            <p14:sldId id="322"/>
            <p14:sldId id="323"/>
            <p14:sldId id="324"/>
            <p14:sldId id="325"/>
            <p14:sldId id="326"/>
            <p14:sldId id="327"/>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Porter" initials="" lastIdx="2" clrIdx="0"/>
  <p:cmAuthor id="1" name="Eric Moore" initials="EM"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19E"/>
    <a:srgbClr val="4DA84F"/>
    <a:srgbClr val="15284B"/>
    <a:srgbClr val="000201"/>
    <a:srgbClr val="FFCC33"/>
    <a:srgbClr val="EEBD4A"/>
    <a:srgbClr val="1587D2"/>
    <a:srgbClr val="A80024"/>
    <a:srgbClr val="004479"/>
    <a:srgbClr val="0F6B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FBC0C-9FCC-4769-B0B9-DA0B7090439A}" v="2" dt="2021-08-11T17:13:31.474"/>
    <p1510:client id="{D6441DF1-F19C-B105-DBE8-A6FD5EB5FC39}" v="3" dt="2021-08-11T17:18:07.788"/>
  </p1510:revLst>
</p1510:revInfo>
</file>

<file path=ppt/tableStyles.xml><?xml version="1.0" encoding="utf-8"?>
<a:tblStyleLst xmlns:a="http://schemas.openxmlformats.org/drawingml/2006/main" def="{A277F52C-BAA3-48F3-89A5-CD67E574E18C}">
  <a:tblStyle styleId="{A277F52C-BAA3-48F3-89A5-CD67E574E18C}" styleName="Table_0"/>
  <a:tblStyle styleId="{6DB49634-B165-4119-896B-BADB6994C0BD}" styleName="Table_1">
    <a:wholeTbl>
      <a:tcStyle>
        <a:tcBdr>
          <a:left>
            <a:ln cap="flat" cmpd="sng">
              <a:solidFill>
                <a:srgbClr val="000000"/>
              </a:solidFill>
              <a:prstDash val="solid"/>
              <a:round/>
              <a:headEnd type="none" w="med" len="med"/>
              <a:tailEnd type="none" w="med" len="med"/>
            </a:ln>
          </a:left>
          <a:right>
            <a:ln cap="flat" cmpd="sng">
              <a:solidFill>
                <a:srgbClr val="000000"/>
              </a:solidFill>
              <a:prstDash val="solid"/>
              <a:round/>
              <a:headEnd type="none" w="med" len="med"/>
              <a:tailEnd type="none" w="med" len="med"/>
            </a:ln>
          </a:right>
          <a:top>
            <a:ln cap="flat" cmpd="sng">
              <a:solidFill>
                <a:srgbClr val="000000"/>
              </a:solidFill>
              <a:prstDash val="solid"/>
              <a:round/>
              <a:headEnd type="none" w="med" len="med"/>
              <a:tailEnd type="none" w="med" len="med"/>
            </a:ln>
          </a:top>
          <a:bottom>
            <a:ln cap="flat" cmpd="sng">
              <a:solidFill>
                <a:srgbClr val="000000"/>
              </a:solidFill>
              <a:prstDash val="solid"/>
              <a:round/>
              <a:headEnd type="none" w="med" len="med"/>
              <a:tailEnd type="none" w="med" len="med"/>
            </a:ln>
          </a:bottom>
          <a:insideH>
            <a:ln cap="flat" cmpd="sng">
              <a:solidFill>
                <a:srgbClr val="000000"/>
              </a:solidFill>
              <a:prstDash val="solid"/>
              <a:round/>
              <a:headEnd type="none" w="med" len="med"/>
              <a:tailEnd type="none" w="med" len="med"/>
            </a:ln>
          </a:insideH>
          <a:insideV>
            <a:ln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23" autoAdjust="0"/>
    <p:restoredTop sz="86254" autoAdjust="0"/>
  </p:normalViewPr>
  <p:slideViewPr>
    <p:cSldViewPr snapToGrid="0" snapToObjects="1">
      <p:cViewPr varScale="1">
        <p:scale>
          <a:sx n="95" d="100"/>
          <a:sy n="95" d="100"/>
        </p:scale>
        <p:origin x="2412"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42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7DB0CA-8B57-3D4F-9407-F2B287E663A4}" type="slidenum">
              <a:rPr lang="en-US" smtClean="0"/>
              <a:t>‹#›</a:t>
            </a:fld>
            <a:endParaRPr lang="en-US"/>
          </a:p>
        </p:txBody>
      </p:sp>
    </p:spTree>
    <p:extLst>
      <p:ext uri="{BB962C8B-B14F-4D97-AF65-F5344CB8AC3E}">
        <p14:creationId xmlns:p14="http://schemas.microsoft.com/office/powerpoint/2010/main" val="3094268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880955"/>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100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487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for fuel rods:</a:t>
            </a:r>
          </a:p>
          <a:p>
            <a:pPr marL="285750" indent="-285750">
              <a:buSzPct val="150000"/>
              <a:buFont typeface="Arial" charset="0"/>
              <a:buChar char="•"/>
            </a:pPr>
            <a:r>
              <a:rPr lang="en-US" sz="1200" dirty="0">
                <a:solidFill>
                  <a:srgbClr val="251511"/>
                </a:solidFill>
                <a:latin typeface="Arvo"/>
                <a:cs typeface="Arvo"/>
              </a:rPr>
              <a:t>A nuclear reactor in its simplest form involves uranium, control rods, and water encased in a concrete and steel containment vessel. </a:t>
            </a:r>
          </a:p>
          <a:p>
            <a:pPr marL="285750" indent="-285750">
              <a:buSzPct val="150000"/>
              <a:buFont typeface="Arial" charset="0"/>
              <a:buChar char="•"/>
            </a:pPr>
            <a:r>
              <a:rPr lang="en-US" sz="1200" dirty="0">
                <a:solidFill>
                  <a:srgbClr val="251511"/>
                </a:solidFill>
                <a:latin typeface="Arvo"/>
                <a:cs typeface="Arvo"/>
              </a:rPr>
              <a:t>The uranium provides the fissile material (the atoms that split). It releases neutrons when it is split, and these neutrons then make other uranium atoms split.</a:t>
            </a:r>
          </a:p>
          <a:p>
            <a:pPr marL="285750" indent="-285750">
              <a:buSzPct val="150000"/>
              <a:buFont typeface="Arial" charset="0"/>
              <a:buChar char="•"/>
            </a:pPr>
            <a:r>
              <a:rPr lang="en-US" sz="1200" dirty="0">
                <a:solidFill>
                  <a:srgbClr val="251511"/>
                </a:solidFill>
                <a:latin typeface="Arvo"/>
                <a:cs typeface="Arvo"/>
              </a:rPr>
              <a:t>The control rods absorb excess neutrons and control the speed of the reaction.</a:t>
            </a:r>
          </a:p>
          <a:p>
            <a:pPr marL="285750" indent="-285750">
              <a:buSzPct val="150000"/>
              <a:buFont typeface="Arial" charset="0"/>
              <a:buChar char="•"/>
            </a:pPr>
            <a:r>
              <a:rPr lang="en-US" sz="1200" dirty="0">
                <a:solidFill>
                  <a:srgbClr val="251511"/>
                </a:solidFill>
                <a:latin typeface="Arvo"/>
                <a:cs typeface="Arvo"/>
              </a:rPr>
              <a:t>The water slows down the neutrons: without the water, the reaction will not happen. It also absorbs the heat of the reaction and turns into steam. The steam leaves the vessel and is used to generate electricity.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944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21"/>
        <p:cNvGrpSpPr/>
        <p:nvPr/>
      </p:nvGrpSpPr>
      <p:grpSpPr>
        <a:xfrm>
          <a:off x="0" y="0"/>
          <a:ext cx="0" cy="0"/>
          <a:chOff x="0" y="0"/>
          <a:chExt cx="0" cy="0"/>
        </a:xfrm>
      </p:grpSpPr>
      <p:sp>
        <p:nvSpPr>
          <p:cNvPr id="7" name="Rectangle 6"/>
          <p:cNvSpPr/>
          <p:nvPr userDrawn="1"/>
        </p:nvSpPr>
        <p:spPr>
          <a:xfrm>
            <a:off x="0" y="-1856"/>
            <a:ext cx="9144000" cy="886375"/>
          </a:xfrm>
          <a:prstGeom prst="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2339271" y="-175886"/>
            <a:ext cx="6449130" cy="1325562"/>
          </a:xfrm>
        </p:spPr>
        <p:txBody>
          <a:bodyPr/>
          <a:lstStyle>
            <a:lvl1pPr>
              <a:defRPr sz="2800" b="1" i="0" baseline="0">
                <a:solidFill>
                  <a:schemeClr val="bg1"/>
                </a:solidFill>
                <a:latin typeface="+mj-lt"/>
              </a:defRPr>
            </a:lvl1pPr>
          </a:lstStyle>
          <a:p>
            <a:r>
              <a:rPr lang="en-US" dirty="0"/>
              <a:t>Click to edit Master title style</a:t>
            </a:r>
          </a:p>
        </p:txBody>
      </p:sp>
      <p:sp>
        <p:nvSpPr>
          <p:cNvPr id="5" name="Text Placeholder 4"/>
          <p:cNvSpPr>
            <a:spLocks noGrp="1"/>
          </p:cNvSpPr>
          <p:nvPr>
            <p:ph type="body" sz="quarter" idx="13" hasCustomPrompt="1"/>
          </p:nvPr>
        </p:nvSpPr>
        <p:spPr>
          <a:xfrm>
            <a:off x="628650" y="1437716"/>
            <a:ext cx="4984749" cy="4369819"/>
          </a:xfrm>
        </p:spPr>
        <p:txBody>
          <a:bodyPr lIns="0" rIns="91440"/>
          <a:lstStyle>
            <a:lvl1pPr marL="228600" indent="-50800">
              <a:buClr>
                <a:srgbClr val="4DA84F"/>
              </a:buClr>
              <a:buFont typeface="System Font Regular"/>
              <a:buChar char="•"/>
              <a:defRPr sz="1600" baseline="0">
                <a:latin typeface="+mn-lt"/>
                <a:ea typeface="Helvetica Neue" panose="02000503000000020004" pitchFamily="2" charset="0"/>
                <a:cs typeface="Helvetica Neue" panose="02000503000000020004" pitchFamily="2" charset="0"/>
              </a:defRPr>
            </a:lvl1pPr>
            <a:lvl2pPr marL="685800" indent="-762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2pPr>
            <a:lvl3pPr marL="1143000" indent="-1016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3pPr>
            <a:lvl4pPr marL="1600200" indent="-1143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4pPr>
            <a:lvl5pPr marL="2057400" indent="-1143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9" name="Picture Placeholder 8"/>
          <p:cNvSpPr>
            <a:spLocks noGrp="1"/>
          </p:cNvSpPr>
          <p:nvPr>
            <p:ph type="pic" sz="quarter" idx="14"/>
          </p:nvPr>
        </p:nvSpPr>
        <p:spPr>
          <a:xfrm>
            <a:off x="5732463" y="1437716"/>
            <a:ext cx="3055937" cy="4369819"/>
          </a:xfrm>
        </p:spPr>
        <p:txBody>
          <a:bodyPr/>
          <a:lstStyle>
            <a:lvl1pPr marL="177800" indent="0">
              <a:buFontTx/>
              <a:buNone/>
              <a:defRPr>
                <a:latin typeface="+mn-lt"/>
                <a:ea typeface="Helvetica Neue" panose="02000503000000020004" pitchFamily="2" charset="0"/>
                <a:cs typeface="Helvetica Neue" panose="02000503000000020004" pitchFamily="2" charset="0"/>
              </a:defRPr>
            </a:lvl1pPr>
          </a:lstStyle>
          <a:p>
            <a:r>
              <a:rPr lang="en-US" dirty="0"/>
              <a:t>Drag picture to placeholder or click icon to add</a:t>
            </a:r>
          </a:p>
        </p:txBody>
      </p:sp>
      <p:cxnSp>
        <p:nvCxnSpPr>
          <p:cNvPr id="21" name="Straight Connector 20"/>
          <p:cNvCxnSpPr/>
          <p:nvPr userDrawn="1"/>
        </p:nvCxnSpPr>
        <p:spPr>
          <a:xfrm>
            <a:off x="567691" y="6056024"/>
            <a:ext cx="8000237" cy="6448"/>
          </a:xfrm>
          <a:prstGeom prst="line">
            <a:avLst/>
          </a:prstGeom>
          <a:ln>
            <a:solidFill>
              <a:srgbClr val="26819E"/>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a:off x="8350628" y="6276075"/>
            <a:ext cx="0" cy="409481"/>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5887911" y="6382904"/>
            <a:ext cx="2462717" cy="276999"/>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latin typeface="Century Gothic" charset="0"/>
                <a:ea typeface="Century Gothic" charset="0"/>
                <a:cs typeface="Century Gothic" charset="0"/>
              </a:rPr>
              <a:t>Copyright 2018 Discovery Education, Inc. All rights Reserved.</a:t>
            </a:r>
          </a:p>
          <a:p>
            <a:endParaRPr lang="en-US" sz="600" dirty="0">
              <a:latin typeface="Century Gothic" charset="0"/>
              <a:ea typeface="Century Gothic" charset="0"/>
              <a:cs typeface="Century Gothic" charset="0"/>
            </a:endParaRP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1184" y="5968393"/>
            <a:ext cx="1041399" cy="1041399"/>
          </a:xfrm>
          <a:prstGeom prst="rect">
            <a:avLst/>
          </a:prstGeom>
        </p:spPr>
      </p:pic>
      <p:sp>
        <p:nvSpPr>
          <p:cNvPr id="29" name="TextBox 28"/>
          <p:cNvSpPr txBox="1"/>
          <p:nvPr userDrawn="1"/>
        </p:nvSpPr>
        <p:spPr>
          <a:xfrm>
            <a:off x="8311896" y="6349227"/>
            <a:ext cx="375920" cy="246221"/>
          </a:xfrm>
          <a:prstGeom prst="rect">
            <a:avLst/>
          </a:prstGeom>
          <a:noFill/>
        </p:spPr>
        <p:txBody>
          <a:bodyPr wrap="square" rtlCol="0">
            <a:spAutoFit/>
          </a:bodyPr>
          <a:lstStyle/>
          <a:p>
            <a:pPr algn="r"/>
            <a:fld id="{AE97281F-8489-2C49-9B4F-A9A0E789A564}" type="slidenum">
              <a:rPr lang="en-US" sz="1000" b="0" smtClean="0">
                <a:latin typeface="Century Gothic" charset="0"/>
                <a:ea typeface="Century Gothic" charset="0"/>
                <a:cs typeface="Century Gothic" charset="0"/>
              </a:rPr>
              <a:pPr algn="r"/>
              <a:t>‹#›</a:t>
            </a:fld>
            <a:endParaRPr lang="en-US" sz="1000" b="0" dirty="0">
              <a:latin typeface="Century Gothic" charset="0"/>
              <a:ea typeface="Century Gothic" charset="0"/>
              <a:cs typeface="Century Gothic" charset="0"/>
            </a:endParaRPr>
          </a:p>
        </p:txBody>
      </p:sp>
      <p:pic>
        <p:nvPicPr>
          <p:cNvPr id="8" name="Picture 7">
            <a:extLst>
              <a:ext uri="{FF2B5EF4-FFF2-40B4-BE49-F238E27FC236}">
                <a16:creationId xmlns:a16="http://schemas.microsoft.com/office/drawing/2014/main" id="{4825AB37-E8F1-2E47-8D15-94EC6215415C}"/>
              </a:ext>
            </a:extLst>
          </p:cNvPr>
          <p:cNvPicPr>
            <a:picLocks noChangeAspect="1"/>
          </p:cNvPicPr>
          <p:nvPr userDrawn="1"/>
        </p:nvPicPr>
        <p:blipFill>
          <a:blip r:embed="rId3"/>
          <a:stretch>
            <a:fillRect/>
          </a:stretch>
        </p:blipFill>
        <p:spPr>
          <a:xfrm>
            <a:off x="468903" y="116692"/>
            <a:ext cx="1772396" cy="672288"/>
          </a:xfrm>
          <a:prstGeom prst="rect">
            <a:avLst/>
          </a:prstGeom>
        </p:spPr>
      </p:pic>
      <p:pic>
        <p:nvPicPr>
          <p:cNvPr id="12" name="Picture 11">
            <a:extLst>
              <a:ext uri="{FF2B5EF4-FFF2-40B4-BE49-F238E27FC236}">
                <a16:creationId xmlns:a16="http://schemas.microsoft.com/office/drawing/2014/main" id="{4CCB0889-4274-104D-8DD6-4EA4D50C0BBC}"/>
              </a:ext>
            </a:extLst>
          </p:cNvPr>
          <p:cNvPicPr>
            <a:picLocks noChangeAspect="1"/>
          </p:cNvPicPr>
          <p:nvPr userDrawn="1"/>
        </p:nvPicPr>
        <p:blipFill>
          <a:blip r:embed="rId4"/>
          <a:stretch>
            <a:fillRect/>
          </a:stretch>
        </p:blipFill>
        <p:spPr>
          <a:xfrm>
            <a:off x="567691" y="6217893"/>
            <a:ext cx="2233653" cy="40119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21"/>
        <p:cNvGrpSpPr/>
        <p:nvPr/>
      </p:nvGrpSpPr>
      <p:grpSpPr>
        <a:xfrm>
          <a:off x="0" y="0"/>
          <a:ext cx="0" cy="0"/>
          <a:chOff x="0" y="0"/>
          <a:chExt cx="0" cy="0"/>
        </a:xfrm>
      </p:grpSpPr>
      <p:sp>
        <p:nvSpPr>
          <p:cNvPr id="11" name="Rectangle 10"/>
          <p:cNvSpPr/>
          <p:nvPr userDrawn="1"/>
        </p:nvSpPr>
        <p:spPr>
          <a:xfrm>
            <a:off x="0" y="12794"/>
            <a:ext cx="9149894" cy="60560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9144000" cy="886375"/>
          </a:xfrm>
          <a:prstGeom prst="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2"/>
          <p:cNvSpPr>
            <a:spLocks noGrp="1"/>
          </p:cNvSpPr>
          <p:nvPr>
            <p:ph type="title"/>
          </p:nvPr>
        </p:nvSpPr>
        <p:spPr>
          <a:xfrm>
            <a:off x="2339271" y="-149252"/>
            <a:ext cx="6449130" cy="1325562"/>
          </a:xfrm>
        </p:spPr>
        <p:txBody>
          <a:bodyPr/>
          <a:lstStyle>
            <a:lvl1pPr>
              <a:defRPr sz="3200" b="1" i="0" baseline="0">
                <a:solidFill>
                  <a:schemeClr val="bg1"/>
                </a:solidFill>
                <a:latin typeface="+mj-lt"/>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22" name="Text Placeholder 4"/>
          <p:cNvSpPr>
            <a:spLocks noGrp="1"/>
          </p:cNvSpPr>
          <p:nvPr>
            <p:ph type="body" sz="quarter" idx="13"/>
          </p:nvPr>
        </p:nvSpPr>
        <p:spPr>
          <a:xfrm>
            <a:off x="567691" y="2085040"/>
            <a:ext cx="4984749" cy="3724735"/>
          </a:xfrm>
        </p:spPr>
        <p:txBody>
          <a:bodyPr lIns="0" rIns="91440"/>
          <a:lstStyle>
            <a:lvl1pPr marL="463550" indent="-285750">
              <a:buClrTx/>
              <a:buFont typeface="Arial" panose="020B0604020202020204" pitchFamily="34" charset="0"/>
              <a:buChar char="•"/>
              <a:defRPr sz="1600" baseline="0">
                <a:solidFill>
                  <a:schemeClr val="bg1"/>
                </a:solidFill>
                <a:latin typeface="+mn-lt"/>
                <a:ea typeface="Helvetica Neue" panose="02000503000000020004" pitchFamily="2" charset="0"/>
                <a:cs typeface="Helvetica Neue" panose="02000503000000020004" pitchFamily="2" charset="0"/>
              </a:defRPr>
            </a:lvl1pPr>
            <a:lvl2pPr marL="685800" indent="-76200">
              <a:buClrTx/>
              <a:buFont typeface="Arial" panose="020B0604020202020204" pitchFamily="34" charset="0"/>
              <a:buChar char="•"/>
              <a:defRPr sz="1600">
                <a:solidFill>
                  <a:schemeClr val="bg1"/>
                </a:solidFill>
                <a:latin typeface="+mn-lt"/>
                <a:ea typeface="Helvetica Neue" panose="02000503000000020004" pitchFamily="2" charset="0"/>
                <a:cs typeface="Helvetica Neue" panose="02000503000000020004" pitchFamily="2" charset="0"/>
              </a:defRPr>
            </a:lvl2pPr>
            <a:lvl3pPr marL="1143000" indent="-101600">
              <a:buClrTx/>
              <a:buFont typeface="Arial" panose="020B0604020202020204" pitchFamily="34" charset="0"/>
              <a:buChar char="•"/>
              <a:defRPr sz="1600">
                <a:solidFill>
                  <a:schemeClr val="bg1"/>
                </a:solidFill>
                <a:latin typeface="+mn-lt"/>
                <a:ea typeface="Helvetica Neue" panose="02000503000000020004" pitchFamily="2" charset="0"/>
                <a:cs typeface="Helvetica Neue" panose="02000503000000020004" pitchFamily="2" charset="0"/>
              </a:defRPr>
            </a:lvl3pPr>
            <a:lvl4pPr marL="1600200" indent="-114300">
              <a:buClrTx/>
              <a:buFont typeface="Arial" panose="020B0604020202020204" pitchFamily="34" charset="0"/>
              <a:buChar char="•"/>
              <a:defRPr sz="1600">
                <a:solidFill>
                  <a:schemeClr val="bg1"/>
                </a:solidFill>
                <a:latin typeface="+mn-lt"/>
                <a:ea typeface="Helvetica Neue" panose="02000503000000020004" pitchFamily="2" charset="0"/>
                <a:cs typeface="Helvetica Neue" panose="02000503000000020004" pitchFamily="2" charset="0"/>
              </a:defRPr>
            </a:lvl4pPr>
            <a:lvl5pPr marL="2057400" indent="-114300">
              <a:buClrTx/>
              <a:buFont typeface="Arial" panose="020B0604020202020204" pitchFamily="34" charset="0"/>
              <a:buChar char="•"/>
              <a:defRPr sz="1600">
                <a:solidFill>
                  <a:schemeClr val="bg1"/>
                </a:solidFill>
                <a:latin typeface="+mn-lt"/>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4"/>
          </p:nvPr>
        </p:nvSpPr>
        <p:spPr>
          <a:xfrm>
            <a:off x="567691" y="1540872"/>
            <a:ext cx="4960937" cy="467302"/>
          </a:xfrm>
        </p:spPr>
        <p:txBody>
          <a:bodyPr lIns="0"/>
          <a:lstStyle>
            <a:lvl1pPr marL="177800" indent="0">
              <a:buFontTx/>
              <a:buNone/>
              <a:defRPr sz="1600" baseline="0">
                <a:solidFill>
                  <a:schemeClr val="bg1"/>
                </a:solidFill>
                <a:latin typeface="+mn-lt"/>
                <a:ea typeface="Helvetica Neue" panose="02000503000000020004" pitchFamily="2" charset="0"/>
                <a:cs typeface="Helvetica Neue" panose="02000503000000020004" pitchFamily="2" charset="0"/>
              </a:defRPr>
            </a:lvl1pPr>
            <a:lvl2pPr marL="609600" indent="0">
              <a:buFontTx/>
              <a:buNone/>
              <a:defRPr sz="1600" baseline="0">
                <a:latin typeface="Century Gothic" charset="0"/>
              </a:defRPr>
            </a:lvl2pPr>
            <a:lvl3pPr marL="1041400" indent="0">
              <a:buFontTx/>
              <a:buNone/>
              <a:defRPr sz="1600" baseline="0">
                <a:latin typeface="Century Gothic" charset="0"/>
              </a:defRPr>
            </a:lvl3pPr>
            <a:lvl4pPr marL="1485900" indent="0">
              <a:buFontTx/>
              <a:buNone/>
              <a:defRPr sz="1600" baseline="0">
                <a:latin typeface="Century Gothic" charset="0"/>
              </a:defRPr>
            </a:lvl4pPr>
            <a:lvl5pPr marL="1943100" indent="0">
              <a:buFontTx/>
              <a:buNone/>
              <a:defRPr sz="1600" baseline="0">
                <a:latin typeface="Century Gothic" charset="0"/>
              </a:defRPr>
            </a:lvl5pPr>
          </a:lstStyle>
          <a:p>
            <a:pPr lvl="0"/>
            <a:r>
              <a:rPr lang="en-US" dirty="0"/>
              <a:t>Click to edit Master text styles</a:t>
            </a:r>
          </a:p>
        </p:txBody>
      </p:sp>
      <p:cxnSp>
        <p:nvCxnSpPr>
          <p:cNvPr id="45" name="Straight Connector 44"/>
          <p:cNvCxnSpPr/>
          <p:nvPr userDrawn="1"/>
        </p:nvCxnSpPr>
        <p:spPr>
          <a:xfrm>
            <a:off x="8350628" y="6276075"/>
            <a:ext cx="0" cy="409481"/>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5887911" y="6382904"/>
            <a:ext cx="2462717" cy="276999"/>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latin typeface="Century Gothic" charset="0"/>
                <a:ea typeface="Century Gothic" charset="0"/>
                <a:cs typeface="Century Gothic" charset="0"/>
              </a:rPr>
              <a:t>Copyright 2018 Discovery Education, Inc. All rights Reserved.</a:t>
            </a:r>
          </a:p>
          <a:p>
            <a:endParaRPr lang="en-US" sz="600" dirty="0">
              <a:latin typeface="Century Gothic" charset="0"/>
              <a:ea typeface="Century Gothic" charset="0"/>
              <a:cs typeface="Century Gothic" charset="0"/>
            </a:endParaRPr>
          </a:p>
        </p:txBody>
      </p:sp>
      <p:pic>
        <p:nvPicPr>
          <p:cNvPr id="47" name="Picture 4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1184" y="5968393"/>
            <a:ext cx="1041399" cy="1041399"/>
          </a:xfrm>
          <a:prstGeom prst="rect">
            <a:avLst/>
          </a:prstGeom>
        </p:spPr>
      </p:pic>
      <p:sp>
        <p:nvSpPr>
          <p:cNvPr id="48" name="TextBox 47"/>
          <p:cNvSpPr txBox="1"/>
          <p:nvPr userDrawn="1"/>
        </p:nvSpPr>
        <p:spPr>
          <a:xfrm>
            <a:off x="8311896" y="6349227"/>
            <a:ext cx="375920" cy="246221"/>
          </a:xfrm>
          <a:prstGeom prst="rect">
            <a:avLst/>
          </a:prstGeom>
          <a:noFill/>
        </p:spPr>
        <p:txBody>
          <a:bodyPr wrap="square" rtlCol="0">
            <a:spAutoFit/>
          </a:bodyPr>
          <a:lstStyle/>
          <a:p>
            <a:pPr algn="r"/>
            <a:fld id="{AE97281F-8489-2C49-9B4F-A9A0E789A564}" type="slidenum">
              <a:rPr lang="en-US" sz="1000" b="0" smtClean="0">
                <a:latin typeface="Century Gothic" charset="0"/>
                <a:ea typeface="Century Gothic" charset="0"/>
                <a:cs typeface="Century Gothic" charset="0"/>
              </a:rPr>
              <a:pPr algn="r"/>
              <a:t>‹#›</a:t>
            </a:fld>
            <a:endParaRPr lang="en-US" sz="1000" b="0" dirty="0">
              <a:latin typeface="Century Gothic" charset="0"/>
              <a:ea typeface="Century Gothic" charset="0"/>
              <a:cs typeface="Century Gothic" charset="0"/>
            </a:endParaRPr>
          </a:p>
        </p:txBody>
      </p:sp>
      <p:pic>
        <p:nvPicPr>
          <p:cNvPr id="16" name="Picture 15">
            <a:extLst>
              <a:ext uri="{FF2B5EF4-FFF2-40B4-BE49-F238E27FC236}">
                <a16:creationId xmlns:a16="http://schemas.microsoft.com/office/drawing/2014/main" id="{8EA43CF1-8C98-9E45-969A-F62B0877B859}"/>
              </a:ext>
            </a:extLst>
          </p:cNvPr>
          <p:cNvPicPr>
            <a:picLocks noChangeAspect="1"/>
          </p:cNvPicPr>
          <p:nvPr userDrawn="1"/>
        </p:nvPicPr>
        <p:blipFill>
          <a:blip r:embed="rId3"/>
          <a:stretch>
            <a:fillRect/>
          </a:stretch>
        </p:blipFill>
        <p:spPr>
          <a:xfrm>
            <a:off x="468903" y="116692"/>
            <a:ext cx="1772396" cy="672288"/>
          </a:xfrm>
          <a:prstGeom prst="rect">
            <a:avLst/>
          </a:prstGeom>
        </p:spPr>
      </p:pic>
      <p:pic>
        <p:nvPicPr>
          <p:cNvPr id="17" name="Picture 16">
            <a:extLst>
              <a:ext uri="{FF2B5EF4-FFF2-40B4-BE49-F238E27FC236}">
                <a16:creationId xmlns:a16="http://schemas.microsoft.com/office/drawing/2014/main" id="{F5357ED6-933A-0342-8932-AF2A002F1C6B}"/>
              </a:ext>
            </a:extLst>
          </p:cNvPr>
          <p:cNvPicPr>
            <a:picLocks noChangeAspect="1"/>
          </p:cNvPicPr>
          <p:nvPr userDrawn="1"/>
        </p:nvPicPr>
        <p:blipFill>
          <a:blip r:embed="rId4"/>
          <a:stretch>
            <a:fillRect/>
          </a:stretch>
        </p:blipFill>
        <p:spPr>
          <a:xfrm>
            <a:off x="567691" y="6217893"/>
            <a:ext cx="2233653" cy="4011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9144000" cy="886375"/>
          </a:xfrm>
          <a:prstGeom prst="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p:cNvSpPr>
            <a:spLocks noGrp="1"/>
          </p:cNvSpPr>
          <p:nvPr>
            <p:ph type="title"/>
          </p:nvPr>
        </p:nvSpPr>
        <p:spPr>
          <a:xfrm>
            <a:off x="2339271" y="-149252"/>
            <a:ext cx="6449130" cy="1325562"/>
          </a:xfrm>
        </p:spPr>
        <p:txBody>
          <a:bodyPr/>
          <a:lstStyle>
            <a:lvl1pPr>
              <a:defRPr sz="3200" b="1" i="0" baseline="0">
                <a:solidFill>
                  <a:schemeClr val="bg1"/>
                </a:solidFill>
                <a:latin typeface="+mj-lt"/>
                <a:ea typeface="Helvetica Neue" panose="02000503000000020004" pitchFamily="2" charset="0"/>
                <a:cs typeface="Helvetica Neue" panose="02000503000000020004" pitchFamily="2" charset="0"/>
              </a:defRPr>
            </a:lvl1pPr>
          </a:lstStyle>
          <a:p>
            <a:r>
              <a:rPr lang="en-US" dirty="0"/>
              <a:t>Click to edit Master title style</a:t>
            </a:r>
          </a:p>
        </p:txBody>
      </p:sp>
      <p:cxnSp>
        <p:nvCxnSpPr>
          <p:cNvPr id="32" name="Straight Connector 31"/>
          <p:cNvCxnSpPr/>
          <p:nvPr userDrawn="1"/>
        </p:nvCxnSpPr>
        <p:spPr>
          <a:xfrm>
            <a:off x="8350628" y="6276075"/>
            <a:ext cx="0" cy="409481"/>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userDrawn="1"/>
        </p:nvSpPr>
        <p:spPr>
          <a:xfrm>
            <a:off x="5887911" y="6382904"/>
            <a:ext cx="2462717" cy="276999"/>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latin typeface="Century Gothic" charset="0"/>
                <a:ea typeface="Century Gothic" charset="0"/>
                <a:cs typeface="Century Gothic" charset="0"/>
              </a:rPr>
              <a:t>Copyright 2018 Discovery Education, Inc. All rights Reserved.</a:t>
            </a:r>
          </a:p>
          <a:p>
            <a:endParaRPr lang="en-US" sz="600" dirty="0">
              <a:latin typeface="Century Gothic" charset="0"/>
              <a:ea typeface="Century Gothic" charset="0"/>
              <a:cs typeface="Century Gothic" charset="0"/>
            </a:endParaRPr>
          </a:p>
        </p:txBody>
      </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1184" y="5968393"/>
            <a:ext cx="1041399" cy="1041399"/>
          </a:xfrm>
          <a:prstGeom prst="rect">
            <a:avLst/>
          </a:prstGeom>
        </p:spPr>
      </p:pic>
      <p:sp>
        <p:nvSpPr>
          <p:cNvPr id="35" name="TextBox 34"/>
          <p:cNvSpPr txBox="1"/>
          <p:nvPr userDrawn="1"/>
        </p:nvSpPr>
        <p:spPr>
          <a:xfrm>
            <a:off x="8311896" y="6349227"/>
            <a:ext cx="375920" cy="246221"/>
          </a:xfrm>
          <a:prstGeom prst="rect">
            <a:avLst/>
          </a:prstGeom>
          <a:noFill/>
        </p:spPr>
        <p:txBody>
          <a:bodyPr wrap="square" rtlCol="0">
            <a:spAutoFit/>
          </a:bodyPr>
          <a:lstStyle/>
          <a:p>
            <a:pPr algn="r"/>
            <a:fld id="{AE97281F-8489-2C49-9B4F-A9A0E789A564}" type="slidenum">
              <a:rPr lang="en-US" sz="1000" b="0" smtClean="0">
                <a:latin typeface="Century Gothic" charset="0"/>
                <a:ea typeface="Century Gothic" charset="0"/>
                <a:cs typeface="Century Gothic" charset="0"/>
              </a:rPr>
              <a:pPr algn="r"/>
              <a:t>‹#›</a:t>
            </a:fld>
            <a:endParaRPr lang="en-US" sz="1000" b="0" dirty="0">
              <a:latin typeface="Century Gothic" charset="0"/>
              <a:ea typeface="Century Gothic" charset="0"/>
              <a:cs typeface="Century Gothic" charset="0"/>
            </a:endParaRPr>
          </a:p>
        </p:txBody>
      </p:sp>
      <p:cxnSp>
        <p:nvCxnSpPr>
          <p:cNvPr id="11" name="Straight Connector 10">
            <a:extLst>
              <a:ext uri="{FF2B5EF4-FFF2-40B4-BE49-F238E27FC236}">
                <a16:creationId xmlns:a16="http://schemas.microsoft.com/office/drawing/2014/main" id="{D3AC6F20-2829-CD47-9E92-A8E244AC5A2A}"/>
              </a:ext>
            </a:extLst>
          </p:cNvPr>
          <p:cNvCxnSpPr/>
          <p:nvPr userDrawn="1"/>
        </p:nvCxnSpPr>
        <p:spPr>
          <a:xfrm>
            <a:off x="567691" y="6056024"/>
            <a:ext cx="8000237" cy="6448"/>
          </a:xfrm>
          <a:prstGeom prst="line">
            <a:avLst/>
          </a:prstGeom>
          <a:ln>
            <a:solidFill>
              <a:srgbClr val="26819E"/>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9843AF0E-AA1C-6D42-A7F5-DA5D226DED7B}"/>
              </a:ext>
            </a:extLst>
          </p:cNvPr>
          <p:cNvPicPr>
            <a:picLocks noChangeAspect="1"/>
          </p:cNvPicPr>
          <p:nvPr userDrawn="1"/>
        </p:nvPicPr>
        <p:blipFill>
          <a:blip r:embed="rId3"/>
          <a:stretch>
            <a:fillRect/>
          </a:stretch>
        </p:blipFill>
        <p:spPr>
          <a:xfrm>
            <a:off x="468903" y="116692"/>
            <a:ext cx="1772396" cy="672288"/>
          </a:xfrm>
          <a:prstGeom prst="rect">
            <a:avLst/>
          </a:prstGeom>
        </p:spPr>
      </p:pic>
      <p:pic>
        <p:nvPicPr>
          <p:cNvPr id="13" name="Picture 12">
            <a:extLst>
              <a:ext uri="{FF2B5EF4-FFF2-40B4-BE49-F238E27FC236}">
                <a16:creationId xmlns:a16="http://schemas.microsoft.com/office/drawing/2014/main" id="{31D44B44-A117-E34B-BDD3-1256039B332D}"/>
              </a:ext>
            </a:extLst>
          </p:cNvPr>
          <p:cNvPicPr>
            <a:picLocks noChangeAspect="1"/>
          </p:cNvPicPr>
          <p:nvPr userDrawn="1"/>
        </p:nvPicPr>
        <p:blipFill>
          <a:blip r:embed="rId4"/>
          <a:stretch>
            <a:fillRect/>
          </a:stretch>
        </p:blipFill>
        <p:spPr>
          <a:xfrm>
            <a:off x="567691" y="6217893"/>
            <a:ext cx="2233653" cy="401190"/>
          </a:xfrm>
          <a:prstGeom prst="rect">
            <a:avLst/>
          </a:prstGeom>
        </p:spPr>
      </p:pic>
    </p:spTree>
    <p:extLst>
      <p:ext uri="{BB962C8B-B14F-4D97-AF65-F5344CB8AC3E}">
        <p14:creationId xmlns:p14="http://schemas.microsoft.com/office/powerpoint/2010/main" val="127194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21"/>
        <p:cNvGrpSpPr/>
        <p:nvPr/>
      </p:nvGrpSpPr>
      <p:grpSpPr>
        <a:xfrm>
          <a:off x="0" y="0"/>
          <a:ext cx="0" cy="0"/>
          <a:chOff x="0" y="0"/>
          <a:chExt cx="0" cy="0"/>
        </a:xfrm>
      </p:grpSpPr>
      <p:sp>
        <p:nvSpPr>
          <p:cNvPr id="10" name="Rectangle 9"/>
          <p:cNvSpPr/>
          <p:nvPr userDrawn="1"/>
        </p:nvSpPr>
        <p:spPr>
          <a:xfrm>
            <a:off x="0" y="0"/>
            <a:ext cx="9144000" cy="886375"/>
          </a:xfrm>
          <a:prstGeom prst="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2"/>
          <p:cNvSpPr>
            <a:spLocks noGrp="1"/>
          </p:cNvSpPr>
          <p:nvPr>
            <p:ph type="title"/>
          </p:nvPr>
        </p:nvSpPr>
        <p:spPr>
          <a:xfrm>
            <a:off x="2339271" y="-149252"/>
            <a:ext cx="6449130" cy="1325562"/>
          </a:xfrm>
        </p:spPr>
        <p:txBody>
          <a:bodyPr/>
          <a:lstStyle>
            <a:lvl1pPr>
              <a:defRPr sz="3200" b="1" i="0" baseline="0">
                <a:solidFill>
                  <a:schemeClr val="bg1"/>
                </a:solidFill>
                <a:latin typeface="+mj-lt"/>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Picture Placeholder 2"/>
          <p:cNvSpPr>
            <a:spLocks noGrp="1"/>
          </p:cNvSpPr>
          <p:nvPr>
            <p:ph type="pic" sz="quarter" idx="13"/>
          </p:nvPr>
        </p:nvSpPr>
        <p:spPr>
          <a:xfrm>
            <a:off x="573088" y="1176338"/>
            <a:ext cx="8098722" cy="4722292"/>
          </a:xfrm>
        </p:spPr>
        <p:txBody>
          <a:bodyPr/>
          <a:lstStyle>
            <a:lvl1pPr marL="177800" indent="0">
              <a:buFontTx/>
              <a:buNone/>
              <a:defRPr baseline="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Drag picture to placeholder or click icon to add</a:t>
            </a:r>
          </a:p>
        </p:txBody>
      </p:sp>
      <p:cxnSp>
        <p:nvCxnSpPr>
          <p:cNvPr id="27" name="Straight Connector 26"/>
          <p:cNvCxnSpPr/>
          <p:nvPr userDrawn="1"/>
        </p:nvCxnSpPr>
        <p:spPr>
          <a:xfrm>
            <a:off x="8350628" y="6276075"/>
            <a:ext cx="0" cy="409481"/>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userDrawn="1"/>
        </p:nvSpPr>
        <p:spPr>
          <a:xfrm>
            <a:off x="5887911" y="6382904"/>
            <a:ext cx="2462717" cy="276999"/>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latin typeface="Century Gothic" charset="0"/>
                <a:ea typeface="Century Gothic" charset="0"/>
                <a:cs typeface="Century Gothic" charset="0"/>
              </a:rPr>
              <a:t>Copyright 2018 Discovery Education, Inc. All rights Reserved.</a:t>
            </a:r>
          </a:p>
          <a:p>
            <a:endParaRPr lang="en-US" sz="600" dirty="0">
              <a:latin typeface="Century Gothic" charset="0"/>
              <a:ea typeface="Century Gothic" charset="0"/>
              <a:cs typeface="Century Gothic" charset="0"/>
            </a:endParaRPr>
          </a:p>
        </p:txBody>
      </p:sp>
      <p:pic>
        <p:nvPicPr>
          <p:cNvPr id="29" name="Picture 2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1184" y="5968393"/>
            <a:ext cx="1041399" cy="1041399"/>
          </a:xfrm>
          <a:prstGeom prst="rect">
            <a:avLst/>
          </a:prstGeom>
        </p:spPr>
      </p:pic>
      <p:sp>
        <p:nvSpPr>
          <p:cNvPr id="31" name="TextBox 30"/>
          <p:cNvSpPr txBox="1"/>
          <p:nvPr userDrawn="1"/>
        </p:nvSpPr>
        <p:spPr>
          <a:xfrm>
            <a:off x="8311896" y="6349227"/>
            <a:ext cx="375920" cy="246221"/>
          </a:xfrm>
          <a:prstGeom prst="rect">
            <a:avLst/>
          </a:prstGeom>
          <a:noFill/>
        </p:spPr>
        <p:txBody>
          <a:bodyPr wrap="square" rtlCol="0">
            <a:spAutoFit/>
          </a:bodyPr>
          <a:lstStyle/>
          <a:p>
            <a:pPr algn="r"/>
            <a:fld id="{AE97281F-8489-2C49-9B4F-A9A0E789A564}" type="slidenum">
              <a:rPr lang="en-US" sz="1000" b="0" smtClean="0">
                <a:latin typeface="Century Gothic" charset="0"/>
                <a:ea typeface="Century Gothic" charset="0"/>
                <a:cs typeface="Century Gothic" charset="0"/>
              </a:rPr>
              <a:pPr algn="r"/>
              <a:t>‹#›</a:t>
            </a:fld>
            <a:endParaRPr lang="en-US" sz="1000" b="0" dirty="0">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id="{5F4805B9-A27D-5F4C-92AE-69C29ADD67A0}"/>
              </a:ext>
            </a:extLst>
          </p:cNvPr>
          <p:cNvCxnSpPr/>
          <p:nvPr userDrawn="1"/>
        </p:nvCxnSpPr>
        <p:spPr>
          <a:xfrm>
            <a:off x="567691" y="6056024"/>
            <a:ext cx="8000237" cy="6448"/>
          </a:xfrm>
          <a:prstGeom prst="line">
            <a:avLst/>
          </a:prstGeom>
          <a:ln>
            <a:solidFill>
              <a:srgbClr val="26819E"/>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71F37265-ECF0-824C-9D31-88286B60E127}"/>
              </a:ext>
            </a:extLst>
          </p:cNvPr>
          <p:cNvPicPr>
            <a:picLocks noChangeAspect="1"/>
          </p:cNvPicPr>
          <p:nvPr userDrawn="1"/>
        </p:nvPicPr>
        <p:blipFill>
          <a:blip r:embed="rId3"/>
          <a:stretch>
            <a:fillRect/>
          </a:stretch>
        </p:blipFill>
        <p:spPr>
          <a:xfrm>
            <a:off x="468903" y="116692"/>
            <a:ext cx="1772396" cy="672288"/>
          </a:xfrm>
          <a:prstGeom prst="rect">
            <a:avLst/>
          </a:prstGeom>
        </p:spPr>
      </p:pic>
      <p:pic>
        <p:nvPicPr>
          <p:cNvPr id="16" name="Picture 15">
            <a:extLst>
              <a:ext uri="{FF2B5EF4-FFF2-40B4-BE49-F238E27FC236}">
                <a16:creationId xmlns:a16="http://schemas.microsoft.com/office/drawing/2014/main" id="{E6911713-302F-BC45-BDAE-36F30A97B95D}"/>
              </a:ext>
            </a:extLst>
          </p:cNvPr>
          <p:cNvPicPr>
            <a:picLocks noChangeAspect="1"/>
          </p:cNvPicPr>
          <p:nvPr userDrawn="1"/>
        </p:nvPicPr>
        <p:blipFill>
          <a:blip r:embed="rId4"/>
          <a:stretch>
            <a:fillRect/>
          </a:stretch>
        </p:blipFill>
        <p:spPr>
          <a:xfrm>
            <a:off x="567691" y="6217893"/>
            <a:ext cx="2233653" cy="4011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70004" y="1329267"/>
            <a:ext cx="5262094" cy="4352396"/>
          </a:xfrm>
        </p:spPr>
        <p:txBody>
          <a:bodyPr/>
          <a:lstStyle>
            <a:lvl1pPr marL="177800" indent="0">
              <a:buFontTx/>
              <a:buNone/>
              <a:defRPr sz="7000" baseline="0">
                <a:latin typeface="+mn-lt"/>
                <a:ea typeface="Helvetica Neue" panose="02000503000000020004" pitchFamily="2" charset="0"/>
                <a:cs typeface="Helvetica Neue" panose="02000503000000020004" pitchFamily="2" charset="0"/>
              </a:defRPr>
            </a:lvl1pPr>
            <a:lvl2pPr marL="609600" indent="0">
              <a:buFontTx/>
              <a:buNone/>
              <a:defRPr sz="4400" baseline="0">
                <a:latin typeface="Century Gothic" charset="0"/>
              </a:defRPr>
            </a:lvl2pPr>
            <a:lvl3pPr marL="1041400" indent="0">
              <a:buFontTx/>
              <a:buNone/>
              <a:defRPr sz="4400" baseline="0">
                <a:latin typeface="Century Gothic" charset="0"/>
              </a:defRPr>
            </a:lvl3pPr>
            <a:lvl4pPr marL="1485900" indent="0">
              <a:buFontTx/>
              <a:buNone/>
              <a:defRPr sz="4400" baseline="0">
                <a:latin typeface="Century Gothic" charset="0"/>
              </a:defRPr>
            </a:lvl4pPr>
            <a:lvl5pPr marL="1943100" indent="0">
              <a:buFontTx/>
              <a:buNone/>
              <a:defRPr sz="4400" baseline="0">
                <a:latin typeface="Century Gothic" charset="0"/>
              </a:defRPr>
            </a:lvl5pPr>
          </a:lstStyle>
          <a:p>
            <a:pPr lvl="0"/>
            <a:r>
              <a:rPr lang="en-US" dirty="0"/>
              <a:t>Click to edit Master text styles</a:t>
            </a:r>
          </a:p>
        </p:txBody>
      </p:sp>
      <p:sp>
        <p:nvSpPr>
          <p:cNvPr id="21" name="Picture Placeholder 8"/>
          <p:cNvSpPr>
            <a:spLocks noGrp="1"/>
          </p:cNvSpPr>
          <p:nvPr>
            <p:ph type="pic" sz="quarter" idx="14"/>
          </p:nvPr>
        </p:nvSpPr>
        <p:spPr>
          <a:xfrm>
            <a:off x="5732463" y="1329267"/>
            <a:ext cx="2939347" cy="4352396"/>
          </a:xfrm>
        </p:spPr>
        <p:txBody>
          <a:bodyPr/>
          <a:lstStyle>
            <a:lvl1pPr marL="177800" indent="0">
              <a:buFontTx/>
              <a:buNone/>
              <a:defRPr>
                <a:latin typeface="+mn-lt"/>
                <a:ea typeface="Helvetica Neue" panose="02000503000000020004" pitchFamily="2" charset="0"/>
                <a:cs typeface="Helvetica Neue" panose="02000503000000020004" pitchFamily="2" charset="0"/>
              </a:defRPr>
            </a:lvl1pPr>
          </a:lstStyle>
          <a:p>
            <a:r>
              <a:rPr lang="en-US" dirty="0"/>
              <a:t>Drag picture to placeholder or click icon to add</a:t>
            </a:r>
          </a:p>
        </p:txBody>
      </p:sp>
      <p:cxnSp>
        <p:nvCxnSpPr>
          <p:cNvPr id="28" name="Straight Connector 27"/>
          <p:cNvCxnSpPr/>
          <p:nvPr userDrawn="1"/>
        </p:nvCxnSpPr>
        <p:spPr>
          <a:xfrm>
            <a:off x="8350628" y="6276075"/>
            <a:ext cx="0" cy="409481"/>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userDrawn="1"/>
        </p:nvSpPr>
        <p:spPr>
          <a:xfrm>
            <a:off x="5887911" y="6382904"/>
            <a:ext cx="2462717" cy="276999"/>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latin typeface="Century Gothic" charset="0"/>
                <a:ea typeface="Century Gothic" charset="0"/>
                <a:cs typeface="Century Gothic" charset="0"/>
              </a:rPr>
              <a:t>Copyright 2018 Discovery Education, Inc. All rights Reserved.</a:t>
            </a:r>
          </a:p>
          <a:p>
            <a:endParaRPr lang="en-US" sz="600" dirty="0">
              <a:latin typeface="Century Gothic" charset="0"/>
              <a:ea typeface="Century Gothic" charset="0"/>
              <a:cs typeface="Century Gothic" charset="0"/>
            </a:endParaRP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1184" y="5968393"/>
            <a:ext cx="1041399" cy="1041399"/>
          </a:xfrm>
          <a:prstGeom prst="rect">
            <a:avLst/>
          </a:prstGeom>
        </p:spPr>
      </p:pic>
      <p:sp>
        <p:nvSpPr>
          <p:cNvPr id="31" name="TextBox 30"/>
          <p:cNvSpPr txBox="1"/>
          <p:nvPr userDrawn="1"/>
        </p:nvSpPr>
        <p:spPr>
          <a:xfrm>
            <a:off x="8311896" y="6349227"/>
            <a:ext cx="375920" cy="246221"/>
          </a:xfrm>
          <a:prstGeom prst="rect">
            <a:avLst/>
          </a:prstGeom>
          <a:noFill/>
        </p:spPr>
        <p:txBody>
          <a:bodyPr wrap="square" rtlCol="0">
            <a:spAutoFit/>
          </a:bodyPr>
          <a:lstStyle/>
          <a:p>
            <a:pPr algn="r"/>
            <a:fld id="{AE97281F-8489-2C49-9B4F-A9A0E789A564}" type="slidenum">
              <a:rPr lang="en-US" sz="1000" b="0" smtClean="0">
                <a:latin typeface="Century Gothic" charset="0"/>
                <a:ea typeface="Century Gothic" charset="0"/>
                <a:cs typeface="Century Gothic" charset="0"/>
              </a:rPr>
              <a:pPr algn="r"/>
              <a:t>‹#›</a:t>
            </a:fld>
            <a:endParaRPr lang="en-US" sz="1000" b="0" dirty="0">
              <a:latin typeface="Century Gothic" charset="0"/>
              <a:ea typeface="Century Gothic" charset="0"/>
              <a:cs typeface="Century Gothic" charset="0"/>
            </a:endParaRPr>
          </a:p>
        </p:txBody>
      </p:sp>
      <p:cxnSp>
        <p:nvCxnSpPr>
          <p:cNvPr id="11" name="Straight Connector 10">
            <a:extLst>
              <a:ext uri="{FF2B5EF4-FFF2-40B4-BE49-F238E27FC236}">
                <a16:creationId xmlns:a16="http://schemas.microsoft.com/office/drawing/2014/main" id="{3450FADB-2484-044D-9A70-E1E5E3975A65}"/>
              </a:ext>
            </a:extLst>
          </p:cNvPr>
          <p:cNvCxnSpPr/>
          <p:nvPr userDrawn="1"/>
        </p:nvCxnSpPr>
        <p:spPr>
          <a:xfrm>
            <a:off x="567691" y="6056024"/>
            <a:ext cx="8000237" cy="6448"/>
          </a:xfrm>
          <a:prstGeom prst="line">
            <a:avLst/>
          </a:prstGeom>
          <a:ln>
            <a:solidFill>
              <a:srgbClr val="26819E"/>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0D946EF-B864-E849-8E7C-2097991E2290}"/>
              </a:ext>
            </a:extLst>
          </p:cNvPr>
          <p:cNvPicPr>
            <a:picLocks noChangeAspect="1"/>
          </p:cNvPicPr>
          <p:nvPr userDrawn="1"/>
        </p:nvPicPr>
        <p:blipFill>
          <a:blip r:embed="rId3"/>
          <a:stretch>
            <a:fillRect/>
          </a:stretch>
        </p:blipFill>
        <p:spPr>
          <a:xfrm>
            <a:off x="567691" y="6217893"/>
            <a:ext cx="2233653" cy="401190"/>
          </a:xfrm>
          <a:prstGeom prst="rect">
            <a:avLst/>
          </a:prstGeom>
        </p:spPr>
      </p:pic>
      <p:pic>
        <p:nvPicPr>
          <p:cNvPr id="16" name="Picture 15">
            <a:extLst>
              <a:ext uri="{FF2B5EF4-FFF2-40B4-BE49-F238E27FC236}">
                <a16:creationId xmlns:a16="http://schemas.microsoft.com/office/drawing/2014/main" id="{A42717A6-3B27-3F47-9489-B2A10F60389B}"/>
              </a:ext>
            </a:extLst>
          </p:cNvPr>
          <p:cNvPicPr>
            <a:picLocks noChangeAspect="1"/>
          </p:cNvPicPr>
          <p:nvPr userDrawn="1"/>
        </p:nvPicPr>
        <p:blipFill>
          <a:blip r:embed="rId4"/>
          <a:stretch>
            <a:fillRect/>
          </a:stretch>
        </p:blipFill>
        <p:spPr>
          <a:xfrm>
            <a:off x="522142" y="165797"/>
            <a:ext cx="1754015" cy="623183"/>
          </a:xfrm>
          <a:prstGeom prst="rect">
            <a:avLst/>
          </a:prstGeom>
        </p:spPr>
      </p:pic>
    </p:spTree>
    <p:extLst>
      <p:ext uri="{BB962C8B-B14F-4D97-AF65-F5344CB8AC3E}">
        <p14:creationId xmlns:p14="http://schemas.microsoft.com/office/powerpoint/2010/main" val="2012241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61" r:id="rId2"/>
    <p:sldLayoutId id="2147483665" r:id="rId3"/>
    <p:sldLayoutId id="2147483662" r:id="rId4"/>
    <p:sldLayoutId id="2147483660" r:id="rId5"/>
  </p:sldLayoutIdLst>
  <p:hf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hyperlink" Target="https://www.youtube.com/watch?v=yS53AA_WaU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E09301-C32E-2D42-80C8-B75EF7B1EBC6}"/>
              </a:ext>
            </a:extLst>
          </p:cNvPr>
          <p:cNvPicPr>
            <a:picLocks noChangeAspect="1"/>
          </p:cNvPicPr>
          <p:nvPr/>
        </p:nvPicPr>
        <p:blipFill>
          <a:blip r:embed="rId3"/>
          <a:stretch>
            <a:fillRect/>
          </a:stretch>
        </p:blipFill>
        <p:spPr>
          <a:xfrm>
            <a:off x="0" y="0"/>
            <a:ext cx="9144000" cy="6858000"/>
          </a:xfrm>
          <a:prstGeom prst="rect">
            <a:avLst/>
          </a:prstGeom>
        </p:spPr>
      </p:pic>
      <p:sp>
        <p:nvSpPr>
          <p:cNvPr id="45" name="Rectangle 44"/>
          <p:cNvSpPr/>
          <p:nvPr/>
        </p:nvSpPr>
        <p:spPr>
          <a:xfrm>
            <a:off x="0" y="6056024"/>
            <a:ext cx="9151471" cy="85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F33A9A7-A909-3A45-94E5-508AA920F6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1184" y="5968393"/>
            <a:ext cx="1041399" cy="1041399"/>
          </a:xfrm>
          <a:prstGeom prst="rect">
            <a:avLst/>
          </a:prstGeom>
        </p:spPr>
      </p:pic>
      <p:pic>
        <p:nvPicPr>
          <p:cNvPr id="20" name="Picture 19">
            <a:extLst>
              <a:ext uri="{FF2B5EF4-FFF2-40B4-BE49-F238E27FC236}">
                <a16:creationId xmlns:a16="http://schemas.microsoft.com/office/drawing/2014/main" id="{62743AA3-63DE-E945-BB42-CE259D7A887E}"/>
              </a:ext>
            </a:extLst>
          </p:cNvPr>
          <p:cNvPicPr>
            <a:picLocks noChangeAspect="1"/>
          </p:cNvPicPr>
          <p:nvPr/>
        </p:nvPicPr>
        <p:blipFill>
          <a:blip r:embed="rId5"/>
          <a:stretch>
            <a:fillRect/>
          </a:stretch>
        </p:blipFill>
        <p:spPr>
          <a:xfrm>
            <a:off x="567691" y="6217893"/>
            <a:ext cx="2233653" cy="401190"/>
          </a:xfrm>
          <a:prstGeom prst="rect">
            <a:avLst/>
          </a:prstGeom>
        </p:spPr>
      </p:pic>
      <p:sp>
        <p:nvSpPr>
          <p:cNvPr id="29" name="Title 28">
            <a:extLst>
              <a:ext uri="{FF2B5EF4-FFF2-40B4-BE49-F238E27FC236}">
                <a16:creationId xmlns:a16="http://schemas.microsoft.com/office/drawing/2014/main" id="{1F268C92-CF0B-4E42-B466-B0414A6145EF}"/>
              </a:ext>
            </a:extLst>
          </p:cNvPr>
          <p:cNvSpPr>
            <a:spLocks noGrp="1"/>
          </p:cNvSpPr>
          <p:nvPr>
            <p:ph type="title"/>
          </p:nvPr>
        </p:nvSpPr>
        <p:spPr>
          <a:xfrm>
            <a:off x="567691" y="4599016"/>
            <a:ext cx="6449130" cy="1325562"/>
          </a:xfrm>
        </p:spPr>
        <p:txBody>
          <a:bodyPr/>
          <a:lstStyle/>
          <a:p>
            <a:r>
              <a:rPr lang="en-US" sz="2400" dirty="0"/>
              <a:t>NUCLEAR ENERGY</a:t>
            </a:r>
          </a:p>
        </p:txBody>
      </p:sp>
      <p:pic>
        <p:nvPicPr>
          <p:cNvPr id="9" name="Picture 8">
            <a:extLst>
              <a:ext uri="{FF2B5EF4-FFF2-40B4-BE49-F238E27FC236}">
                <a16:creationId xmlns:a16="http://schemas.microsoft.com/office/drawing/2014/main" id="{DA4534E4-B3DE-D24C-9883-4AE9C9E190F6}"/>
              </a:ext>
            </a:extLst>
          </p:cNvPr>
          <p:cNvPicPr>
            <a:picLocks noChangeAspect="1"/>
          </p:cNvPicPr>
          <p:nvPr/>
        </p:nvPicPr>
        <p:blipFill>
          <a:blip r:embed="rId6"/>
          <a:stretch>
            <a:fillRect/>
          </a:stretch>
        </p:blipFill>
        <p:spPr>
          <a:xfrm>
            <a:off x="468903" y="391900"/>
            <a:ext cx="4529226" cy="1717982"/>
          </a:xfrm>
          <a:prstGeom prst="rect">
            <a:avLst/>
          </a:prstGeom>
        </p:spPr>
      </p:pic>
    </p:spTree>
    <p:extLst>
      <p:ext uri="{BB962C8B-B14F-4D97-AF65-F5344CB8AC3E}">
        <p14:creationId xmlns:p14="http://schemas.microsoft.com/office/powerpoint/2010/main" val="104364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BC46-79CC-8442-B397-E445EDAC92B0}"/>
              </a:ext>
            </a:extLst>
          </p:cNvPr>
          <p:cNvSpPr>
            <a:spLocks noGrp="1"/>
          </p:cNvSpPr>
          <p:nvPr>
            <p:ph type="title"/>
          </p:nvPr>
        </p:nvSpPr>
        <p:spPr>
          <a:xfrm>
            <a:off x="2339271" y="-175886"/>
            <a:ext cx="6449130" cy="1325562"/>
          </a:xfrm>
        </p:spPr>
        <p:txBody>
          <a:bodyPr/>
          <a:lstStyle/>
          <a:p>
            <a:r>
              <a:rPr lang="en-US" dirty="0"/>
              <a:t>What Powers our World?</a:t>
            </a:r>
          </a:p>
        </p:txBody>
      </p:sp>
      <p:pic>
        <p:nvPicPr>
          <p:cNvPr id="5" name="Picture 4">
            <a:extLst>
              <a:ext uri="{FF2B5EF4-FFF2-40B4-BE49-F238E27FC236}">
                <a16:creationId xmlns:a16="http://schemas.microsoft.com/office/drawing/2014/main" id="{561C7846-784D-A54D-B483-270A26A66DE6}"/>
              </a:ext>
            </a:extLst>
          </p:cNvPr>
          <p:cNvPicPr>
            <a:picLocks noChangeAspect="1"/>
          </p:cNvPicPr>
          <p:nvPr/>
        </p:nvPicPr>
        <p:blipFill>
          <a:blip r:embed="rId2"/>
          <a:stretch>
            <a:fillRect/>
          </a:stretch>
        </p:blipFill>
        <p:spPr>
          <a:xfrm>
            <a:off x="0" y="882678"/>
            <a:ext cx="3058844" cy="2596896"/>
          </a:xfrm>
          <a:prstGeom prst="rect">
            <a:avLst/>
          </a:prstGeom>
        </p:spPr>
      </p:pic>
      <p:pic>
        <p:nvPicPr>
          <p:cNvPr id="8" name="Picture 7">
            <a:extLst>
              <a:ext uri="{FF2B5EF4-FFF2-40B4-BE49-F238E27FC236}">
                <a16:creationId xmlns:a16="http://schemas.microsoft.com/office/drawing/2014/main" id="{E2684C37-A5D1-2F44-A6C2-9AA52A6E1A6E}"/>
              </a:ext>
            </a:extLst>
          </p:cNvPr>
          <p:cNvPicPr>
            <a:picLocks noChangeAspect="1"/>
          </p:cNvPicPr>
          <p:nvPr/>
        </p:nvPicPr>
        <p:blipFill>
          <a:blip r:embed="rId3"/>
          <a:stretch>
            <a:fillRect/>
          </a:stretch>
        </p:blipFill>
        <p:spPr>
          <a:xfrm>
            <a:off x="3017279" y="879591"/>
            <a:ext cx="3058844" cy="2596896"/>
          </a:xfrm>
          <a:prstGeom prst="rect">
            <a:avLst/>
          </a:prstGeom>
        </p:spPr>
      </p:pic>
      <p:pic>
        <p:nvPicPr>
          <p:cNvPr id="12" name="Picture 11">
            <a:extLst>
              <a:ext uri="{FF2B5EF4-FFF2-40B4-BE49-F238E27FC236}">
                <a16:creationId xmlns:a16="http://schemas.microsoft.com/office/drawing/2014/main" id="{113B6813-0296-FC4F-BED6-8CF9D0B34024}"/>
              </a:ext>
            </a:extLst>
          </p:cNvPr>
          <p:cNvPicPr>
            <a:picLocks noChangeAspect="1"/>
          </p:cNvPicPr>
          <p:nvPr/>
        </p:nvPicPr>
        <p:blipFill>
          <a:blip r:embed="rId4"/>
          <a:stretch>
            <a:fillRect/>
          </a:stretch>
        </p:blipFill>
        <p:spPr>
          <a:xfrm>
            <a:off x="6080653" y="879591"/>
            <a:ext cx="3058844" cy="2596896"/>
          </a:xfrm>
          <a:prstGeom prst="rect">
            <a:avLst/>
          </a:prstGeom>
        </p:spPr>
      </p:pic>
      <p:pic>
        <p:nvPicPr>
          <p:cNvPr id="7" name="Picture 6">
            <a:extLst>
              <a:ext uri="{FF2B5EF4-FFF2-40B4-BE49-F238E27FC236}">
                <a16:creationId xmlns:a16="http://schemas.microsoft.com/office/drawing/2014/main" id="{73FA053B-BC29-CF41-95A8-4352396F8B71}"/>
              </a:ext>
            </a:extLst>
          </p:cNvPr>
          <p:cNvPicPr>
            <a:picLocks noChangeAspect="1"/>
          </p:cNvPicPr>
          <p:nvPr/>
        </p:nvPicPr>
        <p:blipFill>
          <a:blip r:embed="rId5"/>
          <a:stretch>
            <a:fillRect/>
          </a:stretch>
        </p:blipFill>
        <p:spPr>
          <a:xfrm>
            <a:off x="6086075" y="3476487"/>
            <a:ext cx="3048000" cy="2590800"/>
          </a:xfrm>
          <a:prstGeom prst="rect">
            <a:avLst/>
          </a:prstGeom>
        </p:spPr>
      </p:pic>
      <p:pic>
        <p:nvPicPr>
          <p:cNvPr id="10" name="Picture 9">
            <a:extLst>
              <a:ext uri="{FF2B5EF4-FFF2-40B4-BE49-F238E27FC236}">
                <a16:creationId xmlns:a16="http://schemas.microsoft.com/office/drawing/2014/main" id="{2001A009-5831-F144-BD27-395A33BFC262}"/>
              </a:ext>
            </a:extLst>
          </p:cNvPr>
          <p:cNvPicPr>
            <a:picLocks noChangeAspect="1"/>
          </p:cNvPicPr>
          <p:nvPr/>
        </p:nvPicPr>
        <p:blipFill>
          <a:blip r:embed="rId6"/>
          <a:stretch>
            <a:fillRect/>
          </a:stretch>
        </p:blipFill>
        <p:spPr>
          <a:xfrm>
            <a:off x="-20336" y="3476487"/>
            <a:ext cx="3048000" cy="2590800"/>
          </a:xfrm>
          <a:prstGeom prst="rect">
            <a:avLst/>
          </a:prstGeom>
        </p:spPr>
      </p:pic>
      <p:pic>
        <p:nvPicPr>
          <p:cNvPr id="13" name="Picture 12">
            <a:extLst>
              <a:ext uri="{FF2B5EF4-FFF2-40B4-BE49-F238E27FC236}">
                <a16:creationId xmlns:a16="http://schemas.microsoft.com/office/drawing/2014/main" id="{B560AC6E-CEDF-A142-B763-9782B25FA65B}"/>
              </a:ext>
            </a:extLst>
          </p:cNvPr>
          <p:cNvPicPr>
            <a:picLocks noChangeAspect="1"/>
          </p:cNvPicPr>
          <p:nvPr/>
        </p:nvPicPr>
        <p:blipFill>
          <a:blip r:embed="rId7"/>
          <a:stretch>
            <a:fillRect/>
          </a:stretch>
        </p:blipFill>
        <p:spPr>
          <a:xfrm>
            <a:off x="3029942" y="3482661"/>
            <a:ext cx="3048000" cy="2590800"/>
          </a:xfrm>
          <a:prstGeom prst="rect">
            <a:avLst/>
          </a:prstGeom>
        </p:spPr>
      </p:pic>
    </p:spTree>
    <p:extLst>
      <p:ext uri="{BB962C8B-B14F-4D97-AF65-F5344CB8AC3E}">
        <p14:creationId xmlns:p14="http://schemas.microsoft.com/office/powerpoint/2010/main" val="13940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8D5B-14FF-A14D-8491-5FB5FEB2BBAE}"/>
              </a:ext>
            </a:extLst>
          </p:cNvPr>
          <p:cNvSpPr>
            <a:spLocks noGrp="1"/>
          </p:cNvSpPr>
          <p:nvPr>
            <p:ph type="title"/>
          </p:nvPr>
        </p:nvSpPr>
        <p:spPr/>
        <p:txBody>
          <a:bodyPr/>
          <a:lstStyle/>
          <a:p>
            <a:r>
              <a:rPr lang="en-US" dirty="0">
                <a:latin typeface="+mj-lt"/>
              </a:rPr>
              <a:t>Benefits of Nuclear Power</a:t>
            </a:r>
          </a:p>
        </p:txBody>
      </p:sp>
      <p:pic>
        <p:nvPicPr>
          <p:cNvPr id="8" name="Picture 7">
            <a:extLst>
              <a:ext uri="{FF2B5EF4-FFF2-40B4-BE49-F238E27FC236}">
                <a16:creationId xmlns:a16="http://schemas.microsoft.com/office/drawing/2014/main" id="{AF0009AB-909C-F34C-81E4-2419E0DDC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473" y="1516680"/>
            <a:ext cx="2978928" cy="3053401"/>
          </a:xfrm>
          <a:prstGeom prst="rect">
            <a:avLst/>
          </a:prstGeom>
        </p:spPr>
      </p:pic>
      <p:sp>
        <p:nvSpPr>
          <p:cNvPr id="9" name="Text Placeholder 11">
            <a:extLst>
              <a:ext uri="{FF2B5EF4-FFF2-40B4-BE49-F238E27FC236}">
                <a16:creationId xmlns:a16="http://schemas.microsoft.com/office/drawing/2014/main" id="{E6A5EF16-6F2F-6F49-99CB-157C0B7F0F42}"/>
              </a:ext>
            </a:extLst>
          </p:cNvPr>
          <p:cNvSpPr>
            <a:spLocks noGrp="1"/>
          </p:cNvSpPr>
          <p:nvPr>
            <p:ph type="body" sz="quarter" idx="13"/>
          </p:nvPr>
        </p:nvSpPr>
        <p:spPr>
          <a:xfrm>
            <a:off x="628649" y="1311407"/>
            <a:ext cx="4984749" cy="1245181"/>
          </a:xfrm>
        </p:spPr>
        <p:txBody>
          <a:bodyPr/>
          <a:lstStyle/>
          <a:p>
            <a:r>
              <a:rPr lang="en-US" b="1" dirty="0"/>
              <a:t>No carbon emissions: </a:t>
            </a:r>
            <a:r>
              <a:rPr lang="en-US" dirty="0"/>
              <a:t>The primary benefit of nuclear power over fossil fuel power is that it is a low-emission power source</a:t>
            </a:r>
          </a:p>
          <a:p>
            <a:r>
              <a:rPr lang="en-US" b="1" dirty="0"/>
              <a:t>Low fuel costs: </a:t>
            </a:r>
            <a:r>
              <a:rPr lang="en-US" dirty="0"/>
              <a:t>The uranium fuel for a nuclear reactor costs roughly 20% of the cost of energy generated.</a:t>
            </a:r>
          </a:p>
        </p:txBody>
      </p:sp>
      <p:sp>
        <p:nvSpPr>
          <p:cNvPr id="10" name="Text Placeholder 11">
            <a:extLst>
              <a:ext uri="{FF2B5EF4-FFF2-40B4-BE49-F238E27FC236}">
                <a16:creationId xmlns:a16="http://schemas.microsoft.com/office/drawing/2014/main" id="{DE50A114-D7C6-1D4E-B203-A81D0135683B}"/>
              </a:ext>
            </a:extLst>
          </p:cNvPr>
          <p:cNvSpPr txBox="1">
            <a:spLocks/>
          </p:cNvSpPr>
          <p:nvPr/>
        </p:nvSpPr>
        <p:spPr>
          <a:xfrm>
            <a:off x="628649" y="2914627"/>
            <a:ext cx="4984749" cy="1052348"/>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463550" marR="0" lvl="0" indent="-285750" algn="l" rtl="0" eaLnBrk="1" hangingPunct="1">
              <a:lnSpc>
                <a:spcPct val="90000"/>
              </a:lnSpc>
              <a:spcBef>
                <a:spcPts val="1000"/>
              </a:spcBef>
              <a:spcAft>
                <a:spcPts val="0"/>
              </a:spcAft>
              <a:buClrTx/>
              <a:buSzPct val="100000"/>
              <a:buFont typeface="Arial" panose="020B0604020202020204" pitchFamily="34" charset="0"/>
              <a:buChar char="•"/>
              <a:defRPr sz="1600" b="0" i="0" u="none" strike="noStrike" cap="none"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r>
              <a:rPr lang="en-US" b="1" dirty="0"/>
              <a:t>Stable power source: </a:t>
            </a:r>
            <a:r>
              <a:rPr lang="en-US" dirty="0"/>
              <a:t>Unlike renewable energy sources like solar and wind, nuclear provides continuous, reliable power.</a:t>
            </a:r>
          </a:p>
        </p:txBody>
      </p:sp>
      <p:sp>
        <p:nvSpPr>
          <p:cNvPr id="11" name="Text Placeholder 11">
            <a:extLst>
              <a:ext uri="{FF2B5EF4-FFF2-40B4-BE49-F238E27FC236}">
                <a16:creationId xmlns:a16="http://schemas.microsoft.com/office/drawing/2014/main" id="{F6D4887B-DC5E-ED47-9434-E283628636AF}"/>
              </a:ext>
            </a:extLst>
          </p:cNvPr>
          <p:cNvSpPr txBox="1">
            <a:spLocks/>
          </p:cNvSpPr>
          <p:nvPr/>
        </p:nvSpPr>
        <p:spPr>
          <a:xfrm>
            <a:off x="630846" y="3717863"/>
            <a:ext cx="4984749" cy="1052348"/>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463550" marR="0" lvl="0" indent="-285750" algn="l" rtl="0" eaLnBrk="1" hangingPunct="1">
              <a:lnSpc>
                <a:spcPct val="90000"/>
              </a:lnSpc>
              <a:spcBef>
                <a:spcPts val="1000"/>
              </a:spcBef>
              <a:spcAft>
                <a:spcPts val="0"/>
              </a:spcAft>
              <a:buClrTx/>
              <a:buSzPct val="100000"/>
              <a:buFont typeface="Arial" panose="020B0604020202020204" pitchFamily="34" charset="0"/>
              <a:buChar char="•"/>
              <a:defRPr sz="1600" b="0" i="0" u="none" strike="noStrike" cap="none"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Tx/>
              <a:buSzPct val="100000"/>
              <a:buFont typeface="Arial" panose="020B0604020202020204" pitchFamily="34" charset="0"/>
              <a:buChar char="•"/>
              <a:defRPr sz="1600" b="0" i="0" u="none" strike="noStrike"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r>
              <a:rPr lang="en-US" b="1" dirty="0"/>
              <a:t>Safety: </a:t>
            </a:r>
            <a:r>
              <a:rPr lang="en-US" dirty="0"/>
              <a:t>Considering the effects of mining, drilling, and pollution, nuclear power is safer than fossil fuel power plants.</a:t>
            </a:r>
          </a:p>
        </p:txBody>
      </p:sp>
    </p:spTree>
    <p:extLst>
      <p:ext uri="{BB962C8B-B14F-4D97-AF65-F5344CB8AC3E}">
        <p14:creationId xmlns:p14="http://schemas.microsoft.com/office/powerpoint/2010/main" val="33143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F2E1-47E8-794D-88EC-B8ECCB81C746}"/>
              </a:ext>
            </a:extLst>
          </p:cNvPr>
          <p:cNvSpPr>
            <a:spLocks noGrp="1"/>
          </p:cNvSpPr>
          <p:nvPr>
            <p:ph type="title"/>
          </p:nvPr>
        </p:nvSpPr>
        <p:spPr/>
        <p:txBody>
          <a:bodyPr/>
          <a:lstStyle/>
          <a:p>
            <a:r>
              <a:rPr lang="en-US" dirty="0"/>
              <a:t>Engineering the Future</a:t>
            </a:r>
          </a:p>
        </p:txBody>
      </p:sp>
      <p:pic>
        <p:nvPicPr>
          <p:cNvPr id="7" name="Picture 6">
            <a:extLst>
              <a:ext uri="{FF2B5EF4-FFF2-40B4-BE49-F238E27FC236}">
                <a16:creationId xmlns:a16="http://schemas.microsoft.com/office/drawing/2014/main" id="{8FD5222C-92FC-1B4D-A76E-48E970877085}"/>
              </a:ext>
            </a:extLst>
          </p:cNvPr>
          <p:cNvPicPr>
            <a:picLocks noChangeAspect="1"/>
          </p:cNvPicPr>
          <p:nvPr/>
        </p:nvPicPr>
        <p:blipFill>
          <a:blip r:embed="rId3"/>
          <a:stretch>
            <a:fillRect/>
          </a:stretch>
        </p:blipFill>
        <p:spPr>
          <a:xfrm>
            <a:off x="641325" y="1149676"/>
            <a:ext cx="2947371" cy="4424082"/>
          </a:xfrm>
          <a:prstGeom prst="rect">
            <a:avLst/>
          </a:prstGeom>
        </p:spPr>
      </p:pic>
      <p:pic>
        <p:nvPicPr>
          <p:cNvPr id="8" name="Picture 7">
            <a:extLst>
              <a:ext uri="{FF2B5EF4-FFF2-40B4-BE49-F238E27FC236}">
                <a16:creationId xmlns:a16="http://schemas.microsoft.com/office/drawing/2014/main" id="{496649D3-B190-DB46-BEF5-9CE3F9F15CD0}"/>
              </a:ext>
            </a:extLst>
          </p:cNvPr>
          <p:cNvPicPr>
            <a:picLocks noChangeAspect="1"/>
          </p:cNvPicPr>
          <p:nvPr/>
        </p:nvPicPr>
        <p:blipFill>
          <a:blip r:embed="rId4"/>
          <a:stretch>
            <a:fillRect/>
          </a:stretch>
        </p:blipFill>
        <p:spPr>
          <a:xfrm>
            <a:off x="3973606" y="1790652"/>
            <a:ext cx="4713194" cy="3142129"/>
          </a:xfrm>
          <a:prstGeom prst="rect">
            <a:avLst/>
          </a:prstGeom>
        </p:spPr>
      </p:pic>
      <p:sp>
        <p:nvSpPr>
          <p:cNvPr id="9" name="Text Placeholder 2">
            <a:extLst>
              <a:ext uri="{FF2B5EF4-FFF2-40B4-BE49-F238E27FC236}">
                <a16:creationId xmlns:a16="http://schemas.microsoft.com/office/drawing/2014/main" id="{45501E5D-C958-A64E-90DF-35667C9B4104}"/>
              </a:ext>
            </a:extLst>
          </p:cNvPr>
          <p:cNvSpPr>
            <a:spLocks noGrp="1"/>
          </p:cNvSpPr>
          <p:nvPr>
            <p:ph type="body" sz="quarter" idx="13"/>
          </p:nvPr>
        </p:nvSpPr>
        <p:spPr>
          <a:xfrm>
            <a:off x="641325" y="5504482"/>
            <a:ext cx="2947371" cy="426595"/>
          </a:xfrm>
        </p:spPr>
        <p:txBody>
          <a:bodyPr/>
          <a:lstStyle/>
          <a:p>
            <a:pPr marL="177800" indent="0" algn="ctr">
              <a:buNone/>
            </a:pPr>
            <a:r>
              <a:rPr lang="en-US" sz="1400" dirty="0"/>
              <a:t>How a bundle of fuel rods fits into the reactor</a:t>
            </a:r>
          </a:p>
        </p:txBody>
      </p:sp>
      <p:sp>
        <p:nvSpPr>
          <p:cNvPr id="10" name="Text Placeholder 2">
            <a:extLst>
              <a:ext uri="{FF2B5EF4-FFF2-40B4-BE49-F238E27FC236}">
                <a16:creationId xmlns:a16="http://schemas.microsoft.com/office/drawing/2014/main" id="{574E598D-643A-2542-B3CB-243578058940}"/>
              </a:ext>
            </a:extLst>
          </p:cNvPr>
          <p:cNvSpPr txBox="1">
            <a:spLocks/>
          </p:cNvSpPr>
          <p:nvPr/>
        </p:nvSpPr>
        <p:spPr>
          <a:xfrm>
            <a:off x="4714863" y="4932781"/>
            <a:ext cx="2947371" cy="426595"/>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lgn="ctr">
              <a:buFont typeface="System Font Regular"/>
              <a:buNone/>
            </a:pPr>
            <a:r>
              <a:rPr lang="en-US" sz="1400" dirty="0"/>
              <a:t>Up close image of the fuel rods</a:t>
            </a:r>
          </a:p>
        </p:txBody>
      </p:sp>
    </p:spTree>
    <p:extLst>
      <p:ext uri="{BB962C8B-B14F-4D97-AF65-F5344CB8AC3E}">
        <p14:creationId xmlns:p14="http://schemas.microsoft.com/office/powerpoint/2010/main" val="306355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3.7037E-7 L -4.16667E-6 0.23218 " pathEditMode="relative" rAng="0" ptsTypes="AA">
                                      <p:cBhvr>
                                        <p:cTn id="6" dur="2000" fill="hold"/>
                                        <p:tgtEl>
                                          <p:spTgt spid="9">
                                            <p:txEl>
                                              <p:pRg st="0" end="0"/>
                                            </p:txEl>
                                          </p:spTgt>
                                        </p:tgtEl>
                                        <p:attrNameLst>
                                          <p:attrName>ppt_x</p:attrName>
                                          <p:attrName>ppt_y</p:attrName>
                                        </p:attrNameLst>
                                      </p:cBhvr>
                                      <p:rCtr x="0" y="1159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3.7037E-7 L -4.16667E-6 0.23218 " pathEditMode="relative" rAng="0" ptsTypes="AA">
                                      <p:cBhvr>
                                        <p:cTn id="10" dur="2000" fill="hold"/>
                                        <p:tgtEl>
                                          <p:spTgt spid="10">
                                            <p:txEl>
                                              <p:pRg st="0" end="0"/>
                                            </p:txEl>
                                          </p:spTgt>
                                        </p:tgtEl>
                                        <p:attrNameLst>
                                          <p:attrName>ppt_x</p:attrName>
                                          <p:attrName>ppt_y</p:attrName>
                                        </p:attrNameLst>
                                      </p:cBhvr>
                                      <p:rCtr x="0"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7740-4A65-BC44-9912-65FC799130B0}"/>
              </a:ext>
            </a:extLst>
          </p:cNvPr>
          <p:cNvSpPr>
            <a:spLocks noGrp="1"/>
          </p:cNvSpPr>
          <p:nvPr>
            <p:ph type="title"/>
          </p:nvPr>
        </p:nvSpPr>
        <p:spPr/>
        <p:txBody>
          <a:bodyPr/>
          <a:lstStyle/>
          <a:p>
            <a:r>
              <a:rPr lang="en-US" dirty="0"/>
              <a:t>Summary</a:t>
            </a:r>
          </a:p>
        </p:txBody>
      </p:sp>
      <p:sp>
        <p:nvSpPr>
          <p:cNvPr id="8" name="Text Placeholder 2">
            <a:extLst>
              <a:ext uri="{FF2B5EF4-FFF2-40B4-BE49-F238E27FC236}">
                <a16:creationId xmlns:a16="http://schemas.microsoft.com/office/drawing/2014/main" id="{916DA637-FEB9-214D-9FF2-2EE99432F17B}"/>
              </a:ext>
            </a:extLst>
          </p:cNvPr>
          <p:cNvSpPr>
            <a:spLocks noGrp="1"/>
          </p:cNvSpPr>
          <p:nvPr>
            <p:ph type="body" sz="quarter" idx="13"/>
          </p:nvPr>
        </p:nvSpPr>
        <p:spPr>
          <a:xfrm>
            <a:off x="628650" y="1437716"/>
            <a:ext cx="8325569" cy="4369819"/>
          </a:xfrm>
        </p:spPr>
        <p:txBody>
          <a:bodyPr/>
          <a:lstStyle/>
          <a:p>
            <a:pPr marL="346075" indent="-168275"/>
            <a:r>
              <a:rPr lang="en-US" sz="1800" dirty="0"/>
              <a:t>Nuclear power consists of nuclear reactions that generate heat.</a:t>
            </a:r>
          </a:p>
          <a:p>
            <a:pPr marL="346075" indent="-168275"/>
            <a:r>
              <a:rPr lang="en-US" sz="1800" dirty="0"/>
              <a:t>Many stated risks of nuclear energy will be inaccurate, including the explosive potential, radiation release, and the hazards to people near the nuclear reactors. </a:t>
            </a:r>
          </a:p>
          <a:p>
            <a:pPr marL="346075" indent="-168275"/>
            <a:r>
              <a:rPr lang="en-US" sz="1800" dirty="0"/>
              <a:t>The biggest benefits of nuclear power include that it is a low-emission energy source, the fuel is cheap, and that it is safer than other power sources such as fossil fuel plants.</a:t>
            </a:r>
          </a:p>
          <a:p>
            <a:pPr marL="346075" indent="-168275"/>
            <a:r>
              <a:rPr lang="en-US" sz="1800" dirty="0"/>
              <a:t>Nuclear power generally generates electricity by heating water into steam that turns a turbine attached to a generator, which generates the electricity. </a:t>
            </a:r>
          </a:p>
        </p:txBody>
      </p:sp>
    </p:spTree>
    <p:extLst>
      <p:ext uri="{BB962C8B-B14F-4D97-AF65-F5344CB8AC3E}">
        <p14:creationId xmlns:p14="http://schemas.microsoft.com/office/powerpoint/2010/main" val="1314548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FFEB-FF76-764A-9D49-187EB0EE447F}"/>
              </a:ext>
            </a:extLst>
          </p:cNvPr>
          <p:cNvSpPr>
            <a:spLocks noGrp="1"/>
          </p:cNvSpPr>
          <p:nvPr>
            <p:ph type="title"/>
          </p:nvPr>
        </p:nvSpPr>
        <p:spPr/>
        <p:txBody>
          <a:bodyPr/>
          <a:lstStyle/>
          <a:p>
            <a:r>
              <a:rPr lang="en-US" dirty="0"/>
              <a:t>Using Nuclear to Generate Electricity</a:t>
            </a:r>
          </a:p>
        </p:txBody>
      </p:sp>
      <p:pic>
        <p:nvPicPr>
          <p:cNvPr id="4" name="Picture 3">
            <a:extLst>
              <a:ext uri="{FF2B5EF4-FFF2-40B4-BE49-F238E27FC236}">
                <a16:creationId xmlns:a16="http://schemas.microsoft.com/office/drawing/2014/main" id="{7EA698E5-9A23-144F-937A-E70D3BCC0092}"/>
              </a:ext>
            </a:extLst>
          </p:cNvPr>
          <p:cNvPicPr>
            <a:picLocks noChangeAspect="1"/>
          </p:cNvPicPr>
          <p:nvPr/>
        </p:nvPicPr>
        <p:blipFill>
          <a:blip r:embed="rId2"/>
          <a:stretch>
            <a:fillRect/>
          </a:stretch>
        </p:blipFill>
        <p:spPr>
          <a:xfrm>
            <a:off x="0" y="884855"/>
            <a:ext cx="9144000" cy="5200261"/>
          </a:xfrm>
          <a:prstGeom prst="rect">
            <a:avLst/>
          </a:prstGeom>
        </p:spPr>
      </p:pic>
      <p:pic>
        <p:nvPicPr>
          <p:cNvPr id="9" name="Picture 8">
            <a:extLst>
              <a:ext uri="{FF2B5EF4-FFF2-40B4-BE49-F238E27FC236}">
                <a16:creationId xmlns:a16="http://schemas.microsoft.com/office/drawing/2014/main" id="{005D8D01-0AF5-5C4D-B87A-2926DC7AAAA0}"/>
              </a:ext>
            </a:extLst>
          </p:cNvPr>
          <p:cNvPicPr>
            <a:picLocks noChangeAspect="1"/>
          </p:cNvPicPr>
          <p:nvPr/>
        </p:nvPicPr>
        <p:blipFill>
          <a:blip r:embed="rId3"/>
          <a:stretch>
            <a:fillRect/>
          </a:stretch>
        </p:blipFill>
        <p:spPr>
          <a:xfrm>
            <a:off x="0" y="884854"/>
            <a:ext cx="9144000" cy="5200261"/>
          </a:xfrm>
          <a:prstGeom prst="rect">
            <a:avLst/>
          </a:prstGeom>
        </p:spPr>
      </p:pic>
    </p:spTree>
    <p:extLst>
      <p:ext uri="{BB962C8B-B14F-4D97-AF65-F5344CB8AC3E}">
        <p14:creationId xmlns:p14="http://schemas.microsoft.com/office/powerpoint/2010/main" val="4061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A372905-BC1D-484F-B30B-7E9F96FD2975}"/>
              </a:ext>
            </a:extLst>
          </p:cNvPr>
          <p:cNvSpPr>
            <a:spLocks noGrp="1"/>
          </p:cNvSpPr>
          <p:nvPr>
            <p:ph type="title"/>
          </p:nvPr>
        </p:nvSpPr>
        <p:spPr/>
        <p:txBody>
          <a:bodyPr/>
          <a:lstStyle/>
          <a:p>
            <a:r>
              <a:rPr lang="en-US" dirty="0"/>
              <a:t>Nuclear Power: </a:t>
            </a:r>
            <a:br>
              <a:rPr lang="en-US" dirty="0"/>
            </a:br>
            <a:r>
              <a:rPr lang="en-US" dirty="0"/>
              <a:t>Fact or Misconception?</a:t>
            </a:r>
          </a:p>
        </p:txBody>
      </p:sp>
      <p:sp>
        <p:nvSpPr>
          <p:cNvPr id="11" name="Text Placeholder 10">
            <a:extLst>
              <a:ext uri="{FF2B5EF4-FFF2-40B4-BE49-F238E27FC236}">
                <a16:creationId xmlns:a16="http://schemas.microsoft.com/office/drawing/2014/main" id="{BD267E8F-F7B7-244F-95C9-3D340F77ED65}"/>
              </a:ext>
            </a:extLst>
          </p:cNvPr>
          <p:cNvSpPr>
            <a:spLocks noGrp="1"/>
          </p:cNvSpPr>
          <p:nvPr>
            <p:ph type="body" sz="quarter" idx="13"/>
          </p:nvPr>
        </p:nvSpPr>
        <p:spPr>
          <a:xfrm>
            <a:off x="628650" y="1437716"/>
            <a:ext cx="4984749" cy="617661"/>
          </a:xfrm>
        </p:spPr>
        <p:txBody>
          <a:bodyPr/>
          <a:lstStyle/>
          <a:p>
            <a:pPr marL="403225" indent="-225425"/>
            <a:r>
              <a:rPr lang="en-US" b="1" dirty="0"/>
              <a:t>Claim 1:</a:t>
            </a:r>
            <a:r>
              <a:rPr lang="en-US" dirty="0"/>
              <a:t> A nuclear reactor can explode </a:t>
            </a:r>
            <a:br>
              <a:rPr lang="en-US" dirty="0"/>
            </a:br>
            <a:r>
              <a:rPr lang="en-US" dirty="0"/>
              <a:t>like a nuclear bomb.  </a:t>
            </a:r>
          </a:p>
        </p:txBody>
      </p:sp>
      <p:sp>
        <p:nvSpPr>
          <p:cNvPr id="4" name="Text Placeholder 10">
            <a:extLst>
              <a:ext uri="{FF2B5EF4-FFF2-40B4-BE49-F238E27FC236}">
                <a16:creationId xmlns:a16="http://schemas.microsoft.com/office/drawing/2014/main" id="{FDCCDE7A-D225-E84D-ADAB-17B9D35E0E20}"/>
              </a:ext>
            </a:extLst>
          </p:cNvPr>
          <p:cNvSpPr txBox="1">
            <a:spLocks/>
          </p:cNvSpPr>
          <p:nvPr/>
        </p:nvSpPr>
        <p:spPr>
          <a:xfrm>
            <a:off x="628650" y="2343418"/>
            <a:ext cx="4984749" cy="691096"/>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403225" indent="-225425"/>
            <a:r>
              <a:rPr lang="en-US" b="1" dirty="0">
                <a:latin typeface="+mn-lt"/>
              </a:rPr>
              <a:t>Claim 2: </a:t>
            </a:r>
            <a:r>
              <a:rPr lang="en-US" dirty="0">
                <a:latin typeface="+mn-lt"/>
              </a:rPr>
              <a:t>Nuclear energy is bad for the environment.</a:t>
            </a:r>
          </a:p>
        </p:txBody>
      </p:sp>
      <p:sp>
        <p:nvSpPr>
          <p:cNvPr id="6" name="Text Placeholder 10">
            <a:extLst>
              <a:ext uri="{FF2B5EF4-FFF2-40B4-BE49-F238E27FC236}">
                <a16:creationId xmlns:a16="http://schemas.microsoft.com/office/drawing/2014/main" id="{D18B9B60-B62B-D54B-87C4-DA4BA8E3A78F}"/>
              </a:ext>
            </a:extLst>
          </p:cNvPr>
          <p:cNvSpPr txBox="1">
            <a:spLocks/>
          </p:cNvSpPr>
          <p:nvPr/>
        </p:nvSpPr>
        <p:spPr>
          <a:xfrm>
            <a:off x="628650" y="3322556"/>
            <a:ext cx="4984749" cy="658725"/>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403225" indent="-225425"/>
            <a:r>
              <a:rPr lang="en-US" b="1" dirty="0">
                <a:latin typeface="+mn-lt"/>
              </a:rPr>
              <a:t>Claim 3:</a:t>
            </a:r>
            <a:r>
              <a:rPr lang="en-US" dirty="0">
                <a:latin typeface="+mn-lt"/>
              </a:rPr>
              <a:t> Nuclear power releases dangerous amounts of radiation into the atmosphere.</a:t>
            </a:r>
            <a:br>
              <a:rPr lang="en-US" dirty="0">
                <a:latin typeface="+mn-lt"/>
              </a:rPr>
            </a:br>
            <a:r>
              <a:rPr lang="en-US" dirty="0">
                <a:latin typeface="+mn-lt"/>
              </a:rPr>
              <a:t> </a:t>
            </a:r>
          </a:p>
        </p:txBody>
      </p:sp>
      <p:sp>
        <p:nvSpPr>
          <p:cNvPr id="7" name="Text Placeholder 10">
            <a:extLst>
              <a:ext uri="{FF2B5EF4-FFF2-40B4-BE49-F238E27FC236}">
                <a16:creationId xmlns:a16="http://schemas.microsoft.com/office/drawing/2014/main" id="{1FA3D30D-88F0-B54A-8AE1-413E4984DF1F}"/>
              </a:ext>
            </a:extLst>
          </p:cNvPr>
          <p:cNvSpPr txBox="1">
            <a:spLocks/>
          </p:cNvSpPr>
          <p:nvPr/>
        </p:nvSpPr>
        <p:spPr>
          <a:xfrm>
            <a:off x="628650" y="4269323"/>
            <a:ext cx="4984749" cy="933856"/>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403225" indent="-225425"/>
            <a:r>
              <a:rPr lang="en-US" b="1" dirty="0">
                <a:latin typeface="+mn-lt"/>
              </a:rPr>
              <a:t>Claim 4: </a:t>
            </a:r>
            <a:r>
              <a:rPr lang="en-US" dirty="0">
                <a:latin typeface="+mn-lt"/>
              </a:rPr>
              <a:t>Nuclear power plants are some </a:t>
            </a:r>
            <a:br>
              <a:rPr lang="en-US" dirty="0">
                <a:latin typeface="+mn-lt"/>
              </a:rPr>
            </a:br>
            <a:r>
              <a:rPr lang="en-US" dirty="0">
                <a:latin typeface="+mn-lt"/>
              </a:rPr>
              <a:t>of the safest and most secure workplace </a:t>
            </a:r>
            <a:br>
              <a:rPr lang="en-US" dirty="0">
                <a:latin typeface="+mn-lt"/>
              </a:rPr>
            </a:br>
            <a:r>
              <a:rPr lang="en-US" dirty="0">
                <a:latin typeface="+mn-lt"/>
              </a:rPr>
              <a:t>facilities in the U.S.</a:t>
            </a:r>
            <a:br>
              <a:rPr lang="en-US" dirty="0">
                <a:latin typeface="+mn-lt"/>
              </a:rPr>
            </a:br>
            <a:endParaRPr lang="en-US" dirty="0">
              <a:latin typeface="+mn-lt"/>
            </a:endParaRPr>
          </a:p>
        </p:txBody>
      </p:sp>
    </p:spTree>
    <p:extLst>
      <p:ext uri="{BB962C8B-B14F-4D97-AF65-F5344CB8AC3E}">
        <p14:creationId xmlns:p14="http://schemas.microsoft.com/office/powerpoint/2010/main" val="32060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C505-671E-7B44-9288-DBCF5DCA7899}"/>
              </a:ext>
            </a:extLst>
          </p:cNvPr>
          <p:cNvSpPr>
            <a:spLocks noGrp="1"/>
          </p:cNvSpPr>
          <p:nvPr>
            <p:ph type="title"/>
          </p:nvPr>
        </p:nvSpPr>
        <p:spPr/>
        <p:txBody>
          <a:bodyPr/>
          <a:lstStyle/>
          <a:p>
            <a:r>
              <a:rPr lang="en-US" dirty="0">
                <a:latin typeface="+mj-lt"/>
              </a:rPr>
              <a:t>Lesson Objectives</a:t>
            </a:r>
          </a:p>
        </p:txBody>
      </p:sp>
      <p:sp>
        <p:nvSpPr>
          <p:cNvPr id="3" name="Text Placeholder 2">
            <a:extLst>
              <a:ext uri="{FF2B5EF4-FFF2-40B4-BE49-F238E27FC236}">
                <a16:creationId xmlns:a16="http://schemas.microsoft.com/office/drawing/2014/main" id="{ABD575F6-9628-3840-A0B3-927DC93C6615}"/>
              </a:ext>
            </a:extLst>
          </p:cNvPr>
          <p:cNvSpPr>
            <a:spLocks noGrp="1"/>
          </p:cNvSpPr>
          <p:nvPr>
            <p:ph type="body" sz="quarter" idx="13"/>
          </p:nvPr>
        </p:nvSpPr>
        <p:spPr>
          <a:xfrm>
            <a:off x="567691" y="2085041"/>
            <a:ext cx="4984749" cy="2785540"/>
          </a:xfrm>
        </p:spPr>
        <p:txBody>
          <a:bodyPr/>
          <a:lstStyle/>
          <a:p>
            <a:pPr marL="177800" indent="0">
              <a:buNone/>
            </a:pPr>
            <a:r>
              <a:rPr lang="en-US" b="1" dirty="0">
                <a:latin typeface="+mn-lt"/>
              </a:rPr>
              <a:t>You will:</a:t>
            </a:r>
          </a:p>
          <a:p>
            <a:r>
              <a:rPr lang="en-US" dirty="0">
                <a:latin typeface="+mn-lt"/>
              </a:rPr>
              <a:t>Model the natural physical process of nuclear fission.</a:t>
            </a:r>
            <a:br>
              <a:rPr lang="en-US" dirty="0">
                <a:latin typeface="+mn-lt"/>
              </a:rPr>
            </a:br>
            <a:endParaRPr lang="en-US" dirty="0">
              <a:latin typeface="+mn-lt"/>
            </a:endParaRPr>
          </a:p>
          <a:p>
            <a:r>
              <a:rPr lang="en-US" dirty="0">
                <a:latin typeface="+mn-lt"/>
              </a:rPr>
              <a:t>Evaluate the benefits and risks of nuclear </a:t>
            </a:r>
            <a:br>
              <a:rPr lang="en-US" dirty="0">
                <a:latin typeface="+mn-lt"/>
              </a:rPr>
            </a:br>
            <a:r>
              <a:rPr lang="en-US" dirty="0">
                <a:latin typeface="+mn-lt"/>
              </a:rPr>
              <a:t>power, especially in comparison to other </a:t>
            </a:r>
            <a:br>
              <a:rPr lang="en-US" dirty="0">
                <a:latin typeface="+mn-lt"/>
              </a:rPr>
            </a:br>
            <a:r>
              <a:rPr lang="en-US" dirty="0">
                <a:latin typeface="+mn-lt"/>
              </a:rPr>
              <a:t>power sources.</a:t>
            </a:r>
            <a:br>
              <a:rPr lang="en-US" dirty="0">
                <a:latin typeface="+mn-lt"/>
              </a:rPr>
            </a:br>
            <a:endParaRPr lang="en-US" dirty="0">
              <a:latin typeface="+mn-lt"/>
            </a:endParaRPr>
          </a:p>
          <a:p>
            <a:r>
              <a:rPr lang="en-US" dirty="0">
                <a:latin typeface="+mn-lt"/>
              </a:rPr>
              <a:t>Analyze and communicate the science </a:t>
            </a:r>
            <a:br>
              <a:rPr lang="en-US" dirty="0">
                <a:latin typeface="+mn-lt"/>
              </a:rPr>
            </a:br>
            <a:r>
              <a:rPr lang="en-US" dirty="0">
                <a:latin typeface="+mn-lt"/>
              </a:rPr>
              <a:t>behind uses of nuclear power.</a:t>
            </a:r>
          </a:p>
        </p:txBody>
      </p:sp>
      <p:pic>
        <p:nvPicPr>
          <p:cNvPr id="6" name="Picture 5">
            <a:extLst>
              <a:ext uri="{FF2B5EF4-FFF2-40B4-BE49-F238E27FC236}">
                <a16:creationId xmlns:a16="http://schemas.microsoft.com/office/drawing/2014/main" id="{1EBDA83A-1F8B-FB4D-9156-9433AB4FA9A6}"/>
              </a:ext>
            </a:extLst>
          </p:cNvPr>
          <p:cNvPicPr>
            <a:picLocks noChangeAspect="1"/>
          </p:cNvPicPr>
          <p:nvPr/>
        </p:nvPicPr>
        <p:blipFill>
          <a:blip r:embed="rId2"/>
          <a:stretch>
            <a:fillRect/>
          </a:stretch>
        </p:blipFill>
        <p:spPr>
          <a:xfrm>
            <a:off x="5563836" y="1318811"/>
            <a:ext cx="3263900" cy="4318000"/>
          </a:xfrm>
          <a:prstGeom prst="rect">
            <a:avLst/>
          </a:prstGeom>
        </p:spPr>
      </p:pic>
    </p:spTree>
    <p:extLst>
      <p:ext uri="{BB962C8B-B14F-4D97-AF65-F5344CB8AC3E}">
        <p14:creationId xmlns:p14="http://schemas.microsoft.com/office/powerpoint/2010/main" val="26735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BA8D-5C0D-E44A-863F-5383FEE9724F}"/>
              </a:ext>
            </a:extLst>
          </p:cNvPr>
          <p:cNvSpPr>
            <a:spLocks noGrp="1"/>
          </p:cNvSpPr>
          <p:nvPr>
            <p:ph type="title"/>
          </p:nvPr>
        </p:nvSpPr>
        <p:spPr>
          <a:xfrm>
            <a:off x="2339271" y="-149252"/>
            <a:ext cx="6449130" cy="1325562"/>
          </a:xfrm>
        </p:spPr>
        <p:txBody>
          <a:bodyPr/>
          <a:lstStyle/>
          <a:p>
            <a:r>
              <a:rPr lang="en-US" dirty="0"/>
              <a:t>Background</a:t>
            </a:r>
          </a:p>
        </p:txBody>
      </p:sp>
      <p:sp>
        <p:nvSpPr>
          <p:cNvPr id="3" name="Text Placeholder 2">
            <a:extLst>
              <a:ext uri="{FF2B5EF4-FFF2-40B4-BE49-F238E27FC236}">
                <a16:creationId xmlns:a16="http://schemas.microsoft.com/office/drawing/2014/main" id="{1D60F394-FC91-904A-A27C-0F14266B6804}"/>
              </a:ext>
            </a:extLst>
          </p:cNvPr>
          <p:cNvSpPr>
            <a:spLocks noGrp="1"/>
          </p:cNvSpPr>
          <p:nvPr>
            <p:ph type="body" sz="quarter" idx="13"/>
          </p:nvPr>
        </p:nvSpPr>
        <p:spPr>
          <a:xfrm>
            <a:off x="565686" y="2155625"/>
            <a:ext cx="4984749" cy="2829484"/>
          </a:xfrm>
        </p:spPr>
        <p:txBody>
          <a:bodyPr/>
          <a:lstStyle/>
          <a:p>
            <a:pPr marL="347663" indent="-169863"/>
            <a:r>
              <a:rPr lang="en-US" dirty="0"/>
              <a:t>Atoms make up all matter, and they are made </a:t>
            </a:r>
            <a:br>
              <a:rPr lang="en-US" dirty="0"/>
            </a:br>
            <a:r>
              <a:rPr lang="en-US" dirty="0"/>
              <a:t>up of three smaller particles.</a:t>
            </a:r>
            <a:br>
              <a:rPr lang="en-US" dirty="0"/>
            </a:br>
            <a:endParaRPr lang="en-US" dirty="0"/>
          </a:p>
          <a:p>
            <a:pPr marL="347663" indent="-169863"/>
            <a:r>
              <a:rPr lang="en-US" dirty="0"/>
              <a:t>The atom’s nucleus contains two of the small particles, known as neutrons and protons.</a:t>
            </a:r>
            <a:br>
              <a:rPr lang="en-US" dirty="0"/>
            </a:br>
            <a:endParaRPr lang="en-US" dirty="0"/>
          </a:p>
          <a:p>
            <a:pPr marL="347663" indent="-169863"/>
            <a:r>
              <a:rPr lang="en-US" dirty="0"/>
              <a:t>Each element can have different numbers </a:t>
            </a:r>
            <a:br>
              <a:rPr lang="en-US" dirty="0"/>
            </a:br>
            <a:r>
              <a:rPr lang="en-US" dirty="0"/>
              <a:t>of neutrons, but always the same number of protons. Elements with different numbers </a:t>
            </a:r>
            <a:br>
              <a:rPr lang="en-US" dirty="0"/>
            </a:br>
            <a:r>
              <a:rPr lang="en-US" dirty="0"/>
              <a:t>of neutrons are called isotopes.</a:t>
            </a:r>
            <a:br>
              <a:rPr lang="en-US" dirty="0"/>
            </a:br>
            <a:endParaRPr lang="en-US" dirty="0"/>
          </a:p>
        </p:txBody>
      </p:sp>
      <p:pic>
        <p:nvPicPr>
          <p:cNvPr id="5" name="Picture 4">
            <a:extLst>
              <a:ext uri="{FF2B5EF4-FFF2-40B4-BE49-F238E27FC236}">
                <a16:creationId xmlns:a16="http://schemas.microsoft.com/office/drawing/2014/main" id="{58E5792F-A1DA-2C42-9FE1-35B1A92A5EEC}"/>
              </a:ext>
            </a:extLst>
          </p:cNvPr>
          <p:cNvPicPr>
            <a:picLocks noChangeAspect="1"/>
          </p:cNvPicPr>
          <p:nvPr/>
        </p:nvPicPr>
        <p:blipFill>
          <a:blip r:embed="rId2"/>
          <a:stretch>
            <a:fillRect/>
          </a:stretch>
        </p:blipFill>
        <p:spPr>
          <a:xfrm>
            <a:off x="5563836" y="1880671"/>
            <a:ext cx="3403360" cy="3379393"/>
          </a:xfrm>
          <a:prstGeom prst="rect">
            <a:avLst/>
          </a:prstGeom>
        </p:spPr>
      </p:pic>
      <p:sp>
        <p:nvSpPr>
          <p:cNvPr id="6" name="TextBox 5">
            <a:extLst>
              <a:ext uri="{FF2B5EF4-FFF2-40B4-BE49-F238E27FC236}">
                <a16:creationId xmlns:a16="http://schemas.microsoft.com/office/drawing/2014/main" id="{C7018880-58A2-0942-AD3A-54C59699E975}"/>
              </a:ext>
            </a:extLst>
          </p:cNvPr>
          <p:cNvSpPr txBox="1"/>
          <p:nvPr/>
        </p:nvSpPr>
        <p:spPr>
          <a:xfrm rot="19079189">
            <a:off x="6205788" y="2581630"/>
            <a:ext cx="914400" cy="269304"/>
          </a:xfrm>
          <a:prstGeom prst="rect">
            <a:avLst/>
          </a:prstGeom>
          <a:noFill/>
        </p:spPr>
        <p:txBody>
          <a:bodyPr wrap="square" rtlCol="0">
            <a:spAutoFit/>
          </a:bodyPr>
          <a:lstStyle/>
          <a:p>
            <a:r>
              <a:rPr lang="en-US" sz="1150" dirty="0">
                <a:solidFill>
                  <a:schemeClr val="accent5"/>
                </a:solidFill>
              </a:rPr>
              <a:t>Nucleus</a:t>
            </a:r>
          </a:p>
        </p:txBody>
      </p:sp>
      <p:sp>
        <p:nvSpPr>
          <p:cNvPr id="7" name="Left Bracket 6">
            <a:extLst>
              <a:ext uri="{FF2B5EF4-FFF2-40B4-BE49-F238E27FC236}">
                <a16:creationId xmlns:a16="http://schemas.microsoft.com/office/drawing/2014/main" id="{A0EBA739-87D1-6A41-BC05-639D7E2E41C8}"/>
              </a:ext>
            </a:extLst>
          </p:cNvPr>
          <p:cNvSpPr/>
          <p:nvPr/>
        </p:nvSpPr>
        <p:spPr>
          <a:xfrm rot="2891338">
            <a:off x="6659593" y="2570673"/>
            <a:ext cx="172528" cy="845388"/>
          </a:xfrm>
          <a:prstGeom prst="leftBracket">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58350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A0C9BE-0383-6042-BCB3-D765106F928C}"/>
              </a:ext>
            </a:extLst>
          </p:cNvPr>
          <p:cNvSpPr/>
          <p:nvPr/>
        </p:nvSpPr>
        <p:spPr>
          <a:xfrm>
            <a:off x="577049" y="1176310"/>
            <a:ext cx="3338002" cy="4631225"/>
          </a:xfrm>
          <a:prstGeom prst="rect">
            <a:avLst/>
          </a:prstGeom>
          <a:solidFill>
            <a:srgbClr val="268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811F9-EA1F-F64C-9E66-21F4A40BAD9B}"/>
              </a:ext>
            </a:extLst>
          </p:cNvPr>
          <p:cNvSpPr>
            <a:spLocks noGrp="1"/>
          </p:cNvSpPr>
          <p:nvPr>
            <p:ph type="title"/>
          </p:nvPr>
        </p:nvSpPr>
        <p:spPr>
          <a:xfrm>
            <a:off x="2339271" y="-149252"/>
            <a:ext cx="6449130" cy="1325562"/>
          </a:xfrm>
        </p:spPr>
        <p:txBody>
          <a:bodyPr/>
          <a:lstStyle/>
          <a:p>
            <a:r>
              <a:rPr lang="en-US" dirty="0"/>
              <a:t>Boiling Water Reactor</a:t>
            </a:r>
          </a:p>
        </p:txBody>
      </p:sp>
      <p:sp>
        <p:nvSpPr>
          <p:cNvPr id="3" name="Text Placeholder 2">
            <a:extLst>
              <a:ext uri="{FF2B5EF4-FFF2-40B4-BE49-F238E27FC236}">
                <a16:creationId xmlns:a16="http://schemas.microsoft.com/office/drawing/2014/main" id="{F7518E8E-4199-984E-8B8F-80433BBF4EE1}"/>
              </a:ext>
            </a:extLst>
          </p:cNvPr>
          <p:cNvSpPr>
            <a:spLocks noGrp="1"/>
          </p:cNvSpPr>
          <p:nvPr>
            <p:ph type="body" sz="quarter" idx="13"/>
          </p:nvPr>
        </p:nvSpPr>
        <p:spPr>
          <a:xfrm>
            <a:off x="647237" y="2035834"/>
            <a:ext cx="3197626" cy="4369819"/>
          </a:xfrm>
        </p:spPr>
        <p:txBody>
          <a:bodyPr/>
          <a:lstStyle/>
          <a:p>
            <a:pPr marL="347663" indent="-169863">
              <a:buClr>
                <a:schemeClr val="bg1"/>
              </a:buClr>
            </a:pPr>
            <a:r>
              <a:rPr lang="en-US" dirty="0">
                <a:solidFill>
                  <a:schemeClr val="bg1"/>
                </a:solidFill>
              </a:rPr>
              <a:t>What do you think is happening in this animation?</a:t>
            </a:r>
          </a:p>
          <a:p>
            <a:pPr>
              <a:buClr>
                <a:schemeClr val="bg1"/>
              </a:buClr>
            </a:pPr>
            <a:endParaRPr lang="en-US" dirty="0">
              <a:solidFill>
                <a:schemeClr val="bg1"/>
              </a:solidFill>
            </a:endParaRPr>
          </a:p>
          <a:p>
            <a:pPr marL="347663" indent="-169863">
              <a:buClr>
                <a:schemeClr val="bg1"/>
              </a:buClr>
            </a:pPr>
            <a:r>
              <a:rPr lang="en-US" dirty="0">
                <a:solidFill>
                  <a:schemeClr val="bg1"/>
                </a:solidFill>
              </a:rPr>
              <a:t>What do you predict is the purpose of a boiling water reactor?</a:t>
            </a:r>
          </a:p>
          <a:p>
            <a:pPr>
              <a:buClr>
                <a:schemeClr val="bg1"/>
              </a:buClr>
            </a:pPr>
            <a:endParaRPr lang="en-US" dirty="0">
              <a:solidFill>
                <a:schemeClr val="bg1"/>
              </a:solidFill>
            </a:endParaRPr>
          </a:p>
          <a:p>
            <a:pPr marL="347663" indent="-169863">
              <a:buClr>
                <a:schemeClr val="bg1"/>
              </a:buClr>
            </a:pPr>
            <a:r>
              <a:rPr lang="en-US" dirty="0">
                <a:solidFill>
                  <a:schemeClr val="bg1"/>
                </a:solidFill>
              </a:rPr>
              <a:t>Can you explain where you have seen or heard the words turbine or generator before?</a:t>
            </a:r>
          </a:p>
          <a:p>
            <a:pPr marL="177800" indent="0">
              <a:buClr>
                <a:schemeClr val="bg1"/>
              </a:buClr>
              <a:buNone/>
            </a:pPr>
            <a:endParaRPr lang="en-US" dirty="0">
              <a:solidFill>
                <a:schemeClr val="bg1"/>
              </a:solidFill>
            </a:endParaRPr>
          </a:p>
        </p:txBody>
      </p:sp>
      <p:pic>
        <p:nvPicPr>
          <p:cNvPr id="7" name="Picture 6">
            <a:extLst>
              <a:ext uri="{FF2B5EF4-FFF2-40B4-BE49-F238E27FC236}">
                <a16:creationId xmlns:a16="http://schemas.microsoft.com/office/drawing/2014/main" id="{87BF65FF-6258-D947-B681-0DFC05CE70E2}"/>
              </a:ext>
            </a:extLst>
          </p:cNvPr>
          <p:cNvPicPr>
            <a:picLocks noChangeAspect="1"/>
          </p:cNvPicPr>
          <p:nvPr/>
        </p:nvPicPr>
        <p:blipFill>
          <a:blip r:embed="rId2"/>
          <a:stretch>
            <a:fillRect/>
          </a:stretch>
        </p:blipFill>
        <p:spPr>
          <a:xfrm>
            <a:off x="4032783" y="2035834"/>
            <a:ext cx="5111217" cy="2674189"/>
          </a:xfrm>
          <a:prstGeom prst="rect">
            <a:avLst/>
          </a:prstGeom>
        </p:spPr>
      </p:pic>
    </p:spTree>
    <p:extLst>
      <p:ext uri="{BB962C8B-B14F-4D97-AF65-F5344CB8AC3E}">
        <p14:creationId xmlns:p14="http://schemas.microsoft.com/office/powerpoint/2010/main" val="2013399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BBEF-601C-E141-A6FE-1C2F12FA45BB}"/>
              </a:ext>
            </a:extLst>
          </p:cNvPr>
          <p:cNvSpPr>
            <a:spLocks noGrp="1"/>
          </p:cNvSpPr>
          <p:nvPr>
            <p:ph type="title"/>
          </p:nvPr>
        </p:nvSpPr>
        <p:spPr>
          <a:xfrm>
            <a:off x="2339271" y="-149252"/>
            <a:ext cx="6449130" cy="1325562"/>
          </a:xfrm>
        </p:spPr>
        <p:txBody>
          <a:bodyPr/>
          <a:lstStyle/>
          <a:p>
            <a:r>
              <a:rPr lang="en-US" dirty="0"/>
              <a:t>Nuclear Fission</a:t>
            </a:r>
          </a:p>
        </p:txBody>
      </p:sp>
      <p:sp>
        <p:nvSpPr>
          <p:cNvPr id="3" name="Text Placeholder 2">
            <a:extLst>
              <a:ext uri="{FF2B5EF4-FFF2-40B4-BE49-F238E27FC236}">
                <a16:creationId xmlns:a16="http://schemas.microsoft.com/office/drawing/2014/main" id="{DA7BEDA6-D0DB-A841-BB31-D170378C95A5}"/>
              </a:ext>
            </a:extLst>
          </p:cNvPr>
          <p:cNvSpPr>
            <a:spLocks noGrp="1"/>
          </p:cNvSpPr>
          <p:nvPr>
            <p:ph type="body" sz="quarter" idx="13"/>
          </p:nvPr>
        </p:nvSpPr>
        <p:spPr>
          <a:xfrm>
            <a:off x="4569843" y="1437716"/>
            <a:ext cx="4218558" cy="426595"/>
          </a:xfrm>
        </p:spPr>
        <p:txBody>
          <a:bodyPr/>
          <a:lstStyle/>
          <a:p>
            <a:r>
              <a:rPr lang="en-US" dirty="0"/>
              <a:t> The nucleus vibrates and splits. </a:t>
            </a:r>
          </a:p>
        </p:txBody>
      </p:sp>
      <p:sp>
        <p:nvSpPr>
          <p:cNvPr id="7" name="Text Placeholder 2">
            <a:extLst>
              <a:ext uri="{FF2B5EF4-FFF2-40B4-BE49-F238E27FC236}">
                <a16:creationId xmlns:a16="http://schemas.microsoft.com/office/drawing/2014/main" id="{0E0DE686-1BE5-304A-A515-27795E0B6B07}"/>
              </a:ext>
            </a:extLst>
          </p:cNvPr>
          <p:cNvSpPr txBox="1">
            <a:spLocks/>
          </p:cNvSpPr>
          <p:nvPr/>
        </p:nvSpPr>
        <p:spPr>
          <a:xfrm>
            <a:off x="4569843" y="2125717"/>
            <a:ext cx="4218558" cy="626361"/>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344488" indent="-166688"/>
            <a:r>
              <a:rPr lang="en-US" dirty="0">
                <a:latin typeface="+mn-lt"/>
              </a:rPr>
              <a:t>A neutron strikes the nucleus of a heavy and unstable isotope. </a:t>
            </a:r>
          </a:p>
          <a:p>
            <a:endParaRPr lang="en-US" dirty="0">
              <a:latin typeface="+mn-lt"/>
            </a:endParaRPr>
          </a:p>
        </p:txBody>
      </p:sp>
      <p:sp>
        <p:nvSpPr>
          <p:cNvPr id="8" name="Text Placeholder 2">
            <a:extLst>
              <a:ext uri="{FF2B5EF4-FFF2-40B4-BE49-F238E27FC236}">
                <a16:creationId xmlns:a16="http://schemas.microsoft.com/office/drawing/2014/main" id="{9AF476E8-E56D-304E-B540-B9DC5468CC60}"/>
              </a:ext>
            </a:extLst>
          </p:cNvPr>
          <p:cNvSpPr txBox="1">
            <a:spLocks/>
          </p:cNvSpPr>
          <p:nvPr/>
        </p:nvSpPr>
        <p:spPr>
          <a:xfrm>
            <a:off x="4569843" y="3013484"/>
            <a:ext cx="4218558" cy="626361"/>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r>
              <a:rPr lang="en-US" dirty="0">
                <a:latin typeface="+mn-lt"/>
              </a:rPr>
              <a:t> A nucleus being split results in fission.</a:t>
            </a:r>
          </a:p>
        </p:txBody>
      </p:sp>
      <p:sp>
        <p:nvSpPr>
          <p:cNvPr id="9" name="Text Placeholder 2">
            <a:extLst>
              <a:ext uri="{FF2B5EF4-FFF2-40B4-BE49-F238E27FC236}">
                <a16:creationId xmlns:a16="http://schemas.microsoft.com/office/drawing/2014/main" id="{A4294C71-8980-C841-A697-A279B918574B}"/>
              </a:ext>
            </a:extLst>
          </p:cNvPr>
          <p:cNvSpPr txBox="1">
            <a:spLocks/>
          </p:cNvSpPr>
          <p:nvPr/>
        </p:nvSpPr>
        <p:spPr>
          <a:xfrm>
            <a:off x="4569843" y="3660445"/>
            <a:ext cx="4218558" cy="626361"/>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r>
              <a:rPr lang="en-US" dirty="0">
                <a:latin typeface="+mn-lt"/>
              </a:rPr>
              <a:t> Heat energy is produced.</a:t>
            </a:r>
          </a:p>
        </p:txBody>
      </p:sp>
      <p:sp>
        <p:nvSpPr>
          <p:cNvPr id="10" name="Text Placeholder 2">
            <a:extLst>
              <a:ext uri="{FF2B5EF4-FFF2-40B4-BE49-F238E27FC236}">
                <a16:creationId xmlns:a16="http://schemas.microsoft.com/office/drawing/2014/main" id="{5ADEC0DF-A900-1443-8392-E2735A48291A}"/>
              </a:ext>
            </a:extLst>
          </p:cNvPr>
          <p:cNvSpPr txBox="1">
            <a:spLocks/>
          </p:cNvSpPr>
          <p:nvPr/>
        </p:nvSpPr>
        <p:spPr>
          <a:xfrm>
            <a:off x="4569843" y="4307406"/>
            <a:ext cx="4218558" cy="626361"/>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228600" marR="0" lvl="0" indent="-50800" algn="l" rtl="0" eaLnBrk="1" hangingPunct="1">
              <a:lnSpc>
                <a:spcPct val="90000"/>
              </a:lnSpc>
              <a:spcBef>
                <a:spcPts val="1000"/>
              </a:spcBef>
              <a:spcAft>
                <a:spcPts val="0"/>
              </a:spcAft>
              <a:buClr>
                <a:srgbClr val="4DA84F"/>
              </a:buClr>
              <a:buSzPct val="100000"/>
              <a:buFont typeface="System Font Regular"/>
              <a:buChar char="•"/>
              <a:defRPr sz="1600" b="0" i="0" u="none" strike="noStrike" cap="none" baseline="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685800" marR="0" lvl="1" indent="-762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2pPr>
            <a:lvl3pPr marL="1143000" marR="0" lvl="2" indent="-1016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3pPr>
            <a:lvl4pPr marL="1600200" marR="0" lvl="3"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4pPr>
            <a:lvl5pPr marL="2057400" marR="0" lvl="4" indent="-114300" algn="l" rtl="0" eaLnBrk="1" hangingPunct="1">
              <a:lnSpc>
                <a:spcPct val="90000"/>
              </a:lnSpc>
              <a:spcBef>
                <a:spcPts val="500"/>
              </a:spcBef>
              <a:spcAft>
                <a:spcPts val="0"/>
              </a:spcAft>
              <a:buClr>
                <a:srgbClr val="4DA84F"/>
              </a:buClr>
              <a:buSzPct val="100000"/>
              <a:buFont typeface="System Font Regular"/>
              <a:buChar char="•"/>
              <a:defRPr sz="16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r>
              <a:rPr lang="en-US" dirty="0">
                <a:latin typeface="+mn-lt"/>
              </a:rPr>
              <a:t> The nucleus becomes unstable.</a:t>
            </a:r>
          </a:p>
        </p:txBody>
      </p:sp>
      <p:pic>
        <p:nvPicPr>
          <p:cNvPr id="5" name="Picture 4">
            <a:extLst>
              <a:ext uri="{FF2B5EF4-FFF2-40B4-BE49-F238E27FC236}">
                <a16:creationId xmlns:a16="http://schemas.microsoft.com/office/drawing/2014/main" id="{799F68F1-28E7-A04E-B632-0BE3242A8853}"/>
              </a:ext>
            </a:extLst>
          </p:cNvPr>
          <p:cNvPicPr>
            <a:picLocks noChangeAspect="1"/>
          </p:cNvPicPr>
          <p:nvPr/>
        </p:nvPicPr>
        <p:blipFill>
          <a:blip r:embed="rId2"/>
          <a:stretch>
            <a:fillRect/>
          </a:stretch>
        </p:blipFill>
        <p:spPr>
          <a:xfrm>
            <a:off x="0" y="2082950"/>
            <a:ext cx="4411831" cy="2203856"/>
          </a:xfrm>
          <a:prstGeom prst="rect">
            <a:avLst/>
          </a:prstGeom>
        </p:spPr>
      </p:pic>
    </p:spTree>
    <p:extLst>
      <p:ext uri="{BB962C8B-B14F-4D97-AF65-F5344CB8AC3E}">
        <p14:creationId xmlns:p14="http://schemas.microsoft.com/office/powerpoint/2010/main" val="23535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3.7037E-7 L -4.16667E-6 0.23218 " pathEditMode="relative" rAng="0" ptsTypes="AA">
                                      <p:cBhvr>
                                        <p:cTn id="6" dur="2000" fill="hold"/>
                                        <p:tgtEl>
                                          <p:spTgt spid="3">
                                            <p:txEl>
                                              <p:pRg st="0" end="0"/>
                                            </p:txEl>
                                          </p:spTgt>
                                        </p:tgtEl>
                                        <p:attrNameLst>
                                          <p:attrName>ppt_x</p:attrName>
                                          <p:attrName>ppt_y</p:attrName>
                                        </p:attrNameLst>
                                      </p:cBhvr>
                                      <p:rCtr x="0" y="11597"/>
                                    </p:animMotion>
                                  </p:childTnLst>
                                </p:cTn>
                              </p:par>
                              <p:par>
                                <p:cTn id="7" presetID="42" presetClass="path" presetSubtype="0" accel="50000" decel="50000" fill="hold" grpId="0" nodeType="withEffect">
                                  <p:stCondLst>
                                    <p:cond delay="0"/>
                                  </p:stCondLst>
                                  <p:childTnLst>
                                    <p:animMotion origin="layout" path="M -1.94444E-6 4.44444E-6 L -1.94444E-6 -0.10186 " pathEditMode="relative" rAng="0" ptsTypes="AA">
                                      <p:cBhvr>
                                        <p:cTn id="8" dur="2000" fill="hold"/>
                                        <p:tgtEl>
                                          <p:spTgt spid="7"/>
                                        </p:tgtEl>
                                        <p:attrNameLst>
                                          <p:attrName>ppt_x</p:attrName>
                                          <p:attrName>ppt_y</p:attrName>
                                        </p:attrNameLst>
                                      </p:cBhvr>
                                      <p:rCtr x="0" y="-5093"/>
                                    </p:animMotion>
                                  </p:childTnLst>
                                </p:cTn>
                              </p:par>
                              <p:par>
                                <p:cTn id="9" presetID="42" presetClass="path" presetSubtype="0" accel="50000" decel="50000" fill="hold" grpId="0" nodeType="withEffect">
                                  <p:stCondLst>
                                    <p:cond delay="0"/>
                                  </p:stCondLst>
                                  <p:childTnLst>
                                    <p:animMotion origin="layout" path="M -1.94444E-6 -3.7037E-6 L -1.94444E-6 0.09491 " pathEditMode="relative" rAng="0" ptsTypes="AA">
                                      <p:cBhvr>
                                        <p:cTn id="10" dur="2000" fill="hold"/>
                                        <p:tgtEl>
                                          <p:spTgt spid="8"/>
                                        </p:tgtEl>
                                        <p:attrNameLst>
                                          <p:attrName>ppt_x</p:attrName>
                                          <p:attrName>ppt_y</p:attrName>
                                        </p:attrNameLst>
                                      </p:cBhvr>
                                      <p:rCtr x="0" y="4745"/>
                                    </p:animMotion>
                                  </p:childTnLst>
                                </p:cTn>
                              </p:par>
                              <p:par>
                                <p:cTn id="11" presetID="42" presetClass="path" presetSubtype="0" accel="50000" decel="50000" fill="hold" grpId="0" nodeType="withEffect">
                                  <p:stCondLst>
                                    <p:cond delay="0"/>
                                  </p:stCondLst>
                                  <p:childTnLst>
                                    <p:animMotion origin="layout" path="M -1.94444E-6 1.85185E-6 L -1.94444E-6 0.09514 " pathEditMode="relative" rAng="0" ptsTypes="AA">
                                      <p:cBhvr>
                                        <p:cTn id="12" dur="2000" fill="hold"/>
                                        <p:tgtEl>
                                          <p:spTgt spid="9"/>
                                        </p:tgtEl>
                                        <p:attrNameLst>
                                          <p:attrName>ppt_x</p:attrName>
                                          <p:attrName>ppt_y</p:attrName>
                                        </p:attrNameLst>
                                      </p:cBhvr>
                                      <p:rCtr x="0" y="4745"/>
                                    </p:animMotion>
                                  </p:childTnLst>
                                </p:cTn>
                              </p:par>
                              <p:par>
                                <p:cTn id="13" presetID="42" presetClass="path" presetSubtype="0" accel="50000" decel="50000" fill="hold" grpId="0" nodeType="withEffect">
                                  <p:stCondLst>
                                    <p:cond delay="0"/>
                                  </p:stCondLst>
                                  <p:childTnLst>
                                    <p:animMotion origin="layout" path="M -1.94444E-6 -1.11111E-6 L -1.94444E-6 -0.28657 " pathEditMode="relative" rAng="0" ptsTypes="AA">
                                      <p:cBhvr>
                                        <p:cTn id="14" dur="2000" fill="hold"/>
                                        <p:tgtEl>
                                          <p:spTgt spid="10"/>
                                        </p:tgtEl>
                                        <p:attrNameLst>
                                          <p:attrName>ppt_x</p:attrName>
                                          <p:attrName>ppt_y</p:attrName>
                                        </p:attrNameLst>
                                      </p:cBhvr>
                                      <p:rCtr x="0" y="-1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CBF-0EF5-4547-9E7F-A3C03DF4FC05}"/>
              </a:ext>
            </a:extLst>
          </p:cNvPr>
          <p:cNvSpPr>
            <a:spLocks noGrp="1"/>
          </p:cNvSpPr>
          <p:nvPr>
            <p:ph type="title"/>
          </p:nvPr>
        </p:nvSpPr>
        <p:spPr/>
        <p:txBody>
          <a:bodyPr/>
          <a:lstStyle/>
          <a:p>
            <a:r>
              <a:rPr lang="en-US" dirty="0"/>
              <a:t>Boiling Water Reactor </a:t>
            </a:r>
          </a:p>
        </p:txBody>
      </p:sp>
      <p:sp>
        <p:nvSpPr>
          <p:cNvPr id="3" name="Text Placeholder 2">
            <a:extLst>
              <a:ext uri="{FF2B5EF4-FFF2-40B4-BE49-F238E27FC236}">
                <a16:creationId xmlns:a16="http://schemas.microsoft.com/office/drawing/2014/main" id="{EE9E73C3-A1C0-CB44-A757-4EE8D8122F44}"/>
              </a:ext>
            </a:extLst>
          </p:cNvPr>
          <p:cNvSpPr>
            <a:spLocks noGrp="1"/>
          </p:cNvSpPr>
          <p:nvPr>
            <p:ph type="body" sz="quarter" idx="13"/>
          </p:nvPr>
        </p:nvSpPr>
        <p:spPr>
          <a:xfrm>
            <a:off x="628650" y="1437716"/>
            <a:ext cx="4984749" cy="1278851"/>
          </a:xfrm>
        </p:spPr>
        <p:txBody>
          <a:bodyPr/>
          <a:lstStyle/>
          <a:p>
            <a:r>
              <a:rPr lang="en-US" dirty="0"/>
              <a:t> Where in the nuclear reactor is fission occurring? </a:t>
            </a:r>
          </a:p>
          <a:p>
            <a:r>
              <a:rPr lang="en-US" dirty="0"/>
              <a:t> What is the water being used for?</a:t>
            </a:r>
          </a:p>
        </p:txBody>
      </p:sp>
      <p:pic>
        <p:nvPicPr>
          <p:cNvPr id="6" name="Picture 5">
            <a:extLst>
              <a:ext uri="{FF2B5EF4-FFF2-40B4-BE49-F238E27FC236}">
                <a16:creationId xmlns:a16="http://schemas.microsoft.com/office/drawing/2014/main" id="{0ABB5808-37F6-8244-8603-1CE543CDA7EC}"/>
              </a:ext>
            </a:extLst>
          </p:cNvPr>
          <p:cNvPicPr>
            <a:picLocks noChangeAspect="1"/>
          </p:cNvPicPr>
          <p:nvPr/>
        </p:nvPicPr>
        <p:blipFill>
          <a:blip r:embed="rId2"/>
          <a:stretch>
            <a:fillRect/>
          </a:stretch>
        </p:blipFill>
        <p:spPr>
          <a:xfrm>
            <a:off x="1469105" y="2184083"/>
            <a:ext cx="6694697" cy="3502665"/>
          </a:xfrm>
          <a:prstGeom prst="rect">
            <a:avLst/>
          </a:prstGeom>
        </p:spPr>
      </p:pic>
    </p:spTree>
    <p:extLst>
      <p:ext uri="{BB962C8B-B14F-4D97-AF65-F5344CB8AC3E}">
        <p14:creationId xmlns:p14="http://schemas.microsoft.com/office/powerpoint/2010/main" val="372575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6081-A5ED-9343-814A-15671C49C62A}"/>
              </a:ext>
            </a:extLst>
          </p:cNvPr>
          <p:cNvSpPr>
            <a:spLocks noGrp="1"/>
          </p:cNvSpPr>
          <p:nvPr>
            <p:ph type="title"/>
          </p:nvPr>
        </p:nvSpPr>
        <p:spPr/>
        <p:txBody>
          <a:bodyPr/>
          <a:lstStyle/>
          <a:p>
            <a:r>
              <a:rPr lang="en-US" dirty="0" err="1"/>
              <a:t>Oklo</a:t>
            </a:r>
            <a:r>
              <a:rPr lang="en-US" dirty="0"/>
              <a:t>, the two Billion Year Old Nuclear Reactor!</a:t>
            </a:r>
          </a:p>
        </p:txBody>
      </p:sp>
      <p:pic>
        <p:nvPicPr>
          <p:cNvPr id="5" name="Picture 4">
            <a:extLst>
              <a:ext uri="{FF2B5EF4-FFF2-40B4-BE49-F238E27FC236}">
                <a16:creationId xmlns:a16="http://schemas.microsoft.com/office/drawing/2014/main" id="{C16E98EA-0836-054F-99D3-7BECD2511E58}"/>
              </a:ext>
            </a:extLst>
          </p:cNvPr>
          <p:cNvPicPr>
            <a:picLocks noChangeAspect="1"/>
          </p:cNvPicPr>
          <p:nvPr/>
        </p:nvPicPr>
        <p:blipFill>
          <a:blip r:embed="rId3"/>
          <a:stretch>
            <a:fillRect/>
          </a:stretch>
        </p:blipFill>
        <p:spPr>
          <a:xfrm>
            <a:off x="560952" y="1469042"/>
            <a:ext cx="3487723" cy="3043831"/>
          </a:xfrm>
          <a:prstGeom prst="rect">
            <a:avLst/>
          </a:prstGeom>
        </p:spPr>
      </p:pic>
      <p:pic>
        <p:nvPicPr>
          <p:cNvPr id="6" name="Picture 5">
            <a:hlinkClick r:id="rId4"/>
            <a:extLst>
              <a:ext uri="{FF2B5EF4-FFF2-40B4-BE49-F238E27FC236}">
                <a16:creationId xmlns:a16="http://schemas.microsoft.com/office/drawing/2014/main" id="{8EEF858B-5C73-C043-8022-DC43A3EC350C}"/>
              </a:ext>
            </a:extLst>
          </p:cNvPr>
          <p:cNvPicPr>
            <a:picLocks noChangeAspect="1"/>
          </p:cNvPicPr>
          <p:nvPr/>
        </p:nvPicPr>
        <p:blipFill>
          <a:blip r:embed="rId5"/>
          <a:stretch>
            <a:fillRect/>
          </a:stretch>
        </p:blipFill>
        <p:spPr>
          <a:xfrm>
            <a:off x="4379215" y="1556548"/>
            <a:ext cx="4134469" cy="2820144"/>
          </a:xfrm>
          <a:prstGeom prst="rect">
            <a:avLst/>
          </a:prstGeom>
          <a:ln w="127000" cap="sq">
            <a:solidFill>
              <a:srgbClr val="26819E"/>
            </a:solidFill>
            <a:miter lim="800000"/>
          </a:ln>
          <a:effectLst/>
        </p:spPr>
      </p:pic>
      <p:sp>
        <p:nvSpPr>
          <p:cNvPr id="7" name="Title 1">
            <a:hlinkClick r:id="rId4"/>
            <a:extLst>
              <a:ext uri="{FF2B5EF4-FFF2-40B4-BE49-F238E27FC236}">
                <a16:creationId xmlns:a16="http://schemas.microsoft.com/office/drawing/2014/main" id="{D5076CEB-6F69-4E44-9D6E-56DF8C05548C}"/>
              </a:ext>
            </a:extLst>
          </p:cNvPr>
          <p:cNvSpPr txBox="1">
            <a:spLocks/>
          </p:cNvSpPr>
          <p:nvPr/>
        </p:nvSpPr>
        <p:spPr>
          <a:xfrm>
            <a:off x="5245501" y="4133094"/>
            <a:ext cx="2570080" cy="1325562"/>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0"/>
              </a:spcAft>
              <a:buClr>
                <a:schemeClr val="dk1"/>
              </a:buClr>
              <a:buFont typeface="Calibri"/>
              <a:buNone/>
              <a:defRPr sz="3200" b="1" i="0" u="none" strike="noStrike" cap="none" baseline="0">
                <a:solidFill>
                  <a:schemeClr val="bg1"/>
                </a:solidFill>
                <a:latin typeface="Helvetica" pitchFamily="2" charset="0"/>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r>
              <a:rPr lang="en-US" sz="1600" dirty="0">
                <a:solidFill>
                  <a:srgbClr val="26819E"/>
                </a:solidFill>
              </a:rPr>
              <a:t>Click to view video</a:t>
            </a:r>
          </a:p>
        </p:txBody>
      </p:sp>
    </p:spTree>
    <p:extLst>
      <p:ext uri="{BB962C8B-B14F-4D97-AF65-F5344CB8AC3E}">
        <p14:creationId xmlns:p14="http://schemas.microsoft.com/office/powerpoint/2010/main" val="234865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5FA7-23F1-9B41-A866-0961201829DE}"/>
              </a:ext>
            </a:extLst>
          </p:cNvPr>
          <p:cNvSpPr>
            <a:spLocks noGrp="1"/>
          </p:cNvSpPr>
          <p:nvPr>
            <p:ph type="title"/>
          </p:nvPr>
        </p:nvSpPr>
        <p:spPr/>
        <p:txBody>
          <a:bodyPr/>
          <a:lstStyle/>
          <a:p>
            <a:r>
              <a:rPr lang="en-US" dirty="0"/>
              <a:t>Historical Use of Nuclear </a:t>
            </a:r>
            <a:br>
              <a:rPr lang="en-US" dirty="0"/>
            </a:br>
            <a:r>
              <a:rPr lang="en-US" dirty="0"/>
              <a:t>Power Data</a:t>
            </a:r>
          </a:p>
        </p:txBody>
      </p:sp>
      <p:pic>
        <p:nvPicPr>
          <p:cNvPr id="6" name="Picture 5">
            <a:extLst>
              <a:ext uri="{FF2B5EF4-FFF2-40B4-BE49-F238E27FC236}">
                <a16:creationId xmlns:a16="http://schemas.microsoft.com/office/drawing/2014/main" id="{0520A39C-73C0-C64D-8BB4-11D4E7C601AE}"/>
              </a:ext>
            </a:extLst>
          </p:cNvPr>
          <p:cNvPicPr>
            <a:picLocks noChangeAspect="1"/>
          </p:cNvPicPr>
          <p:nvPr/>
        </p:nvPicPr>
        <p:blipFill>
          <a:blip r:embed="rId2"/>
          <a:stretch>
            <a:fillRect/>
          </a:stretch>
        </p:blipFill>
        <p:spPr>
          <a:xfrm>
            <a:off x="304801" y="1251095"/>
            <a:ext cx="8483600" cy="4356100"/>
          </a:xfrm>
          <a:prstGeom prst="rect">
            <a:avLst/>
          </a:prstGeom>
        </p:spPr>
      </p:pic>
    </p:spTree>
    <p:extLst>
      <p:ext uri="{BB962C8B-B14F-4D97-AF65-F5344CB8AC3E}">
        <p14:creationId xmlns:p14="http://schemas.microsoft.com/office/powerpoint/2010/main" val="860550011"/>
      </p:ext>
    </p:extLst>
  </p:cSld>
  <p:clrMapOvr>
    <a:masterClrMapping/>
  </p:clrMapOvr>
</p:sld>
</file>

<file path=ppt/theme/theme1.xml><?xml version="1.0" encoding="utf-8"?>
<a:theme xmlns:a="http://schemas.openxmlformats.org/drawingml/2006/main" name="TWF_PowerPointTemplate[1][1]">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284B"/>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TWF_PowerPointTemplate_CORRECT" id="{193B7A23-F3DE-934D-99BF-A9A00A55B0E4}" vid="{900A02C7-0072-6449-B582-6D043EC08273}"/>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CA18638815594C8C8467E1741EBB8F" ma:contentTypeVersion="8" ma:contentTypeDescription="Create a new document." ma:contentTypeScope="" ma:versionID="5c568922d68baa843bcab906b6c437d5">
  <xsd:schema xmlns:xsd="http://www.w3.org/2001/XMLSchema" xmlns:xs="http://www.w3.org/2001/XMLSchema" xmlns:p="http://schemas.microsoft.com/office/2006/metadata/properties" xmlns:ns2="1c3202ab-1cfb-453d-99d5-9ca684c43de4" targetNamespace="http://schemas.microsoft.com/office/2006/metadata/properties" ma:root="true" ma:fieldsID="fbe1ff826c10dd52b860be0c6e9a4571" ns2:_="">
    <xsd:import namespace="1c3202ab-1cfb-453d-99d5-9ca684c43de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202ab-1cfb-453d-99d5-9ca684c43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7D74D-0CF3-456B-B133-AA44E9EE193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BA2C0C9-9F1E-483E-93CB-79082D9919C9}">
  <ds:schemaRefs>
    <ds:schemaRef ds:uri="http://schemas.microsoft.com/sharepoint/v3/contenttype/forms"/>
  </ds:schemaRefs>
</ds:datastoreItem>
</file>

<file path=customXml/itemProps3.xml><?xml version="1.0" encoding="utf-8"?>
<ds:datastoreItem xmlns:ds="http://schemas.openxmlformats.org/officeDocument/2006/customXml" ds:itemID="{DC67355D-53C3-46C8-8994-895FE206A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202ab-1cfb-453d-99d5-9ca684c43d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TWF_PowerPointTemplate[1][1].potx</Template>
  <TotalTime>13603</TotalTime>
  <Words>655</Words>
  <Application>Microsoft Office PowerPoint</Application>
  <PresentationFormat>On-screen Show (4:3)</PresentationFormat>
  <Paragraphs>57</Paragraphs>
  <Slides>14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Arvo</vt:lpstr>
      <vt:lpstr>Calibri</vt:lpstr>
      <vt:lpstr>Century Gothic</vt:lpstr>
      <vt:lpstr>Helvetica Neue</vt:lpstr>
      <vt:lpstr>System Font Regular</vt:lpstr>
      <vt:lpstr>TWF_PowerPointTemplate[1][1]</vt:lpstr>
      <vt:lpstr>NUCLEAR ENERGY</vt:lpstr>
      <vt:lpstr>Nuclear Power:  Fact or Misconception?</vt:lpstr>
      <vt:lpstr>Lesson Objectives</vt:lpstr>
      <vt:lpstr>Background</vt:lpstr>
      <vt:lpstr>Boiling Water Reactor</vt:lpstr>
      <vt:lpstr>Nuclear Fission</vt:lpstr>
      <vt:lpstr>Boiling Water Reactor </vt:lpstr>
      <vt:lpstr>Oklo, the two Billion Year Old Nuclear Reactor!</vt:lpstr>
      <vt:lpstr>Historical Use of Nuclear  Power Data</vt:lpstr>
      <vt:lpstr>What Powers our World?</vt:lpstr>
      <vt:lpstr>Benefits of Nuclear Power</vt:lpstr>
      <vt:lpstr>Engineering the Future</vt:lpstr>
      <vt:lpstr>Summary</vt:lpstr>
      <vt:lpstr>Using Nuclear to Generate Electricity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 What do you know?</dc:title>
  <dc:creator>Eric Moore</dc:creator>
  <cp:lastModifiedBy>Lindsay Silveus</cp:lastModifiedBy>
  <cp:revision>1300</cp:revision>
  <cp:lastPrinted>2017-02-22T20:44:47Z</cp:lastPrinted>
  <dcterms:modified xsi:type="dcterms:W3CDTF">2024-10-01T20:08:49Z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0x0101004ACA18638815594C8C8467E1741EBB8F</vt:lpwstr>
  </property>
</Properties>
</file>