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59" r:id="rId4"/>
  </p:sldMasterIdLst>
  <p:notesMasterIdLst>
    <p:notesMasterId r:id="rId37"/>
  </p:notesMasterIdLst>
  <p:handoutMasterIdLst>
    <p:handoutMasterId r:id="rId38"/>
  </p:handoutMasterIdLst>
  <p:sldIdLst>
    <p:sldId id="315" r:id="rId5"/>
    <p:sldId id="335" r:id="rId6"/>
    <p:sldId id="336" r:id="rId7"/>
    <p:sldId id="337" r:id="rId8"/>
    <p:sldId id="338" r:id="rId9"/>
    <p:sldId id="340" r:id="rId10"/>
    <p:sldId id="341" r:id="rId11"/>
    <p:sldId id="342" r:id="rId12"/>
    <p:sldId id="343" r:id="rId13"/>
    <p:sldId id="344" r:id="rId14"/>
    <p:sldId id="345" r:id="rId15"/>
    <p:sldId id="346" r:id="rId16"/>
    <p:sldId id="347" r:id="rId17"/>
    <p:sldId id="348" r:id="rId18"/>
    <p:sldId id="349" r:id="rId19"/>
    <p:sldId id="350" r:id="rId20"/>
    <p:sldId id="352" r:id="rId21"/>
    <p:sldId id="353" r:id="rId22"/>
    <p:sldId id="354" r:id="rId23"/>
    <p:sldId id="355" r:id="rId24"/>
    <p:sldId id="356" r:id="rId25"/>
    <p:sldId id="357" r:id="rId26"/>
    <p:sldId id="358" r:id="rId27"/>
    <p:sldId id="359" r:id="rId28"/>
    <p:sldId id="360" r:id="rId29"/>
    <p:sldId id="361" r:id="rId30"/>
    <p:sldId id="362" r:id="rId31"/>
    <p:sldId id="363" r:id="rId32"/>
    <p:sldId id="364" r:id="rId33"/>
    <p:sldId id="366" r:id="rId34"/>
    <p:sldId id="365" r:id="rId35"/>
    <p:sldId id="367" r:id="rId36"/>
  </p:sldIdLst>
  <p:sldSz cx="9144000" cy="6858000" type="screen4x3"/>
  <p:notesSz cx="6858000" cy="139065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5284584-9E8C-A84C-8B49-60AD52728EA3}">
          <p14:sldIdLst>
            <p14:sldId id="315"/>
            <p14:sldId id="335"/>
            <p14:sldId id="336"/>
            <p14:sldId id="337"/>
            <p14:sldId id="338"/>
            <p14:sldId id="340"/>
            <p14:sldId id="341"/>
            <p14:sldId id="342"/>
            <p14:sldId id="343"/>
            <p14:sldId id="344"/>
            <p14:sldId id="345"/>
            <p14:sldId id="346"/>
            <p14:sldId id="347"/>
            <p14:sldId id="348"/>
            <p14:sldId id="349"/>
            <p14:sldId id="350"/>
            <p14:sldId id="352"/>
            <p14:sldId id="353"/>
            <p14:sldId id="354"/>
            <p14:sldId id="355"/>
            <p14:sldId id="356"/>
            <p14:sldId id="357"/>
            <p14:sldId id="358"/>
            <p14:sldId id="359"/>
            <p14:sldId id="360"/>
            <p14:sldId id="361"/>
            <p14:sldId id="362"/>
            <p14:sldId id="363"/>
            <p14:sldId id="364"/>
            <p14:sldId id="366"/>
            <p14:sldId id="365"/>
            <p14:sldId id="367"/>
          </p14:sldIdLst>
        </p14:section>
      </p14:sectionLst>
    </p:ext>
    <p:ext uri="{EFAFB233-063F-42B5-8137-9DF3F51BA10A}">
      <p15:sldGuideLst xmlns:p15="http://schemas.microsoft.com/office/powerpoint/2012/main">
        <p15:guide id="1" orient="horz" pos="936" userDrawn="1">
          <p15:clr>
            <a:srgbClr val="A4A3A4"/>
          </p15:clr>
        </p15:guide>
        <p15:guide id="2" pos="3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in Porter" initials="" lastIdx="2" clrIdx="0"/>
  <p:cmAuthor id="1" name="Eric Moore" initials="EM" lastIdx="13" clrIdx="1"/>
  <p:cmAuthor id="2" name="Higgins, Melinda (CONTR)" initials="HM(" lastIdx="13" clrIdx="2">
    <p:extLst>
      <p:ext uri="{19B8F6BF-5375-455C-9EA6-DF929625EA0E}">
        <p15:presenceInfo xmlns:p15="http://schemas.microsoft.com/office/powerpoint/2012/main" userId="S-1-5-21-2844929807-1687724802-988633214-187142" providerId="AD"/>
      </p:ext>
    </p:extLst>
  </p:cmAuthor>
  <p:cmAuthor id="3" name="Janice Lindegard" initials="JL" lastIdx="9" clrIdx="3"/>
  <p:cmAuthor id="4" name="Andrew Iskowitz" initials="AI" lastIdx="7" clrIdx="4">
    <p:extLst>
      <p:ext uri="{19B8F6BF-5375-455C-9EA6-DF929625EA0E}">
        <p15:presenceInfo xmlns:p15="http://schemas.microsoft.com/office/powerpoint/2012/main" userId="S::aiskowitz@discoveryed.com::8de99e15-3d5b-43a5-a1c9-606e1dfafa48" providerId="AD"/>
      </p:ext>
    </p:extLst>
  </p:cmAuthor>
  <p:cmAuthor id="5" name="Jamie Jenkins" initials="JJ" lastIdx="2" clrIdx="5">
    <p:extLst>
      <p:ext uri="{19B8F6BF-5375-455C-9EA6-DF929625EA0E}">
        <p15:presenceInfo xmlns:p15="http://schemas.microsoft.com/office/powerpoint/2012/main" userId="S::jjenkins@discoveryed.com::3b6c7364-ddde-4eb0-90c0-f1e1d499f6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CE61"/>
    <a:srgbClr val="FFCC33"/>
    <a:srgbClr val="4DA84F"/>
    <a:srgbClr val="26819E"/>
    <a:srgbClr val="444867"/>
    <a:srgbClr val="E85552"/>
    <a:srgbClr val="FFC908"/>
    <a:srgbClr val="085C5D"/>
    <a:srgbClr val="004479"/>
    <a:srgbClr val="1528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E2AAB3-A782-8344-B7C7-DF191DFCCF1B}" v="21" dt="2020-07-29T15:02:54.165"/>
  </p1510:revLst>
</p1510:revInfo>
</file>

<file path=ppt/tableStyles.xml><?xml version="1.0" encoding="utf-8"?>
<a:tblStyleLst xmlns:a="http://schemas.openxmlformats.org/drawingml/2006/main" def="{A277F52C-BAA3-48F3-89A5-CD67E574E18C}">
  <a:tblStyle styleId="{A277F52C-BAA3-48F3-89A5-CD67E574E18C}" styleName="Table_0"/>
  <a:tblStyle styleId="{6DB49634-B165-4119-896B-BADB6994C0BD}" styleName="Table_1">
    <a:wholeTbl>
      <a:tcStyle>
        <a:tcBdr>
          <a:left>
            <a:ln cap="flat" cmpd="sng">
              <a:solidFill>
                <a:srgbClr val="000000"/>
              </a:solidFill>
              <a:prstDash val="solid"/>
              <a:round/>
              <a:headEnd type="none" w="med" len="med"/>
              <a:tailEnd type="none" w="med" len="med"/>
            </a:ln>
          </a:left>
          <a:right>
            <a:ln cap="flat" cmpd="sng">
              <a:solidFill>
                <a:srgbClr val="000000"/>
              </a:solidFill>
              <a:prstDash val="solid"/>
              <a:round/>
              <a:headEnd type="none" w="med" len="med"/>
              <a:tailEnd type="none" w="med" len="med"/>
            </a:ln>
          </a:right>
          <a:top>
            <a:ln cap="flat" cmpd="sng">
              <a:solidFill>
                <a:srgbClr val="000000"/>
              </a:solidFill>
              <a:prstDash val="solid"/>
              <a:round/>
              <a:headEnd type="none" w="med" len="med"/>
              <a:tailEnd type="none" w="med" len="med"/>
            </a:ln>
          </a:top>
          <a:bottom>
            <a:ln cap="flat" cmpd="sng">
              <a:solidFill>
                <a:srgbClr val="000000"/>
              </a:solidFill>
              <a:prstDash val="solid"/>
              <a:round/>
              <a:headEnd type="none" w="med" len="med"/>
              <a:tailEnd type="none" w="med" len="med"/>
            </a:ln>
          </a:bottom>
          <a:insideH>
            <a:ln cap="flat" cmpd="sng">
              <a:solidFill>
                <a:srgbClr val="000000"/>
              </a:solidFill>
              <a:prstDash val="solid"/>
              <a:round/>
              <a:headEnd type="none" w="med" len="med"/>
              <a:tailEnd type="none" w="med" len="med"/>
            </a:ln>
          </a:insideH>
          <a:insideV>
            <a:ln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0041" autoAdjust="0"/>
  </p:normalViewPr>
  <p:slideViewPr>
    <p:cSldViewPr snapToGrid="0" snapToObjects="1">
      <p:cViewPr varScale="1">
        <p:scale>
          <a:sx n="100" d="100"/>
          <a:sy n="100" d="100"/>
        </p:scale>
        <p:origin x="1512" y="72"/>
      </p:cViewPr>
      <p:guideLst>
        <p:guide orient="horz" pos="936"/>
        <p:guide pos="38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69" d="100"/>
          <a:sy n="169" d="100"/>
        </p:scale>
        <p:origin x="4296"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7DB0CA-8B57-3D4F-9407-F2B287E663A4}" type="slidenum">
              <a:rPr lang="en-US" smtClean="0"/>
              <a:pPr/>
              <a:t>‹#›</a:t>
            </a:fld>
            <a:endParaRPr lang="en-US"/>
          </a:p>
        </p:txBody>
      </p:sp>
    </p:spTree>
    <p:extLst>
      <p:ext uri="{BB962C8B-B14F-4D97-AF65-F5344CB8AC3E}">
        <p14:creationId xmlns:p14="http://schemas.microsoft.com/office/powerpoint/2010/main" val="3094268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5880955"/>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het.colorado.edu/sims/html/build-an-atom/latest/build-an-atom_en.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table.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youtu.be/phZeE7Att_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youtube.com/watch?v=GHLBcCv4rqk"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dailyinfographic.com/avoid-fake-new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dailyinfographic.com/avoid-fake-new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pa.ie/radiation/radexp/exposure/"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cdc.gov/nceh/radiation/air_travel.html" TargetMode="External"/><Relationship Id="rId4" Type="http://schemas.openxmlformats.org/officeDocument/2006/relationships/hyperlink" Target="https://www.youtube.com/watch?v=RVMAasW5dHc&amp;t=75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creately.com"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youtube.com/watch?v=EfUhwl3Q91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1009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a:t>
            </a:r>
            <a:endParaRPr lang="en-US" dirty="0"/>
          </a:p>
          <a:p>
            <a:pPr marL="0" lvl="0" indent="0" algn="l" rtl="0">
              <a:spcBef>
                <a:spcPts val="0"/>
              </a:spcBef>
              <a:spcAft>
                <a:spcPts val="0"/>
              </a:spcAft>
              <a:buNone/>
            </a:pPr>
            <a:r>
              <a:rPr lang="en-US" dirty="0"/>
              <a:t>Explain to students that in order to understand where ionizing radiation comes from, they first need to review the basic structure of an atom and learn what causes a nucleus to become unstable.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Ask a student to volunteer to come up to the front and identify the parts of the model atom seen on Slide 9. Ask for feedback from the whole group to ensure that the student has correctly identified the parts of the atom, including the protons (A), neutrons (B), nucleus (A and B together), and electrons (C).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Next, ask for a second volunteer to explain the parts of the periodic table as seen in the image on Slide 9. They should be able to correctly identify the element name (carbon), atomic number (6), atomic symbol (C), and atomic weight (12.011). They should also understand that the atomic number is determined by the number of protons in the nucleus and that the atomic mass is the approximate number of protons and neutrons found in the atom (as electrons have nearly no mass). </a:t>
            </a:r>
            <a:r>
              <a:rPr lang="en-US" sz="1200" b="0" i="0" u="none" strike="noStrike" cap="none" dirty="0">
                <a:solidFill>
                  <a:schemeClr val="dk1"/>
                </a:solidFill>
                <a:effectLst/>
                <a:latin typeface="Calibri"/>
                <a:ea typeface="Calibri"/>
                <a:cs typeface="Calibri"/>
                <a:sym typeface="Calibri"/>
              </a:rPr>
              <a:t>Students can also calculate the number of neutrons in an isotope by subtracting the atomic number from the mass number.</a:t>
            </a:r>
            <a:r>
              <a:rPr lang="en-US" dirty="0">
                <a:effectLst/>
              </a:rPr>
              <a:t> </a:t>
            </a:r>
            <a:endParaRPr lang="en-US" dirty="0"/>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Key Talking Points: </a:t>
            </a:r>
          </a:p>
          <a:p>
            <a:pPr marL="0" lvl="0" indent="0" algn="l" rtl="0">
              <a:spcBef>
                <a:spcPts val="0"/>
              </a:spcBef>
              <a:spcAft>
                <a:spcPts val="0"/>
              </a:spcAft>
              <a:buNone/>
            </a:pPr>
            <a:r>
              <a:rPr lang="en-US" dirty="0"/>
              <a:t>Atoms are composed of protons, neutrons, and electrons</a:t>
            </a:r>
          </a:p>
          <a:p>
            <a:pPr marL="0" lvl="0" indent="0" algn="l" rtl="0">
              <a:spcBef>
                <a:spcPts val="0"/>
              </a:spcBef>
              <a:spcAft>
                <a:spcPts val="0"/>
              </a:spcAft>
              <a:buNone/>
            </a:pPr>
            <a:r>
              <a:rPr lang="en-US" dirty="0"/>
              <a:t>The number of protons defines the element</a:t>
            </a:r>
          </a:p>
          <a:p>
            <a:pPr marL="0" lvl="0" indent="0" algn="l" rtl="0">
              <a:spcBef>
                <a:spcPts val="0"/>
              </a:spcBef>
              <a:spcAft>
                <a:spcPts val="0"/>
              </a:spcAft>
              <a:buNone/>
            </a:pPr>
            <a:r>
              <a:rPr lang="en-US" dirty="0"/>
              <a:t>The nucleus is composed of protons and neutrons.</a:t>
            </a:r>
          </a:p>
          <a:p>
            <a:pPr marL="0" lvl="0" indent="0" algn="l" rtl="0">
              <a:spcBef>
                <a:spcPts val="0"/>
              </a:spcBef>
              <a:spcAft>
                <a:spcPts val="0"/>
              </a:spcAft>
              <a:buNone/>
            </a:pPr>
            <a:r>
              <a:rPr lang="en-US" dirty="0"/>
              <a:t>The mass of the atom is determined by the mass of the nucleus—the combined mass of the protons and neutrons.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3388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 </a:t>
            </a:r>
            <a:endParaRPr lang="en-US" dirty="0"/>
          </a:p>
          <a:p>
            <a:pPr marL="0" lvl="0" indent="0" algn="l" rtl="0">
              <a:spcBef>
                <a:spcPts val="0"/>
              </a:spcBef>
              <a:spcAft>
                <a:spcPts val="0"/>
              </a:spcAft>
              <a:buNone/>
            </a:pPr>
            <a:r>
              <a:rPr lang="en-US" dirty="0"/>
              <a:t>Hand out a copy of the Session 2 Radioactive Decay Notes Capture Sheet to each student.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Next, play the video. Ask students to answer the questions and complete the chart as they watch the video.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Key Talking Points: </a:t>
            </a:r>
          </a:p>
          <a:p>
            <a:pPr marL="0" lvl="0" indent="0" algn="l" rtl="0">
              <a:spcBef>
                <a:spcPts val="0"/>
              </a:spcBef>
              <a:spcAft>
                <a:spcPts val="0"/>
              </a:spcAft>
              <a:buNone/>
            </a:pPr>
            <a:r>
              <a:rPr lang="en-US" dirty="0"/>
              <a:t>There is a strong nuclear force holds the protons and neutrons of the nucleus of an atom together.</a:t>
            </a:r>
          </a:p>
          <a:p>
            <a:pPr marL="0" lvl="0" indent="0" algn="l" rtl="0">
              <a:spcBef>
                <a:spcPts val="0"/>
              </a:spcBef>
              <a:spcAft>
                <a:spcPts val="0"/>
              </a:spcAft>
              <a:buNone/>
            </a:pPr>
            <a:r>
              <a:rPr lang="en-US" dirty="0"/>
              <a:t>An unstable (radioactive) atom gives off excess protons or neutrons until it transforms into a stable atom. </a:t>
            </a:r>
          </a:p>
          <a:p>
            <a:pPr marL="0" lvl="0" indent="0" algn="l" rtl="0">
              <a:spcBef>
                <a:spcPts val="0"/>
              </a:spcBef>
              <a:spcAft>
                <a:spcPts val="0"/>
              </a:spcAft>
              <a:buNone/>
            </a:pPr>
            <a:r>
              <a:rPr lang="en-US" dirty="0"/>
              <a:t>The type of decay (alpha or beta) that occurs can change the atom into a different element and give off high energy radiation.</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*If students need more practice with atoms, they can virtually build them by going to the following website on their devices: </a:t>
            </a:r>
            <a:r>
              <a:rPr lang="en-US" u="sng" dirty="0">
                <a:solidFill>
                  <a:schemeClr val="hlink"/>
                </a:solidFill>
                <a:hlinkClick r:id="rId3"/>
              </a:rPr>
              <a:t>https://phet.colorado.edu/sims/html/build-an-atom/latest/build-an-atom_en.html</a:t>
            </a: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5421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 </a:t>
            </a:r>
            <a:endParaRPr lang="en-US" dirty="0"/>
          </a:p>
          <a:p>
            <a:pPr marL="0" lvl="0" indent="0" algn="l" rtl="0">
              <a:spcBef>
                <a:spcPts val="0"/>
              </a:spcBef>
              <a:spcAft>
                <a:spcPts val="0"/>
              </a:spcAft>
              <a:buNone/>
            </a:pPr>
            <a:r>
              <a:rPr lang="en-US" dirty="0"/>
              <a:t>Instruct students to take a look at the second part of their notes sheet where they will practice balancing nuclear equations.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Explain the diagram on the slide that shows that the top number in the equation represents the atomic mass and the bottom number represents the atomic number. Next, ask students to open the virtual periodic table on their devices (laptop or iPad) at </a:t>
            </a:r>
            <a:r>
              <a:rPr lang="en-US" u="sng" dirty="0">
                <a:solidFill>
                  <a:schemeClr val="hlink"/>
                </a:solidFill>
                <a:hlinkClick r:id="rId3"/>
              </a:rPr>
              <a:t>https://ptable.com/</a:t>
            </a:r>
            <a:r>
              <a:rPr lang="en-US" dirty="0"/>
              <a:t> or give each student a paper copy of the periodic table.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You may want to complete the first problem as a class, giving students the correct answer after they have had a few minutes to complete it. (See solutions on the next slide) Then allow students time to balance the rest of the equations.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Allow students to compare their answers with the person(s) sitting next to them and discuss any differences between their answers.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100"/>
              <a:buFont typeface="Arial"/>
              <a:buNone/>
            </a:pPr>
            <a:r>
              <a:rPr lang="en-US" dirty="0"/>
              <a:t>Key Talking Points: </a:t>
            </a:r>
          </a:p>
          <a:p>
            <a:pPr marL="0" lvl="0" indent="0" algn="l" rtl="0">
              <a:spcBef>
                <a:spcPts val="0"/>
              </a:spcBef>
              <a:spcAft>
                <a:spcPts val="0"/>
              </a:spcAft>
              <a:buNone/>
            </a:pPr>
            <a:r>
              <a:rPr lang="en-US" dirty="0"/>
              <a:t>After decay, the type of atom may change according to the number of protons or neutrons in the nucleus.</a:t>
            </a:r>
          </a:p>
          <a:p>
            <a:pPr marL="0" lvl="0" indent="0" algn="l" rtl="0">
              <a:spcBef>
                <a:spcPts val="0"/>
              </a:spcBef>
              <a:spcAft>
                <a:spcPts val="0"/>
              </a:spcAft>
              <a:buNone/>
            </a:pPr>
            <a:r>
              <a:rPr lang="en-US" dirty="0"/>
              <a:t>Atoms that change the number of protons they have, will become a different element</a:t>
            </a:r>
          </a:p>
          <a:p>
            <a:pPr marL="0" lvl="0" indent="0" algn="l" rtl="0">
              <a:spcBef>
                <a:spcPts val="0"/>
              </a:spcBef>
              <a:spcAft>
                <a:spcPts val="0"/>
              </a:spcAft>
              <a:buNone/>
            </a:pPr>
            <a:r>
              <a:rPr lang="en-US" dirty="0"/>
              <a:t>Atoms that undergo alpha decay will change in their atomic mass, while atoms that undergo beta decay do not.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590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indent="0"/>
            <a:r>
              <a:rPr lang="en-US" dirty="0"/>
              <a:t>Once students have completed balancing the nuclear equations, reveal the answers to each problem on Slide 12. Ask for feedback from the whole group—how did they do? </a:t>
            </a:r>
          </a:p>
          <a:p>
            <a:pPr marL="0" lvl="0" indent="0" algn="l" rtl="0">
              <a:spcBef>
                <a:spcPts val="0"/>
              </a:spcBef>
              <a:spcAft>
                <a:spcPts val="0"/>
              </a:spcAft>
              <a:buNone/>
            </a:pPr>
            <a:r>
              <a:rPr lang="en-US" dirty="0"/>
              <a:t> </a:t>
            </a:r>
          </a:p>
          <a:p>
            <a:pPr marL="0" indent="0"/>
            <a:r>
              <a:rPr lang="en-US" dirty="0"/>
              <a:t>Explain to students that to conclude this lesson, they will participate in a small group activity where they will calculate the half-life of a fictional isotope, which is the time it takes for half of the radioactive nuclei to decay and emit alpha, beta, or gamma radiation.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Key Talking Points: </a:t>
            </a:r>
          </a:p>
          <a:p>
            <a:pPr marL="0" lvl="0" indent="0" algn="l" rtl="0">
              <a:spcBef>
                <a:spcPts val="0"/>
              </a:spcBef>
              <a:spcAft>
                <a:spcPts val="0"/>
              </a:spcAft>
              <a:buNone/>
            </a:pPr>
            <a:r>
              <a:rPr lang="en-US" dirty="0"/>
              <a:t>Balancing nuclear equations can show us how atoms will change and what type of radiation will be emitted if they become unstable.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130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a:t>
            </a:r>
            <a:endParaRPr lang="en-US" dirty="0"/>
          </a:p>
          <a:p>
            <a:pPr marL="0" lvl="0" indent="0" algn="l" rtl="0">
              <a:spcBef>
                <a:spcPts val="0"/>
              </a:spcBef>
              <a:spcAft>
                <a:spcPts val="0"/>
              </a:spcAft>
              <a:buNone/>
            </a:pPr>
            <a:r>
              <a:rPr lang="en-US" dirty="0"/>
              <a:t>Instruct students to form small groups of 3. Ask each group to get the following materials: 1 cup, 50 pennies, 50 dimes, and a copy of the “Determining the Half-Life of a Radioactive Isotope Data” capture sheet.</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Ask students to read through the instructions on the sheet and record their data in the data table. They should construct the graph when they are finished and follow the instructions to determine and indicate the half-life of their penny atoms on the graph.</a:t>
            </a:r>
          </a:p>
          <a:p>
            <a:pPr marL="0" lvl="0" indent="0" algn="l" rtl="0">
              <a:spcBef>
                <a:spcPts val="0"/>
              </a:spcBef>
              <a:spcAft>
                <a:spcPts val="0"/>
              </a:spcAft>
              <a:buNone/>
            </a:pPr>
            <a:r>
              <a:rPr lang="en-US" dirty="0"/>
              <a:t> </a:t>
            </a:r>
          </a:p>
          <a:p>
            <a:pPr marL="0" indent="0"/>
            <a:r>
              <a:rPr lang="en-US" dirty="0"/>
              <a:t>Ask each group to share what they determined the half-life of their penny atom is. How do the groups compare?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1719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 </a:t>
            </a:r>
            <a:endParaRPr lang="en-US" dirty="0"/>
          </a:p>
          <a:p>
            <a:pPr marL="0" lvl="0" indent="0" algn="l" rtl="0">
              <a:spcBef>
                <a:spcPts val="0"/>
              </a:spcBef>
              <a:spcAft>
                <a:spcPts val="0"/>
              </a:spcAft>
              <a:buNone/>
            </a:pPr>
            <a:r>
              <a:rPr lang="en-US" dirty="0"/>
              <a:t>So how can we use the half-lives of elements? Show students the following video clips on Slide 14. </a:t>
            </a:r>
          </a:p>
          <a:p>
            <a:pPr marL="0" lvl="0" indent="0" algn="l" rtl="0">
              <a:spcBef>
                <a:spcPts val="0"/>
              </a:spcBef>
              <a:spcAft>
                <a:spcPts val="0"/>
              </a:spcAft>
              <a:buNone/>
            </a:pPr>
            <a:r>
              <a:rPr lang="en-US" dirty="0"/>
              <a:t>How Does Radiocarbon Dating Work? </a:t>
            </a:r>
            <a:r>
              <a:rPr lang="en-US" u="sng" dirty="0">
                <a:solidFill>
                  <a:schemeClr val="hlink"/>
                </a:solidFill>
                <a:hlinkClick r:id="rId3"/>
              </a:rPr>
              <a:t>https://youtu.be/phZeE7Att_s</a:t>
            </a:r>
            <a:endParaRPr lang="en-US" dirty="0"/>
          </a:p>
          <a:p>
            <a:pPr marL="0" lvl="0" indent="0" algn="l" rtl="0">
              <a:spcBef>
                <a:spcPts val="0"/>
              </a:spcBef>
              <a:spcAft>
                <a:spcPts val="0"/>
              </a:spcAft>
              <a:buNone/>
            </a:pPr>
            <a:r>
              <a:rPr lang="en-US" dirty="0"/>
              <a:t>How Does A Pet Scan Work? </a:t>
            </a:r>
            <a:r>
              <a:rPr lang="en-US" u="sng" dirty="0">
                <a:solidFill>
                  <a:schemeClr val="hlink"/>
                </a:solidFill>
                <a:hlinkClick r:id="rId4"/>
              </a:rPr>
              <a:t>https://www.youtube.com/watch?v=GHLBcCv4rqk</a:t>
            </a:r>
            <a:endParaRPr lang="en-US" dirty="0"/>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Tell students that in the next session, they will be looking at other ways that radiation can be used to help improve the lives of people or solve global problems.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Key Talking Points: </a:t>
            </a:r>
          </a:p>
          <a:p>
            <a:pPr marL="0" lvl="0" indent="0" algn="l" rtl="0">
              <a:spcBef>
                <a:spcPts val="0"/>
              </a:spcBef>
              <a:spcAft>
                <a:spcPts val="0"/>
              </a:spcAft>
              <a:buNone/>
            </a:pPr>
            <a:r>
              <a:rPr lang="en-US" dirty="0"/>
              <a:t>We can help determine the relative age of fossils and geological formations by looking at the half-lives of substances like Carbon 14. </a:t>
            </a:r>
          </a:p>
          <a:p>
            <a:pPr marL="0" lvl="0" indent="0" algn="l" rtl="0">
              <a:spcBef>
                <a:spcPts val="0"/>
              </a:spcBef>
              <a:spcAft>
                <a:spcPts val="0"/>
              </a:spcAft>
              <a:buNone/>
            </a:pPr>
            <a:r>
              <a:rPr lang="en-US" dirty="0"/>
              <a:t>Radioactive tracers can be used in the medical field to help indicate harmful conditions such as tumors by giving off radiation as they decay.</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4381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lvl="0" indent="0" algn="l" rtl="0">
              <a:spcBef>
                <a:spcPts val="0"/>
              </a:spcBef>
              <a:spcAft>
                <a:spcPts val="0"/>
              </a:spcAft>
              <a:buNone/>
            </a:pPr>
            <a:r>
              <a:rPr lang="en-US" dirty="0"/>
              <a:t>Ask students to reflect on the importance of understanding ionizing radiation. What information have we gained from determining the</a:t>
            </a:r>
            <a:r>
              <a:rPr lang="en-US" dirty="0">
                <a:solidFill>
                  <a:srgbClr val="000000"/>
                </a:solidFill>
              </a:rPr>
              <a:t> half-lives of</a:t>
            </a:r>
            <a:r>
              <a:rPr lang="en-US" dirty="0"/>
              <a:t> radioactive isotopes? How can this knowledge guide us in using radiation?</a:t>
            </a:r>
          </a:p>
          <a:p>
            <a:pPr marL="0" lvl="0" indent="0" algn="l" rtl="0">
              <a:spcBef>
                <a:spcPts val="0"/>
              </a:spcBef>
              <a:spcAft>
                <a:spcPts val="0"/>
              </a:spcAft>
              <a:buNone/>
            </a:pPr>
            <a:r>
              <a:rPr lang="en-US" dirty="0"/>
              <a:t> </a:t>
            </a:r>
          </a:p>
          <a:p>
            <a:pPr marL="0" indent="0"/>
            <a:r>
              <a:rPr lang="en-US" dirty="0"/>
              <a:t> Key Talking Points: </a:t>
            </a:r>
          </a:p>
          <a:p>
            <a:pPr marL="0" indent="0"/>
            <a:r>
              <a:rPr lang="en-US" dirty="0"/>
              <a:t>Ionizing radiation may seem dangerous at first glance, but understanding this high-energy radiation has led to the discovery and creation of many techniques and tools that we use and depend on.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8454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a:t>
            </a:r>
            <a:endParaRPr lang="en-US" dirty="0"/>
          </a:p>
          <a:p>
            <a:pPr marL="0" lvl="0" indent="0" algn="l" rtl="0">
              <a:spcBef>
                <a:spcPts val="0"/>
              </a:spcBef>
              <a:spcAft>
                <a:spcPts val="0"/>
              </a:spcAft>
              <a:buNone/>
            </a:pPr>
            <a:r>
              <a:rPr lang="en-US" dirty="0"/>
              <a:t>Instruct students to form small groups of 3. Ask each group to get the following materials: 1 cup, 50 pennies, 50 dimes, and a copy of the “Determining the Half-Life of a Radioactive Isotope Data” capture sheet.</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Ask students to read through the instructions on the sheet and record their data in the data table. They should construct the graph when they are finished and follow the instructions to determine and indicate the half-life of their penny atoms on the graph.</a:t>
            </a:r>
          </a:p>
          <a:p>
            <a:pPr marL="0" lvl="0" indent="0" algn="l" rtl="0">
              <a:spcBef>
                <a:spcPts val="0"/>
              </a:spcBef>
              <a:spcAft>
                <a:spcPts val="0"/>
              </a:spcAft>
              <a:buNone/>
            </a:pPr>
            <a:r>
              <a:rPr lang="en-US" dirty="0"/>
              <a:t> </a:t>
            </a:r>
          </a:p>
          <a:p>
            <a:pPr marL="0" indent="0"/>
            <a:r>
              <a:rPr lang="en-US" dirty="0"/>
              <a:t>Ask each group to share what they determined the half-life of their penny atom is. How do the groups compare?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5718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a:t>
            </a:r>
            <a:endParaRPr lang="en-US" dirty="0"/>
          </a:p>
          <a:p>
            <a:pPr marL="0" lvl="0" indent="0" algn="l" rtl="0">
              <a:spcBef>
                <a:spcPts val="0"/>
              </a:spcBef>
              <a:spcAft>
                <a:spcPts val="0"/>
              </a:spcAft>
              <a:buNone/>
            </a:pPr>
            <a:r>
              <a:rPr lang="en-US" dirty="0"/>
              <a:t>Display the following areas in which radiation is used and examples of how it is used:</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Agriculture—Food irradiation</a:t>
            </a:r>
          </a:p>
          <a:p>
            <a:pPr marL="0" lvl="0" indent="0" algn="l" rtl="0">
              <a:spcBef>
                <a:spcPts val="0"/>
              </a:spcBef>
              <a:spcAft>
                <a:spcPts val="0"/>
              </a:spcAft>
              <a:buNone/>
            </a:pPr>
            <a:r>
              <a:rPr lang="en-US" dirty="0"/>
              <a:t>Agriculture—Crop pest sterilization (SIT—Sterile Insect Technique)</a:t>
            </a:r>
          </a:p>
          <a:p>
            <a:pPr marL="0" lvl="0" indent="0" algn="l" rtl="0">
              <a:spcBef>
                <a:spcPts val="0"/>
              </a:spcBef>
              <a:spcAft>
                <a:spcPts val="0"/>
              </a:spcAft>
              <a:buNone/>
            </a:pPr>
            <a:r>
              <a:rPr lang="en-US" dirty="0"/>
              <a:t>Agriculture—Using nuclear science to trace nitrogen in soil and crops</a:t>
            </a:r>
          </a:p>
          <a:p>
            <a:pPr marL="0" lvl="0" indent="0" algn="l" rtl="0">
              <a:spcBef>
                <a:spcPts val="0"/>
              </a:spcBef>
              <a:spcAft>
                <a:spcPts val="0"/>
              </a:spcAft>
              <a:buNone/>
            </a:pPr>
            <a:r>
              <a:rPr lang="en-US" dirty="0"/>
              <a:t>Medical—Radiation therapy for cancer</a:t>
            </a:r>
          </a:p>
          <a:p>
            <a:pPr marL="0" lvl="0" indent="0" algn="l" rtl="0">
              <a:spcBef>
                <a:spcPts val="0"/>
              </a:spcBef>
              <a:spcAft>
                <a:spcPts val="0"/>
              </a:spcAft>
              <a:buNone/>
            </a:pPr>
            <a:r>
              <a:rPr lang="en-US" dirty="0"/>
              <a:t>Medical—Radiation in x-rays and scans</a:t>
            </a:r>
          </a:p>
          <a:p>
            <a:pPr marL="0" lvl="0" indent="0" algn="l" rtl="0">
              <a:spcBef>
                <a:spcPts val="0"/>
              </a:spcBef>
              <a:spcAft>
                <a:spcPts val="0"/>
              </a:spcAft>
              <a:buNone/>
            </a:pPr>
            <a:r>
              <a:rPr lang="en-US" dirty="0"/>
              <a:t>Medical—Radiopharmaceuticals</a:t>
            </a:r>
          </a:p>
          <a:p>
            <a:pPr marL="0" lvl="0" indent="0" algn="l" rtl="0">
              <a:spcBef>
                <a:spcPts val="0"/>
              </a:spcBef>
              <a:spcAft>
                <a:spcPts val="0"/>
              </a:spcAft>
              <a:buNone/>
            </a:pPr>
            <a:r>
              <a:rPr lang="en-US" dirty="0"/>
              <a:t>Global Health—Mosquito sterilization (SIT—Sterile Insect Technique)</a:t>
            </a:r>
          </a:p>
          <a:p>
            <a:pPr marL="0" lvl="0" indent="0" algn="l" rtl="0">
              <a:spcBef>
                <a:spcPts val="0"/>
              </a:spcBef>
              <a:spcAft>
                <a:spcPts val="0"/>
              </a:spcAft>
              <a:buNone/>
            </a:pPr>
            <a:r>
              <a:rPr lang="en-US" dirty="0"/>
              <a:t>Genetics—Gamma irradiation to improve and create plant species</a:t>
            </a:r>
          </a:p>
          <a:p>
            <a:pPr marL="0" lvl="0" indent="0" algn="l" rtl="0">
              <a:spcBef>
                <a:spcPts val="0"/>
              </a:spcBef>
              <a:spcAft>
                <a:spcPts val="0"/>
              </a:spcAft>
              <a:buNone/>
            </a:pPr>
            <a:r>
              <a:rPr lang="en-US" dirty="0"/>
              <a:t>Environmental Science—Using nuclear science to trace microplastic in ocean life</a:t>
            </a:r>
          </a:p>
          <a:p>
            <a:pPr marL="0" lvl="0" indent="0" algn="l" rtl="0">
              <a:spcBef>
                <a:spcPts val="0"/>
              </a:spcBef>
              <a:spcAft>
                <a:spcPts val="0"/>
              </a:spcAft>
              <a:buNone/>
            </a:pPr>
            <a:r>
              <a:rPr lang="en-US" dirty="0"/>
              <a:t>Environmental Science—Using nuclear science to understand drought</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Ask students to form small groups of 3-4. Allow students to choose an area in which radiation and nuclear techniques are used or assign them to groups.</a:t>
            </a:r>
          </a:p>
          <a:p>
            <a:pPr marL="0" lvl="0" indent="0" algn="l" rtl="0">
              <a:spcBef>
                <a:spcPts val="0"/>
              </a:spcBef>
              <a:spcAft>
                <a:spcPts val="0"/>
              </a:spcAft>
              <a:buNone/>
            </a:pPr>
            <a:r>
              <a:rPr lang="en-US" dirty="0"/>
              <a:t> </a:t>
            </a:r>
          </a:p>
          <a:p>
            <a:pPr marL="0" indent="0"/>
            <a:r>
              <a:rPr lang="en-US" dirty="0"/>
              <a:t>Explain to students that their job is to research how radiation is used in their field of study. </a:t>
            </a:r>
          </a:p>
          <a:p>
            <a:pPr marL="0" lvl="0" indent="0" algn="l" rtl="0">
              <a:lnSpc>
                <a:spcPct val="115000"/>
              </a:lnSpc>
              <a:spcBef>
                <a:spcPts val="0"/>
              </a:spcBef>
              <a:spcAft>
                <a:spcPts val="0"/>
              </a:spcAft>
              <a:buClr>
                <a:schemeClr val="dk1"/>
              </a:buClr>
              <a:buSzPts val="1100"/>
              <a:buFont typeface="Arial"/>
              <a:buNone/>
            </a:pPr>
            <a:endParaRPr lang="en-US" sz="1100" dirty="0"/>
          </a:p>
          <a:p>
            <a:pPr marL="0" indent="0">
              <a:lnSpc>
                <a:spcPct val="115000"/>
              </a:lnSpc>
              <a:buClr>
                <a:schemeClr val="dk1"/>
              </a:buClr>
              <a:buSzPts val="1100"/>
            </a:pPr>
            <a:r>
              <a:rPr lang="en-US" dirty="0"/>
              <a:t> </a:t>
            </a:r>
            <a:r>
              <a:rPr lang="en-US" b="1" i="1" dirty="0"/>
              <a:t>*TEACHER NOTE—If students are unfamiliar with how to determine if a news source is credible, the following infographic may be displayed on the overhead screen or printed so that each student group has a copy:</a:t>
            </a:r>
            <a:r>
              <a:rPr lang="en-US" dirty="0"/>
              <a:t> </a:t>
            </a:r>
            <a:r>
              <a:rPr lang="en-US" b="1" i="1" u="sng" dirty="0">
                <a:solidFill>
                  <a:srgbClr val="1155CC"/>
                </a:solidFill>
                <a:hlinkClick r:id="rId3"/>
              </a:rPr>
              <a:t>www.dailyinfographic.com/avoid-fake-news</a:t>
            </a:r>
            <a:endParaRPr lang="en-US" b="1" i="1" dirty="0"/>
          </a:p>
          <a:p>
            <a:pPr marL="0" indent="0">
              <a:lnSpc>
                <a:spcPct val="115000"/>
              </a:lnSpc>
              <a:buClr>
                <a:schemeClr val="dk1"/>
              </a:buClr>
              <a:buSzPts val="1100"/>
            </a:pPr>
            <a:r>
              <a:rPr lang="en-US" sz="1100" b="1" i="1" dirty="0"/>
              <a:t>  </a:t>
            </a:r>
            <a:endParaRPr lang="en-US" dirty="0"/>
          </a:p>
          <a:p>
            <a:pPr marL="0" indent="0"/>
            <a:r>
              <a:rPr lang="en-US" dirty="0"/>
              <a:t>They should then create an innovative product that will allow people to use the power of radiation more easily or give easier or cheaper access to these techniques. </a:t>
            </a:r>
          </a:p>
          <a:p>
            <a:pPr marL="0" lvl="0" indent="0" algn="l" rtl="0">
              <a:spcBef>
                <a:spcPts val="0"/>
              </a:spcBef>
              <a:spcAft>
                <a:spcPts val="0"/>
              </a:spcAft>
              <a:buNone/>
            </a:pPr>
            <a:r>
              <a:rPr lang="en-US" dirty="0"/>
              <a:t> </a:t>
            </a:r>
          </a:p>
          <a:p>
            <a:pPr marL="0" indent="0"/>
            <a:r>
              <a:rPr lang="en-US" dirty="0"/>
              <a:t>They will then create a prototype 2-D or 3-D model of their product and a brief google slide or </a:t>
            </a:r>
            <a:r>
              <a:rPr lang="en-US" dirty="0" err="1"/>
              <a:t>powerpoint</a:t>
            </a:r>
            <a:r>
              <a:rPr lang="en-US" dirty="0"/>
              <a:t> presentation that will explain how their product will work.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Give each student group a copy of the “Radiation Innovations Research and Model Sketch” Capture Sheet. Allow students to have time to complete their research using their devices (laptops or </a:t>
            </a:r>
            <a:r>
              <a:rPr lang="en-US" dirty="0" err="1"/>
              <a:t>ipads</a:t>
            </a:r>
            <a:r>
              <a:rPr lang="en-US" dirty="0"/>
              <a:t>) and create their models and presentations. This could take 1–2 additional class periods.</a:t>
            </a:r>
          </a:p>
          <a:p>
            <a:pPr marL="0" lvl="0" indent="0" algn="l" rtl="0">
              <a:spcBef>
                <a:spcPts val="0"/>
              </a:spcBef>
              <a:spcAft>
                <a:spcPts val="0"/>
              </a:spcAft>
              <a:buNone/>
            </a:pPr>
            <a:r>
              <a:rPr lang="en-US" dirty="0"/>
              <a:t> </a:t>
            </a:r>
          </a:p>
          <a:p>
            <a:pPr marL="0" indent="0"/>
            <a:r>
              <a:rPr lang="en-US" b="1" i="1" dirty="0"/>
              <a:t>*TEACHER NOTE—Teachers may provide materials for building 3-D prototype models, such as glue, tape, scissors, cardboard tubes, plastic bottles, modeling clay, craft materials, etc. or the teacher may elect to have students bring their own materials. </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1951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a:t>
            </a:r>
            <a:endParaRPr lang="en-US" dirty="0"/>
          </a:p>
          <a:p>
            <a:pPr marL="0" lvl="0" indent="0" algn="l" rtl="0">
              <a:spcBef>
                <a:spcPts val="0"/>
              </a:spcBef>
              <a:spcAft>
                <a:spcPts val="0"/>
              </a:spcAft>
              <a:buNone/>
            </a:pPr>
            <a:r>
              <a:rPr lang="en-US" dirty="0"/>
              <a:t>Display the following areas in which radiation is used and examples of how it is used:</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Agriculture - Food irradiation</a:t>
            </a:r>
          </a:p>
          <a:p>
            <a:pPr marL="0" lvl="0" indent="0" algn="l" rtl="0">
              <a:spcBef>
                <a:spcPts val="0"/>
              </a:spcBef>
              <a:spcAft>
                <a:spcPts val="0"/>
              </a:spcAft>
              <a:buNone/>
            </a:pPr>
            <a:r>
              <a:rPr lang="en-US" dirty="0"/>
              <a:t>Agriculture - Crop pest sterilization (SIT - Sterile Insect Technique)</a:t>
            </a:r>
          </a:p>
          <a:p>
            <a:pPr marL="0" lvl="0" indent="0" algn="l" rtl="0">
              <a:spcBef>
                <a:spcPts val="0"/>
              </a:spcBef>
              <a:spcAft>
                <a:spcPts val="0"/>
              </a:spcAft>
              <a:buNone/>
            </a:pPr>
            <a:r>
              <a:rPr lang="en-US" dirty="0"/>
              <a:t>Agriculture - Using nuclear science to trace nitrogen in soil and crops</a:t>
            </a:r>
          </a:p>
          <a:p>
            <a:pPr marL="0" lvl="0" indent="0" algn="l" rtl="0">
              <a:spcBef>
                <a:spcPts val="0"/>
              </a:spcBef>
              <a:spcAft>
                <a:spcPts val="0"/>
              </a:spcAft>
              <a:buNone/>
            </a:pPr>
            <a:r>
              <a:rPr lang="en-US" dirty="0"/>
              <a:t>Medical - Radiation therapy for cancer</a:t>
            </a:r>
          </a:p>
          <a:p>
            <a:pPr marL="0" lvl="0" indent="0" algn="l" rtl="0">
              <a:spcBef>
                <a:spcPts val="0"/>
              </a:spcBef>
              <a:spcAft>
                <a:spcPts val="0"/>
              </a:spcAft>
              <a:buNone/>
            </a:pPr>
            <a:r>
              <a:rPr lang="en-US" dirty="0"/>
              <a:t>Medical - Radiation in x-rays and scans</a:t>
            </a:r>
          </a:p>
          <a:p>
            <a:pPr marL="0" lvl="0" indent="0" algn="l" rtl="0">
              <a:spcBef>
                <a:spcPts val="0"/>
              </a:spcBef>
              <a:spcAft>
                <a:spcPts val="0"/>
              </a:spcAft>
              <a:buNone/>
            </a:pPr>
            <a:r>
              <a:rPr lang="en-US" dirty="0"/>
              <a:t>Medical - Radiopharmaceuticals</a:t>
            </a:r>
          </a:p>
          <a:p>
            <a:pPr marL="0" lvl="0" indent="0" algn="l" rtl="0">
              <a:spcBef>
                <a:spcPts val="0"/>
              </a:spcBef>
              <a:spcAft>
                <a:spcPts val="0"/>
              </a:spcAft>
              <a:buNone/>
            </a:pPr>
            <a:r>
              <a:rPr lang="en-US" dirty="0"/>
              <a:t>Global Health - Mosquito sterilization (SIT - Sterile Insect Technique)</a:t>
            </a:r>
          </a:p>
          <a:p>
            <a:pPr marL="0" lvl="0" indent="0" algn="l" rtl="0">
              <a:spcBef>
                <a:spcPts val="0"/>
              </a:spcBef>
              <a:spcAft>
                <a:spcPts val="0"/>
              </a:spcAft>
              <a:buNone/>
            </a:pPr>
            <a:r>
              <a:rPr lang="en-US" dirty="0"/>
              <a:t>Genetics - Gamma irradiation to improve and create plant species</a:t>
            </a:r>
          </a:p>
          <a:p>
            <a:pPr marL="0" lvl="0" indent="0" algn="l" rtl="0">
              <a:spcBef>
                <a:spcPts val="0"/>
              </a:spcBef>
              <a:spcAft>
                <a:spcPts val="0"/>
              </a:spcAft>
              <a:buNone/>
            </a:pPr>
            <a:r>
              <a:rPr lang="en-US" dirty="0"/>
              <a:t>Environmental Science - Using nuclear science to trace microplastic in ocean life</a:t>
            </a:r>
          </a:p>
          <a:p>
            <a:pPr marL="0" lvl="0" indent="0" algn="l" rtl="0">
              <a:spcBef>
                <a:spcPts val="0"/>
              </a:spcBef>
              <a:spcAft>
                <a:spcPts val="0"/>
              </a:spcAft>
              <a:buNone/>
            </a:pPr>
            <a:r>
              <a:rPr lang="en-US" dirty="0"/>
              <a:t>Environmental Science - Using nuclear science to understand drought</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Ask students to form small groups of 3-4. Allow students to choose an area in which radiation and nuclear techniques are used or assign them to groups.</a:t>
            </a:r>
          </a:p>
          <a:p>
            <a:pPr marL="0" lvl="0" indent="0" algn="l" rtl="0">
              <a:spcBef>
                <a:spcPts val="0"/>
              </a:spcBef>
              <a:spcAft>
                <a:spcPts val="0"/>
              </a:spcAft>
              <a:buNone/>
            </a:pPr>
            <a:r>
              <a:rPr lang="en-US" dirty="0"/>
              <a:t> </a:t>
            </a:r>
          </a:p>
          <a:p>
            <a:pPr marL="0" indent="0"/>
            <a:r>
              <a:rPr lang="en-US" dirty="0"/>
              <a:t>Explain to students that their job is to research how radiation is used in their field of study. </a:t>
            </a:r>
          </a:p>
          <a:p>
            <a:pPr marL="0" lvl="0" indent="0" algn="l" rtl="0">
              <a:lnSpc>
                <a:spcPct val="115000"/>
              </a:lnSpc>
              <a:spcBef>
                <a:spcPts val="0"/>
              </a:spcBef>
              <a:spcAft>
                <a:spcPts val="0"/>
              </a:spcAft>
              <a:buClr>
                <a:schemeClr val="dk1"/>
              </a:buClr>
              <a:buSzPts val="1100"/>
              <a:buFont typeface="Arial"/>
              <a:buNone/>
            </a:pPr>
            <a:endParaRPr lang="en-US" sz="1100" dirty="0"/>
          </a:p>
          <a:p>
            <a:pPr marL="0" indent="0">
              <a:lnSpc>
                <a:spcPct val="115000"/>
              </a:lnSpc>
              <a:buClr>
                <a:schemeClr val="dk1"/>
              </a:buClr>
              <a:buSzPts val="1100"/>
            </a:pPr>
            <a:r>
              <a:rPr lang="en-US" dirty="0"/>
              <a:t> </a:t>
            </a:r>
            <a:r>
              <a:rPr lang="en-US" b="1" i="1" dirty="0"/>
              <a:t>*TEACHER NOTE - If students are unfamiliar with how to determine if a news source is credible, the following infographic may be displayed on the overhead screen or printed so that each student group has a copy: </a:t>
            </a:r>
            <a:r>
              <a:rPr lang="en-US" dirty="0"/>
              <a:t> </a:t>
            </a:r>
            <a:r>
              <a:rPr lang="en-US" b="1" i="1" u="sng" dirty="0">
                <a:solidFill>
                  <a:srgbClr val="1155CC"/>
                </a:solidFill>
                <a:hlinkClick r:id="rId3"/>
              </a:rPr>
              <a:t>www.dailyinfographic.com/avoid-fake-news</a:t>
            </a:r>
            <a:endParaRPr lang="en-US" b="1" i="1" dirty="0"/>
          </a:p>
          <a:p>
            <a:pPr marL="0" indent="0">
              <a:lnSpc>
                <a:spcPct val="115000"/>
              </a:lnSpc>
              <a:buClr>
                <a:schemeClr val="dk1"/>
              </a:buClr>
              <a:buSzPts val="1100"/>
            </a:pPr>
            <a:r>
              <a:rPr lang="en-US" sz="1100" b="1" i="1" dirty="0"/>
              <a:t>  </a:t>
            </a:r>
            <a:endParaRPr lang="en-US" dirty="0"/>
          </a:p>
          <a:p>
            <a:pPr marL="0" indent="0"/>
            <a:r>
              <a:rPr lang="en-US" dirty="0"/>
              <a:t>They should then create an innovative product that will allow people to use the power of radiation more easily or give easier or cheaper access to these techniques. </a:t>
            </a:r>
          </a:p>
          <a:p>
            <a:pPr marL="0" lvl="0" indent="0" algn="l" rtl="0">
              <a:spcBef>
                <a:spcPts val="0"/>
              </a:spcBef>
              <a:spcAft>
                <a:spcPts val="0"/>
              </a:spcAft>
              <a:buNone/>
            </a:pPr>
            <a:r>
              <a:rPr lang="en-US" dirty="0"/>
              <a:t> </a:t>
            </a:r>
          </a:p>
          <a:p>
            <a:pPr marL="0" indent="0"/>
            <a:r>
              <a:rPr lang="en-US" dirty="0"/>
              <a:t>They will then create a prototype 2-D or 3-D model of their product and a brief google slide or </a:t>
            </a:r>
            <a:r>
              <a:rPr lang="en-US" dirty="0" err="1"/>
              <a:t>powerpoint</a:t>
            </a:r>
            <a:r>
              <a:rPr lang="en-US" dirty="0"/>
              <a:t> presentation that will explain how their product will work.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Give each student group a copy of the “Radiation Innovations Research and Model Sketch” Capture Sheet. Allow students to have time to complete their research using their devices (laptops or </a:t>
            </a:r>
            <a:r>
              <a:rPr lang="en-US" dirty="0" err="1"/>
              <a:t>ipads</a:t>
            </a:r>
            <a:r>
              <a:rPr lang="en-US" dirty="0"/>
              <a:t>) and create their models and presentations. This could take 1-2 additional class periods.</a:t>
            </a:r>
          </a:p>
          <a:p>
            <a:pPr marL="0" lvl="0" indent="0" algn="l" rtl="0">
              <a:spcBef>
                <a:spcPts val="0"/>
              </a:spcBef>
              <a:spcAft>
                <a:spcPts val="0"/>
              </a:spcAft>
              <a:buNone/>
            </a:pPr>
            <a:r>
              <a:rPr lang="en-US" dirty="0"/>
              <a:t> </a:t>
            </a:r>
          </a:p>
          <a:p>
            <a:pPr marL="0" indent="0"/>
            <a:r>
              <a:rPr lang="en-US" dirty="0"/>
              <a:t> </a:t>
            </a:r>
            <a:r>
              <a:rPr lang="en-US" b="1" i="1" dirty="0"/>
              <a:t>*TEACHER NOTE - Teachers may provide materials for building 3-D prototype models, such as glue, tape, scissors, cardboard tubes, plastic bottles, modeling clay, craft materials, etc. or the teacher may elect to have students bring their own materials.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4829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 </a:t>
            </a:r>
            <a:endParaRPr lang="en-US" dirty="0"/>
          </a:p>
          <a:p>
            <a:r>
              <a:rPr lang="en-US" dirty="0"/>
              <a:t>Open by asking students to pair up for an activity that will test their knowledge of the realities of radiation. Give each pair a copy of the “Myth-Bustin’: Realities of Radiation” CER Capture Sheet.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Introduce the three statements about radiation to which students must apply critical thinking and problem-solving skills in order to “Confirm” or “Bust.” Ask students to write the statement in the first column.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Have students make predictions about which statements they believe they will “Confirm” or “Bust.” Play the selected video clip for each statement:</a:t>
            </a:r>
          </a:p>
          <a:p>
            <a:br>
              <a:rPr lang="en-US" dirty="0"/>
            </a:br>
            <a:r>
              <a:rPr lang="en-US" dirty="0"/>
              <a:t>"You are naturally radioactive."</a:t>
            </a:r>
            <a:br>
              <a:rPr lang="en-US" dirty="0"/>
            </a:br>
            <a:r>
              <a:rPr lang="en-US" dirty="0">
                <a:hlinkClick r:id="rId3"/>
              </a:rPr>
              <a:t>https://www.epa.ie/radiation/radexp/exposure/</a:t>
            </a:r>
            <a:br>
              <a:rPr lang="en-US" dirty="0"/>
            </a:br>
            <a:br>
              <a:rPr lang="en-US" dirty="0"/>
            </a:br>
            <a:r>
              <a:rPr lang="en-US" dirty="0"/>
              <a:t>"Radiation is used to control mosquito populations and hinder disease.”</a:t>
            </a:r>
            <a:br>
              <a:rPr lang="en-US" dirty="0"/>
            </a:br>
            <a:r>
              <a:rPr lang="en-US" dirty="0">
                <a:hlinkClick r:id="rId4"/>
              </a:rPr>
              <a:t>https://www.youtube.com/watch?v=RVMAasW5dHc&amp;t=75s</a:t>
            </a:r>
            <a:br>
              <a:rPr lang="en-US" dirty="0"/>
            </a:br>
            <a:br>
              <a:rPr lang="en-US" dirty="0"/>
            </a:br>
            <a:r>
              <a:rPr lang="en-US" dirty="0"/>
              <a:t>“You are exposed to low levels of radiation when you fly.”</a:t>
            </a:r>
            <a:br>
              <a:rPr lang="en-US" dirty="0"/>
            </a:br>
            <a:r>
              <a:rPr lang="en-US" dirty="0">
                <a:hlinkClick r:id="rId5"/>
              </a:rPr>
              <a:t>https://www.cdc.gov/nceh/radiation/air_travel.html</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6486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indent="0"/>
            <a:r>
              <a:rPr lang="en-US" dirty="0"/>
              <a:t>Once students have completed their models and presentations, allow each group 3-5 minutes to present to the whole class. After each presentation, give the whole group a chance to ask questions and give feedback on the presentation and innovative product.  </a:t>
            </a:r>
          </a:p>
          <a:p>
            <a:pPr marL="0" lvl="0" indent="0" algn="l" rtl="0">
              <a:spcBef>
                <a:spcPts val="0"/>
              </a:spcBef>
              <a:spcAft>
                <a:spcPts val="0"/>
              </a:spcAft>
              <a:buNone/>
            </a:pPr>
            <a:r>
              <a:rPr lang="en-US" b="1" dirty="0"/>
              <a:t>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6141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a:t>
            </a:r>
            <a:endParaRPr lang="en-US" dirty="0"/>
          </a:p>
          <a:p>
            <a:pPr marL="0" lvl="0" indent="0" algn="l" rtl="0">
              <a:spcBef>
                <a:spcPts val="0"/>
              </a:spcBef>
              <a:spcAft>
                <a:spcPts val="0"/>
              </a:spcAft>
              <a:buNone/>
            </a:pPr>
            <a:r>
              <a:rPr lang="en-US" dirty="0"/>
              <a:t>Students will summarize their learning by participating in a review game that allows them to showcase their knowledge of radiation. Student teams will compete against each other to answer trivia questions about radiation to collect “radiation cards.” These cards will be assembled to create a complete radiation spectrum that showcases the many types of non-ionizing and ionizing radiation.</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936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indent="0"/>
            <a:r>
              <a:rPr lang="en-US" dirty="0"/>
              <a:t>As you display the questions about various types of radiation from slides 20–29 on the overhead screen, give the teams a specific amount of time (15–20 seconds) to write down their answer to the question without using notes or devices such as laptops, iPads, or cell phones. Teams will hold up their answers when time runs out, and each team that answers the question correctly first will get a card that has the name of that type of radiation (See Reflection Capture Sheet: Radiation Trivia Cards). </a:t>
            </a:r>
            <a:endParaRPr lang="en-US" dirty="0">
              <a:solidFill>
                <a:schemeClr val="dk1"/>
              </a:solidFil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9377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 </a:t>
            </a:r>
            <a:endParaRPr lang="en-US" dirty="0"/>
          </a:p>
          <a:p>
            <a:pPr marL="0" lvl="0" indent="0" algn="l" rtl="0">
              <a:spcBef>
                <a:spcPts val="0"/>
              </a:spcBef>
              <a:spcAft>
                <a:spcPts val="0"/>
              </a:spcAft>
              <a:buNone/>
            </a:pPr>
            <a:r>
              <a:rPr lang="en-US" dirty="0"/>
              <a:t>As you display the questions about various types of radiation from slides 20-29 on the overhead screen, give the teams a specific amount of time (15-20 seconds) to write down their answer to the question without using notes or devices such as laptops, iPads, or cell phones. Teams will hold up their answers when time runs out, and each team that answers the question correctly first will get a card that has the name of that type of radiation (See Reflection Capture Sheet: Radiation Trivia Cards). </a:t>
            </a:r>
            <a:endParaRPr lang="en-US" dirty="0">
              <a:solidFill>
                <a:schemeClr val="dk1"/>
              </a:solidFil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1783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indent="0"/>
            <a:r>
              <a:rPr lang="en-US" dirty="0"/>
              <a:t>As you display the questions about various types of radiation from slides 20–29 on the overhead screen, give the teams a specific amount of time (15–20 seconds) to write down their answer to the question without using notes or devices such as laptops, iPads, or cell phones. Teams will hold up their answers when time runs out, and each team that answers the question correctly first will get a card that has the name of that type of radiation (See Reflection Capture Sheet: Radiation Trivia Cards). </a:t>
            </a:r>
            <a:endParaRPr lang="en-US" dirty="0">
              <a:solidFill>
                <a:schemeClr val="dk1"/>
              </a:solidFil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9714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indent="0"/>
            <a:r>
              <a:rPr lang="en-US" dirty="0"/>
              <a:t>As you display the questions about various types of radiation from slides 20-29 on the overhead screen, give the teams a specific amount of time (15-20 seconds) to write down their answer to the question without using notes or devices such as laptops, iPads, or cell phones. Teams will hold up their answers when time runs out, and each team that answers the question correctly first will get a card that has the name of that type of radiation (See Reflection Capture Sheet: Radiation Trivia Cards). </a:t>
            </a:r>
            <a:endParaRPr lang="en-US" dirty="0">
              <a:solidFill>
                <a:schemeClr val="dk1"/>
              </a:solidFil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5763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indent="0"/>
            <a:r>
              <a:rPr lang="en-US" dirty="0"/>
              <a:t>As you display the questions about various types of radiation from slides 20–29 on the overhead screen, give the teams a specific amount of time (15–20 seconds) to write down their answer to the question without using notes or devices such as laptops, iPads, or cell phones. Teams will hold up their answers when time runs out, and each team that answers the question correctly first will get a card that has the name of that type of radiation (See Reflection Capture Sheet: Radiation Trivia Cards). </a:t>
            </a:r>
            <a:endParaRPr lang="en-US" dirty="0">
              <a:solidFill>
                <a:schemeClr val="dk1"/>
              </a:solidFil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6727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indent="0"/>
            <a:r>
              <a:rPr lang="en-US" dirty="0"/>
              <a:t>As you display the questions about various types of radiation from slides 20-29 on the overhead screen, give the teams a specific amount of time (15-20 seconds) to write down their answer to the question without using notes or devices such as laptops, iPads, or cell phones. Teams will hold up their answers when time runs out, and each team that answers the question correctly first will get a card that has the name of that type of radiation (See Reflection Capture Sheet: Radiation Trivia Cards). </a:t>
            </a:r>
            <a:endParaRPr lang="en-US" dirty="0">
              <a:solidFill>
                <a:schemeClr val="dk1"/>
              </a:solidFil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9865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indent="0"/>
            <a:r>
              <a:rPr lang="en-US" dirty="0"/>
              <a:t>As you display the questions about various types of radiation from slides 20–29 on the overhead screen, give the teams a specific amount of time (15–20 seconds) to write down their answer to the question without using notes or devices such as laptops, iPads, or cell phones. Teams will hold up their answers when time runs out, and each team that answers the question correctly first will get a card that has the name of that type of radiation (See Reflection Capture Sheet: Radiation Trivia Cards). </a:t>
            </a:r>
            <a:endParaRPr lang="en-US" dirty="0">
              <a:solidFill>
                <a:schemeClr val="dk1"/>
              </a:solidFil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7588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indent="0"/>
            <a:r>
              <a:rPr lang="en-US" dirty="0"/>
              <a:t>As you display the questions about various types of radiation from slides 20-29 on the overhead screen, give the teams a specific amount of time (15–20 seconds) to write down their answer to the question without using notes or devices such as laptops, iPads, or cell phones. Teams will hold up their answers when time runs out, and each team that answers the question correctly first will get a card that has the name of that type of radiation (See Reflection Capture Sheet: Radiation Trivia Cards). </a:t>
            </a:r>
            <a:endParaRPr lang="en-US" dirty="0">
              <a:solidFill>
                <a:schemeClr val="dk1"/>
              </a:solidFil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4630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7596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indent="0"/>
            <a:r>
              <a:rPr lang="en-US" dirty="0"/>
              <a:t>As you display the questions about various types of radiation from slides 20–29 on the overhead screen, give the teams a specific amount of time (15–20 seconds) to write down their answer to the question without using notes or devices such as laptops, iPads, or cell phones. Teams will hold up their answers when time runs out, and each team that answers the question correctly first will get a card that has the name of that type of radiation (See Reflection Capture Sheet: Radiation Trivia Cards). </a:t>
            </a:r>
            <a:endParaRPr lang="en-US" dirty="0">
              <a:solidFill>
                <a:schemeClr val="dk1"/>
              </a:solidFil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395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indent="0"/>
            <a:r>
              <a:rPr lang="en-US" dirty="0"/>
              <a:t>As you display the questions about various types of radiation from slides 20–29 on the overhead screen, give the teams a specific amount of time (15–20 seconds) to write down their answer to the question without using notes or devices such as laptops, iPads, or cell phones. Teams will hold up their answers when time runs out, and each team that answers the question correctly first will get a card that has the name of that type of radiation (See Reflection Capture Sheet: Radiation Trivia Cards). </a:t>
            </a:r>
            <a:endParaRPr lang="en-US" dirty="0">
              <a:solidFill>
                <a:schemeClr val="dk1"/>
              </a:solidFill>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8215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cap="none" dirty="0">
                <a:solidFill>
                  <a:schemeClr val="dk1"/>
                </a:solidFill>
                <a:effectLst/>
                <a:latin typeface="Calibri"/>
                <a:ea typeface="Calibri"/>
                <a:cs typeface="Calibri"/>
                <a:sym typeface="Calibri"/>
              </a:rPr>
              <a:t>Instructor Notes</a:t>
            </a:r>
            <a:r>
              <a:rPr lang="en-US" sz="1200" b="0" i="0" u="none" strike="noStrike" kern="1200" cap="none" dirty="0">
                <a:solidFill>
                  <a:schemeClr val="dk1"/>
                </a:solidFill>
                <a:effectLst/>
                <a:latin typeface="Calibri"/>
                <a:ea typeface="Calibri"/>
                <a:cs typeface="Calibri"/>
                <a:sym typeface="Calibri"/>
              </a:rPr>
              <a:t>: ​</a:t>
            </a:r>
          </a:p>
          <a:p>
            <a:pPr rtl="0" fontAlgn="base"/>
            <a:r>
              <a:rPr lang="en-US" sz="1200" b="0" i="0" u="none" strike="noStrike" kern="1200" cap="none" dirty="0">
                <a:solidFill>
                  <a:schemeClr val="dk1"/>
                </a:solidFill>
                <a:effectLst/>
                <a:latin typeface="Calibri"/>
                <a:ea typeface="Calibri"/>
                <a:cs typeface="Calibri"/>
                <a:sym typeface="Calibri"/>
              </a:rPr>
              <a:t>The team that collects the most radiation cards will be declared the winner. If there is a tie, the teams will go head-to-head, and the first team to assemble their cards in order of energy level (from least harmful to most harmful) will be the tie-breaker and will win!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6473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289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 </a:t>
            </a:r>
            <a:endParaRPr lang="en-US" dirty="0"/>
          </a:p>
          <a:p>
            <a:pPr marL="0" lvl="0" indent="0" algn="l" rtl="0">
              <a:spcBef>
                <a:spcPts val="0"/>
              </a:spcBef>
              <a:spcAft>
                <a:spcPts val="0"/>
              </a:spcAft>
              <a:buNone/>
            </a:pPr>
            <a:r>
              <a:rPr lang="en-US" dirty="0"/>
              <a:t>As the students watch each clip, ask them to record and discuss evidence that would support their choice to “Confirm” or “Bust” each statement in the last column of their capture sheet.</a:t>
            </a:r>
          </a:p>
          <a:p>
            <a:pPr marL="0" lvl="0" indent="0" algn="l" rtl="0">
              <a:spcBef>
                <a:spcPts val="0"/>
              </a:spcBef>
              <a:spcAft>
                <a:spcPts val="0"/>
              </a:spcAft>
              <a:buNone/>
            </a:pPr>
            <a:endParaRPr lang="en-US" dirty="0"/>
          </a:p>
          <a:p>
            <a:r>
              <a:rPr lang="en-US" dirty="0"/>
              <a:t>To conclude, review the statements as a class and allow students to vote with “Confirmed” or “Busted.” Ask students to share the evidence they found to support their stance.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Key Talking Points: </a:t>
            </a:r>
          </a:p>
          <a:p>
            <a:pPr marL="0" lvl="0" indent="0" algn="l" rtl="0">
              <a:spcBef>
                <a:spcPts val="0"/>
              </a:spcBef>
              <a:spcAft>
                <a:spcPts val="0"/>
              </a:spcAft>
              <a:buNone/>
            </a:pPr>
            <a:r>
              <a:rPr lang="en-US" dirty="0"/>
              <a:t>What did you learn about radiation that you didn’t know before? </a:t>
            </a:r>
          </a:p>
          <a:p>
            <a:pPr marL="0" lvl="0" indent="0" algn="l" rtl="0">
              <a:spcBef>
                <a:spcPts val="0"/>
              </a:spcBef>
              <a:spcAft>
                <a:spcPts val="0"/>
              </a:spcAft>
              <a:buNone/>
            </a:pPr>
            <a:r>
              <a:rPr lang="en-US" dirty="0"/>
              <a:t>Do you think that radiation is something that people should fear?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202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 </a:t>
            </a:r>
            <a:endParaRPr lang="en-US" dirty="0"/>
          </a:p>
          <a:p>
            <a:pPr marL="0" lvl="0" indent="0" algn="l" rtl="0">
              <a:spcBef>
                <a:spcPts val="0"/>
              </a:spcBef>
              <a:spcAft>
                <a:spcPts val="0"/>
              </a:spcAft>
              <a:buNone/>
            </a:pPr>
            <a:r>
              <a:rPr lang="en-US" dirty="0"/>
              <a:t>Direct students’ attention to the word cloud of terms on the screen. Explain to students that before they can further study radiation and how it relates to their lives, they need to have an understanding of how all of these terms relate to one another.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they have already learned, some types of radiation are harmless to us and some types can be very dangerous.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Key Talking Points: </a:t>
            </a:r>
          </a:p>
          <a:p>
            <a:pPr marL="0" lvl="0" indent="0" algn="l" rtl="0">
              <a:spcBef>
                <a:spcPts val="0"/>
              </a:spcBef>
              <a:spcAft>
                <a:spcPts val="0"/>
              </a:spcAft>
              <a:buNone/>
            </a:pPr>
            <a:r>
              <a:rPr lang="en-US" dirty="0"/>
              <a:t>Radiation is a broad term that includes many different types</a:t>
            </a:r>
          </a:p>
          <a:p>
            <a:pPr marL="0" lvl="0" indent="0" algn="l" rtl="0">
              <a:spcBef>
                <a:spcPts val="0"/>
              </a:spcBef>
              <a:spcAft>
                <a:spcPts val="0"/>
              </a:spcAft>
              <a:buNone/>
            </a:pPr>
            <a:r>
              <a:rPr lang="en-US" dirty="0"/>
              <a:t>Radiation can be divided into categories according to form and energy level</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8409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 </a:t>
            </a:r>
            <a:endParaRPr lang="en-US" dirty="0"/>
          </a:p>
          <a:p>
            <a:pPr marL="0" lvl="0" indent="0" algn="l" rtl="0">
              <a:spcBef>
                <a:spcPts val="0"/>
              </a:spcBef>
              <a:spcAft>
                <a:spcPts val="0"/>
              </a:spcAft>
              <a:buNone/>
            </a:pPr>
            <a:r>
              <a:rPr lang="en-US" dirty="0"/>
              <a:t>Ask students to get into pairs or small groups.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Explain to students that they will be given string, scissors, and set of cards that contain terms relating to radiation.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They should use their student devices and the internet websites provided in the </a:t>
            </a:r>
            <a:r>
              <a:rPr lang="en-US" dirty="0" err="1"/>
              <a:t>powerpoint</a:t>
            </a:r>
            <a:r>
              <a:rPr lang="en-US" dirty="0"/>
              <a:t> to research how these terms relate to each other and create a concept map.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help them get started, point out that the red card with the term RADIATION should be the heading. Then, the two blue cards with the terms ELECTROMAGNETIC RADIATION and PARTICLE RADIATION should divide the rest of the cards into two major groups and connect the cards using the string.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Give each student group a copy of the RADIATION CONCEPT MAP NOTES SHEET. Explain that they can use this to take brief notes as they research how the cards relate to one another.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Once groups have finished their own sort, ask student groups to compare their card sort with another group and discuss how and why they sorted them in the way they did.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b="1" i="1" dirty="0"/>
              <a:t>*TEACHER NOTE—Students may use free online concept mapping tools, such as </a:t>
            </a:r>
            <a:r>
              <a:rPr lang="en-US" b="1" i="1" u="sng" dirty="0">
                <a:solidFill>
                  <a:schemeClr val="hlink"/>
                </a:solidFill>
                <a:hlinkClick r:id="rId3"/>
              </a:rPr>
              <a:t>www.creately.com</a:t>
            </a:r>
            <a:r>
              <a:rPr lang="en-US" b="1" i="1" dirty="0"/>
              <a:t> to create a digital concept map in place of using cards. A tutorial to help students learn how to use </a:t>
            </a:r>
            <a:r>
              <a:rPr lang="en-US" b="1" i="1" dirty="0" err="1"/>
              <a:t>Creately</a:t>
            </a:r>
            <a:r>
              <a:rPr lang="en-US" b="1" i="1" dirty="0"/>
              <a:t> can be found here: </a:t>
            </a:r>
            <a:r>
              <a:rPr lang="en-US" b="1" i="1" u="sng" dirty="0">
                <a:solidFill>
                  <a:schemeClr val="hlink"/>
                </a:solidFill>
                <a:hlinkClick r:id="rId4"/>
              </a:rPr>
              <a:t>https://www.youtube.com/watch?v=EfUhwl3Q91s</a:t>
            </a:r>
            <a:r>
              <a:rPr lang="en-US" b="1" i="1" dirty="0"/>
              <a:t> and should be shown before students begin to create the concept map.  </a:t>
            </a:r>
            <a:endParaRPr lang="en-US" dirty="0"/>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Key Talking Points: </a:t>
            </a:r>
          </a:p>
          <a:p>
            <a:pPr marL="0" lvl="0" indent="0" algn="l" rtl="0">
              <a:spcBef>
                <a:spcPts val="0"/>
              </a:spcBef>
              <a:spcAft>
                <a:spcPts val="0"/>
              </a:spcAft>
              <a:buNone/>
            </a:pPr>
            <a:r>
              <a:rPr lang="en-US" dirty="0"/>
              <a:t>Radiation can be determined by wavelength or particles emitted </a:t>
            </a:r>
          </a:p>
          <a:p>
            <a:pPr marL="0" lvl="0" indent="0" algn="l" rtl="0">
              <a:spcBef>
                <a:spcPts val="0"/>
              </a:spcBef>
              <a:spcAft>
                <a:spcPts val="0"/>
              </a:spcAft>
              <a:buNone/>
            </a:pPr>
            <a:r>
              <a:rPr lang="en-US" dirty="0"/>
              <a:t>Higher energy radiation removes electrons from atoms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9084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solidFill>
                  <a:schemeClr val="dk1"/>
                </a:solidFill>
              </a:rPr>
              <a:t>Instructor Notes</a:t>
            </a:r>
            <a:r>
              <a:rPr lang="en-US" dirty="0">
                <a:solidFill>
                  <a:schemeClr val="dk1"/>
                </a:solidFill>
              </a:rPr>
              <a:t>: </a:t>
            </a:r>
            <a:endParaRPr lang="en-US" dirty="0"/>
          </a:p>
          <a:p>
            <a:pPr marL="0" lvl="0" indent="0" algn="l" rtl="0">
              <a:spcBef>
                <a:spcPts val="0"/>
              </a:spcBef>
              <a:spcAft>
                <a:spcPts val="0"/>
              </a:spcAft>
              <a:buNone/>
            </a:pPr>
            <a:r>
              <a:rPr lang="en-US" dirty="0"/>
              <a:t>Reveal the answers to the Radiation Concept Map on the overhead screen. Ask students to discuss any errors they had as they were sorting the cards to identify misconceptions or questions about radiation.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students to copy down the concept map correctly on the back of their notes sheet.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Engage in a class discussion to end the lesson and activate brainstorming for session 2 of this lesson: What are the types of radiation that are potentially dangerous to living things? Why is this? What is different about these types of radiation (ionizing) that allows them to impact our health?</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Key Talking Points: </a:t>
            </a:r>
          </a:p>
          <a:p>
            <a:pPr marL="0" lvl="0" indent="0" algn="l" rtl="0">
              <a:spcBef>
                <a:spcPts val="0"/>
              </a:spcBef>
              <a:spcAft>
                <a:spcPts val="0"/>
              </a:spcAft>
              <a:buNone/>
            </a:pPr>
            <a:r>
              <a:rPr lang="en-US" dirty="0"/>
              <a:t>How can creating a concept map help us connect terms?</a:t>
            </a:r>
          </a:p>
          <a:p>
            <a:pPr marL="0" lvl="0" indent="0" algn="l" rtl="0">
              <a:spcBef>
                <a:spcPts val="0"/>
              </a:spcBef>
              <a:spcAft>
                <a:spcPts val="0"/>
              </a:spcAft>
              <a:buNone/>
            </a:pPr>
            <a:r>
              <a:rPr lang="en-US" dirty="0"/>
              <a:t>What do the various types of radiation have in common? How are they different?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0439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chemeClr val="dk1"/>
                </a:solidFill>
              </a:rPr>
              <a:t>Instructor Notes</a:t>
            </a:r>
            <a:r>
              <a:rPr lang="en-US" dirty="0">
                <a:solidFill>
                  <a:schemeClr val="dk1"/>
                </a:solidFill>
              </a:rPr>
              <a:t>:</a:t>
            </a:r>
            <a:r>
              <a:rPr lang="en-US" dirty="0"/>
              <a:t> </a:t>
            </a:r>
          </a:p>
          <a:p>
            <a:pPr marL="0" indent="0"/>
            <a:r>
              <a:rPr lang="en-US" dirty="0"/>
              <a:t>Summary/Wrap of Session: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Determine if students can</a:t>
            </a:r>
          </a:p>
          <a:p>
            <a:pPr marL="0" indent="0"/>
            <a:r>
              <a:rPr lang="en-US" dirty="0"/>
              <a:t>-Define what “radiation” is </a:t>
            </a:r>
          </a:p>
          <a:p>
            <a:pPr marL="0" lvl="0" indent="0" algn="l" rtl="0">
              <a:spcBef>
                <a:spcPts val="0"/>
              </a:spcBef>
              <a:spcAft>
                <a:spcPts val="0"/>
              </a:spcAft>
              <a:buNone/>
            </a:pPr>
            <a:r>
              <a:rPr lang="en-US" dirty="0"/>
              <a:t>-Identify the two major types of radiation - wave and particle radiation.</a:t>
            </a:r>
          </a:p>
          <a:p>
            <a:pPr marL="0" lvl="0" indent="0" algn="l" rtl="0">
              <a:spcBef>
                <a:spcPts val="0"/>
              </a:spcBef>
              <a:spcAft>
                <a:spcPts val="0"/>
              </a:spcAft>
              <a:buNone/>
            </a:pPr>
            <a:r>
              <a:rPr lang="en-US" dirty="0"/>
              <a:t>-Determine how radiation may be harmful and how it can be beneficial</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8676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21"/>
        <p:cNvGrpSpPr/>
        <p:nvPr/>
      </p:nvGrpSpPr>
      <p:grpSpPr>
        <a:xfrm>
          <a:off x="0" y="0"/>
          <a:ext cx="0" cy="0"/>
          <a:chOff x="0" y="0"/>
          <a:chExt cx="0" cy="0"/>
        </a:xfrm>
      </p:grpSpPr>
      <p:sp>
        <p:nvSpPr>
          <p:cNvPr id="3" name="Title 2"/>
          <p:cNvSpPr>
            <a:spLocks noGrp="1"/>
          </p:cNvSpPr>
          <p:nvPr>
            <p:ph type="title"/>
          </p:nvPr>
        </p:nvSpPr>
        <p:spPr>
          <a:xfrm>
            <a:off x="2544474" y="-194174"/>
            <a:ext cx="6449130" cy="1325562"/>
          </a:xfrm>
        </p:spPr>
        <p:txBody>
          <a:bodyPr/>
          <a:lstStyle>
            <a:lvl1pPr>
              <a:lnSpc>
                <a:spcPts val="2800"/>
              </a:lnSpc>
              <a:defRPr sz="2800" b="1" i="0" baseline="0">
                <a:solidFill>
                  <a:srgbClr val="26819E"/>
                </a:solidFill>
                <a:latin typeface="+mj-lt"/>
              </a:defRPr>
            </a:lvl1pPr>
          </a:lstStyle>
          <a:p>
            <a:r>
              <a:rPr lang="en-US" dirty="0"/>
              <a:t>Click to edit Master title style</a:t>
            </a:r>
          </a:p>
        </p:txBody>
      </p:sp>
      <p:sp>
        <p:nvSpPr>
          <p:cNvPr id="5" name="Text Placeholder 4"/>
          <p:cNvSpPr>
            <a:spLocks noGrp="1"/>
          </p:cNvSpPr>
          <p:nvPr>
            <p:ph type="body" sz="quarter" idx="13" hasCustomPrompt="1"/>
          </p:nvPr>
        </p:nvSpPr>
        <p:spPr>
          <a:xfrm>
            <a:off x="475488" y="1437716"/>
            <a:ext cx="5137911" cy="4369819"/>
          </a:xfrm>
        </p:spPr>
        <p:txBody>
          <a:bodyPr lIns="0" rIns="91440"/>
          <a:lstStyle>
            <a:lvl1pPr marL="177800" indent="0">
              <a:buClr>
                <a:srgbClr val="4DA84F"/>
              </a:buClr>
              <a:buFont typeface="System Font Regular"/>
              <a:buNone/>
              <a:defRPr sz="1600" baseline="0">
                <a:latin typeface="+mn-lt"/>
                <a:ea typeface="Helvetica Neue" panose="02000503000000020004" pitchFamily="2" charset="0"/>
                <a:cs typeface="Helvetica Neue" panose="02000503000000020004" pitchFamily="2" charset="0"/>
              </a:defRPr>
            </a:lvl1pPr>
            <a:lvl2pPr marL="609600" indent="0">
              <a:buClr>
                <a:srgbClr val="4DA84F"/>
              </a:buClr>
              <a:buFont typeface="System Font Regular"/>
              <a:buNone/>
              <a:defRPr sz="1600">
                <a:latin typeface="+mn-lt"/>
                <a:ea typeface="Helvetica Neue" panose="02000503000000020004" pitchFamily="2" charset="0"/>
                <a:cs typeface="Helvetica Neue" panose="02000503000000020004" pitchFamily="2" charset="0"/>
              </a:defRPr>
            </a:lvl2pPr>
            <a:lvl3pPr marL="1041400" indent="0">
              <a:buClr>
                <a:srgbClr val="4DA84F"/>
              </a:buClr>
              <a:buFont typeface="System Font Regular"/>
              <a:buNone/>
              <a:defRPr sz="1600">
                <a:latin typeface="+mn-lt"/>
                <a:ea typeface="Helvetica Neue" panose="02000503000000020004" pitchFamily="2" charset="0"/>
                <a:cs typeface="Helvetica Neue" panose="02000503000000020004" pitchFamily="2" charset="0"/>
              </a:defRPr>
            </a:lvl3pPr>
            <a:lvl4pPr marL="1485900" indent="0">
              <a:buClr>
                <a:srgbClr val="4DA84F"/>
              </a:buClr>
              <a:buFont typeface="System Font Regular"/>
              <a:buNone/>
              <a:defRPr sz="1600">
                <a:latin typeface="+mn-lt"/>
                <a:ea typeface="Helvetica Neue" panose="02000503000000020004" pitchFamily="2" charset="0"/>
                <a:cs typeface="Helvetica Neue" panose="02000503000000020004" pitchFamily="2" charset="0"/>
              </a:defRPr>
            </a:lvl4pPr>
            <a:lvl5pPr marL="1943100" indent="0">
              <a:buClr>
                <a:srgbClr val="4DA84F"/>
              </a:buClr>
              <a:buFont typeface="System Font Regular"/>
              <a:buNone/>
              <a:defRPr sz="1600">
                <a:latin typeface="+mn-lt"/>
                <a:ea typeface="Helvetica Neue" panose="02000503000000020004" pitchFamily="2" charset="0"/>
                <a:cs typeface="Helvetica Neue" panose="02000503000000020004" pitchFamily="2" charset="0"/>
              </a:defRPr>
            </a:lvl5pPr>
          </a:lstStyle>
          <a:p>
            <a:pPr lvl="0"/>
            <a:r>
              <a:rPr lang="en-US" dirty="0"/>
              <a:t> Click to edit Master text styles</a:t>
            </a:r>
          </a:p>
        </p:txBody>
      </p:sp>
      <p:sp>
        <p:nvSpPr>
          <p:cNvPr id="9" name="Picture Placeholder 8"/>
          <p:cNvSpPr>
            <a:spLocks noGrp="1"/>
          </p:cNvSpPr>
          <p:nvPr>
            <p:ph type="pic" sz="quarter" idx="14"/>
          </p:nvPr>
        </p:nvSpPr>
        <p:spPr>
          <a:xfrm>
            <a:off x="5732463" y="1437716"/>
            <a:ext cx="3055937" cy="4369819"/>
          </a:xfrm>
        </p:spPr>
        <p:txBody>
          <a:bodyPr/>
          <a:lstStyle>
            <a:lvl1pPr marL="177800" indent="0">
              <a:buFontTx/>
              <a:buNone/>
              <a:defRPr>
                <a:latin typeface="+mn-lt"/>
                <a:ea typeface="Helvetica Neue" panose="02000503000000020004" pitchFamily="2" charset="0"/>
                <a:cs typeface="Helvetica Neue" panose="02000503000000020004" pitchFamily="2" charset="0"/>
              </a:defRPr>
            </a:lvl1pPr>
          </a:lstStyle>
          <a:p>
            <a:r>
              <a:rPr lang="en-US" dirty="0"/>
              <a:t>Drag picture to placeholder or click icon to add</a:t>
            </a:r>
          </a:p>
        </p:txBody>
      </p:sp>
      <p:sp>
        <p:nvSpPr>
          <p:cNvPr id="27" name="TextBox 26"/>
          <p:cNvSpPr txBox="1"/>
          <p:nvPr userDrawn="1"/>
        </p:nvSpPr>
        <p:spPr>
          <a:xfrm>
            <a:off x="5769039" y="6402642"/>
            <a:ext cx="2673765" cy="29238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mn-lt"/>
                <a:ea typeface="Century Gothic" charset="0"/>
                <a:cs typeface="Century Gothic" charset="0"/>
              </a:rPr>
              <a:t>Copyright 2020 Discovery Education, Inc. All rights Reserved.</a:t>
            </a:r>
          </a:p>
          <a:p>
            <a:endParaRPr lang="en-US" sz="600" dirty="0">
              <a:solidFill>
                <a:schemeClr val="tx1"/>
              </a:solidFill>
              <a:latin typeface="Century Gothic" charset="0"/>
              <a:ea typeface="Century Gothic" charset="0"/>
              <a:cs typeface="Century Gothic" charset="0"/>
            </a:endParaRPr>
          </a:p>
        </p:txBody>
      </p:sp>
      <p:sp>
        <p:nvSpPr>
          <p:cNvPr id="29" name="TextBox 28"/>
          <p:cNvSpPr txBox="1"/>
          <p:nvPr userDrawn="1"/>
        </p:nvSpPr>
        <p:spPr>
          <a:xfrm>
            <a:off x="8311896" y="6367515"/>
            <a:ext cx="375920" cy="246221"/>
          </a:xfrm>
          <a:prstGeom prst="rect">
            <a:avLst/>
          </a:prstGeom>
          <a:noFill/>
        </p:spPr>
        <p:txBody>
          <a:bodyPr wrap="square" rtlCol="0">
            <a:spAutoFit/>
          </a:bodyPr>
          <a:lstStyle/>
          <a:p>
            <a:pPr algn="r"/>
            <a:fld id="{AE97281F-8489-2C49-9B4F-A9A0E789A564}" type="slidenum">
              <a:rPr lang="en-US" sz="1000" b="0" smtClean="0">
                <a:solidFill>
                  <a:schemeClr val="tx1"/>
                </a:solidFill>
                <a:latin typeface="+mj-lt"/>
                <a:ea typeface="Century Gothic" charset="0"/>
                <a:cs typeface="Century Gothic" charset="0"/>
              </a:rPr>
              <a:pPr algn="r"/>
              <a:t>‹#›</a:t>
            </a:fld>
            <a:endParaRPr lang="en-US" sz="1000" b="0" dirty="0">
              <a:solidFill>
                <a:schemeClr val="tx1"/>
              </a:solidFill>
              <a:latin typeface="+mj-lt"/>
              <a:ea typeface="Century Gothic" charset="0"/>
              <a:cs typeface="Century Gothic" charset="0"/>
            </a:endParaRPr>
          </a:p>
        </p:txBody>
      </p:sp>
      <p:pic>
        <p:nvPicPr>
          <p:cNvPr id="13" name="Picture 12">
            <a:extLst>
              <a:ext uri="{FF2B5EF4-FFF2-40B4-BE49-F238E27FC236}">
                <a16:creationId xmlns:a16="http://schemas.microsoft.com/office/drawing/2014/main" id="{D89438DA-8EF0-A84E-B912-D8C19DDC9A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1218" y="88506"/>
            <a:ext cx="1912174" cy="725308"/>
          </a:xfrm>
          <a:prstGeom prst="rect">
            <a:avLst/>
          </a:prstGeom>
        </p:spPr>
      </p:pic>
      <p:cxnSp>
        <p:nvCxnSpPr>
          <p:cNvPr id="23" name="Straight Connector 22">
            <a:extLst>
              <a:ext uri="{FF2B5EF4-FFF2-40B4-BE49-F238E27FC236}">
                <a16:creationId xmlns:a16="http://schemas.microsoft.com/office/drawing/2014/main" id="{F96A0C01-89D4-014D-B944-AB3B72901D1D}"/>
              </a:ext>
            </a:extLst>
          </p:cNvPr>
          <p:cNvCxnSpPr>
            <a:cxnSpLocks/>
          </p:cNvCxnSpPr>
          <p:nvPr userDrawn="1"/>
        </p:nvCxnSpPr>
        <p:spPr>
          <a:xfrm>
            <a:off x="628648" y="6121558"/>
            <a:ext cx="7939280" cy="0"/>
          </a:xfrm>
          <a:prstGeom prst="line">
            <a:avLst/>
          </a:prstGeom>
          <a:ln>
            <a:solidFill>
              <a:srgbClr val="4DA84F"/>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A751C00C-E40D-2C4D-9B01-F6342090E628}"/>
              </a:ext>
            </a:extLst>
          </p:cNvPr>
          <p:cNvCxnSpPr>
            <a:cxnSpLocks/>
          </p:cNvCxnSpPr>
          <p:nvPr userDrawn="1"/>
        </p:nvCxnSpPr>
        <p:spPr>
          <a:xfrm>
            <a:off x="0" y="900334"/>
            <a:ext cx="9144000" cy="0"/>
          </a:xfrm>
          <a:prstGeom prst="line">
            <a:avLst/>
          </a:prstGeom>
          <a:ln w="19050">
            <a:solidFill>
              <a:srgbClr val="4DA84F"/>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1C8E34BA-4F7F-C844-AEC3-E61FC09B6517}"/>
              </a:ext>
            </a:extLst>
          </p:cNvPr>
          <p:cNvCxnSpPr/>
          <p:nvPr userDrawn="1"/>
        </p:nvCxnSpPr>
        <p:spPr>
          <a:xfrm>
            <a:off x="2523440" y="6302582"/>
            <a:ext cx="0" cy="401190"/>
          </a:xfrm>
          <a:prstGeom prst="line">
            <a:avLst/>
          </a:prstGeom>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AEC257D6-A45B-794F-9537-B932F8D2D16A}"/>
              </a:ext>
            </a:extLst>
          </p:cNvPr>
          <p:cNvPicPr>
            <a:picLocks noChangeAspect="1"/>
          </p:cNvPicPr>
          <p:nvPr userDrawn="1"/>
        </p:nvPicPr>
        <p:blipFill>
          <a:blip r:embed="rId3"/>
          <a:srcRect/>
          <a:stretch/>
        </p:blipFill>
        <p:spPr>
          <a:xfrm>
            <a:off x="616676" y="6389727"/>
            <a:ext cx="1752600" cy="190500"/>
          </a:xfrm>
          <a:prstGeom prst="rect">
            <a:avLst/>
          </a:prstGeom>
        </p:spPr>
      </p:pic>
      <p:cxnSp>
        <p:nvCxnSpPr>
          <p:cNvPr id="16" name="Straight Connector 15">
            <a:extLst>
              <a:ext uri="{FF2B5EF4-FFF2-40B4-BE49-F238E27FC236}">
                <a16:creationId xmlns:a16="http://schemas.microsoft.com/office/drawing/2014/main" id="{B766F7ED-C5F0-044D-A07D-D829FB02174F}"/>
              </a:ext>
            </a:extLst>
          </p:cNvPr>
          <p:cNvCxnSpPr/>
          <p:nvPr userDrawn="1"/>
        </p:nvCxnSpPr>
        <p:spPr>
          <a:xfrm>
            <a:off x="4329734" y="6302582"/>
            <a:ext cx="0" cy="40119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474AFD8-DECB-414D-9C01-25A8E91D2611}"/>
              </a:ext>
            </a:extLst>
          </p:cNvPr>
          <p:cNvPicPr>
            <a:picLocks noChangeAspect="1"/>
          </p:cNvPicPr>
          <p:nvPr userDrawn="1"/>
        </p:nvPicPr>
        <p:blipFill>
          <a:blip r:embed="rId4"/>
          <a:stretch>
            <a:fillRect/>
          </a:stretch>
        </p:blipFill>
        <p:spPr>
          <a:xfrm>
            <a:off x="2636408" y="6389727"/>
            <a:ext cx="1602664" cy="195525"/>
          </a:xfrm>
          <a:prstGeom prst="rect">
            <a:avLst/>
          </a:prstGeom>
        </p:spPr>
      </p:pic>
      <p:pic>
        <p:nvPicPr>
          <p:cNvPr id="18" name="Picture 17">
            <a:extLst>
              <a:ext uri="{FF2B5EF4-FFF2-40B4-BE49-F238E27FC236}">
                <a16:creationId xmlns:a16="http://schemas.microsoft.com/office/drawing/2014/main" id="{0CC4C5EB-AF62-E344-B74E-39E62945EB1E}"/>
              </a:ext>
            </a:extLst>
          </p:cNvPr>
          <p:cNvPicPr>
            <a:picLocks noChangeAspect="1"/>
          </p:cNvPicPr>
          <p:nvPr userDrawn="1"/>
        </p:nvPicPr>
        <p:blipFill>
          <a:blip r:embed="rId5"/>
          <a:stretch>
            <a:fillRect/>
          </a:stretch>
        </p:blipFill>
        <p:spPr>
          <a:xfrm>
            <a:off x="4429224" y="6376604"/>
            <a:ext cx="872674" cy="20362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21"/>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4C6D945-1AB8-3545-BE3E-9B3B28A1D1ED}"/>
              </a:ext>
            </a:extLst>
          </p:cNvPr>
          <p:cNvSpPr>
            <a:spLocks noGrp="1"/>
          </p:cNvSpPr>
          <p:nvPr>
            <p:ph type="pic" sz="quarter" idx="15"/>
          </p:nvPr>
        </p:nvSpPr>
        <p:spPr>
          <a:xfrm>
            <a:off x="0" y="886375"/>
            <a:ext cx="9143973" cy="5235181"/>
          </a:xfrm>
        </p:spPr>
        <p:txBody>
          <a:bodyPr/>
          <a:lstStyle>
            <a:lvl1pPr marL="177800" indent="0">
              <a:buFontTx/>
              <a:buNone/>
              <a:defRPr>
                <a:latin typeface="+mn-lt"/>
                <a:ea typeface="Helvetica Neue" panose="02000503000000020004" pitchFamily="2" charset="0"/>
                <a:cs typeface="Helvetica Neue" panose="02000503000000020004" pitchFamily="2" charset="0"/>
              </a:defRPr>
            </a:lvl1pPr>
          </a:lstStyle>
          <a:p>
            <a:r>
              <a:rPr lang="en-US" dirty="0"/>
              <a:t>Drag picture to placeholder or click icon to add</a:t>
            </a:r>
          </a:p>
        </p:txBody>
      </p:sp>
      <p:sp>
        <p:nvSpPr>
          <p:cNvPr id="14" name="Text Placeholder 4">
            <a:extLst>
              <a:ext uri="{FF2B5EF4-FFF2-40B4-BE49-F238E27FC236}">
                <a16:creationId xmlns:a16="http://schemas.microsoft.com/office/drawing/2014/main" id="{E1721CC4-CDB1-6E4C-8DDF-EFE0126D893B}"/>
              </a:ext>
            </a:extLst>
          </p:cNvPr>
          <p:cNvSpPr>
            <a:spLocks noGrp="1"/>
          </p:cNvSpPr>
          <p:nvPr>
            <p:ph type="body" sz="quarter" idx="13" hasCustomPrompt="1"/>
          </p:nvPr>
        </p:nvSpPr>
        <p:spPr>
          <a:xfrm>
            <a:off x="475489" y="1437716"/>
            <a:ext cx="3602736" cy="4369819"/>
          </a:xfrm>
        </p:spPr>
        <p:txBody>
          <a:bodyPr lIns="0" rIns="91440"/>
          <a:lstStyle>
            <a:lvl1pPr marL="228600" indent="-50800">
              <a:buClr>
                <a:srgbClr val="4DA84F"/>
              </a:buClr>
              <a:buFont typeface="System Font Regular"/>
              <a:buChar char="•"/>
              <a:defRPr sz="1600" baseline="0">
                <a:latin typeface="+mn-lt"/>
                <a:ea typeface="Helvetica Neue" panose="02000503000000020004" pitchFamily="2" charset="0"/>
                <a:cs typeface="Helvetica Neue" panose="02000503000000020004" pitchFamily="2" charset="0"/>
              </a:defRPr>
            </a:lvl1pPr>
            <a:lvl2pPr marL="685800" indent="-76200">
              <a:buClr>
                <a:srgbClr val="4DA84F"/>
              </a:buClr>
              <a:buFont typeface="System Font Regular"/>
              <a:buChar char="•"/>
              <a:defRPr sz="1600">
                <a:latin typeface="+mn-lt"/>
                <a:ea typeface="Helvetica Neue" panose="02000503000000020004" pitchFamily="2" charset="0"/>
                <a:cs typeface="Helvetica Neue" panose="02000503000000020004" pitchFamily="2" charset="0"/>
              </a:defRPr>
            </a:lvl2pPr>
            <a:lvl3pPr marL="1143000" indent="-101600">
              <a:buClr>
                <a:srgbClr val="4DA84F"/>
              </a:buClr>
              <a:buFont typeface="System Font Regular"/>
              <a:buChar char="•"/>
              <a:defRPr sz="1600">
                <a:latin typeface="+mn-lt"/>
                <a:ea typeface="Helvetica Neue" panose="02000503000000020004" pitchFamily="2" charset="0"/>
                <a:cs typeface="Helvetica Neue" panose="02000503000000020004" pitchFamily="2" charset="0"/>
              </a:defRPr>
            </a:lvl3pPr>
            <a:lvl4pPr marL="1600200" indent="-114300">
              <a:buClr>
                <a:srgbClr val="4DA84F"/>
              </a:buClr>
              <a:buFont typeface="System Font Regular"/>
              <a:buChar char="•"/>
              <a:defRPr sz="1600">
                <a:latin typeface="+mn-lt"/>
                <a:ea typeface="Helvetica Neue" panose="02000503000000020004" pitchFamily="2" charset="0"/>
                <a:cs typeface="Helvetica Neue" panose="02000503000000020004" pitchFamily="2" charset="0"/>
              </a:defRPr>
            </a:lvl4pPr>
            <a:lvl5pPr marL="2057400" indent="-114300">
              <a:buClr>
                <a:srgbClr val="4DA84F"/>
              </a:buClr>
              <a:buFont typeface="System Font Regular"/>
              <a:buChar char="•"/>
              <a:defRPr sz="1600">
                <a:latin typeface="+mn-lt"/>
                <a:ea typeface="Helvetica Neue" panose="02000503000000020004" pitchFamily="2" charset="0"/>
                <a:cs typeface="Helvetica Neue" panose="02000503000000020004" pitchFamily="2" charset="0"/>
              </a:defRPr>
            </a:lvl5pPr>
          </a:lstStyle>
          <a:p>
            <a:pPr lvl="0"/>
            <a:r>
              <a:rPr lang="en-US" dirty="0"/>
              <a:t> 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18" name="Title 2">
            <a:extLst>
              <a:ext uri="{FF2B5EF4-FFF2-40B4-BE49-F238E27FC236}">
                <a16:creationId xmlns:a16="http://schemas.microsoft.com/office/drawing/2014/main" id="{CE1F160D-8173-1644-BA53-CA5FAE5AA4EB}"/>
              </a:ext>
            </a:extLst>
          </p:cNvPr>
          <p:cNvSpPr>
            <a:spLocks noGrp="1"/>
          </p:cNvSpPr>
          <p:nvPr>
            <p:ph type="title"/>
          </p:nvPr>
        </p:nvSpPr>
        <p:spPr>
          <a:xfrm>
            <a:off x="2544474" y="-194174"/>
            <a:ext cx="6449130" cy="1325562"/>
          </a:xfrm>
        </p:spPr>
        <p:txBody>
          <a:bodyPr/>
          <a:lstStyle>
            <a:lvl1pPr>
              <a:lnSpc>
                <a:spcPts val="2800"/>
              </a:lnSpc>
              <a:defRPr sz="2800" b="1" i="0" baseline="0">
                <a:solidFill>
                  <a:srgbClr val="26819E"/>
                </a:solidFill>
                <a:latin typeface="+mj-lt"/>
              </a:defRPr>
            </a:lvl1pPr>
          </a:lstStyle>
          <a:p>
            <a:r>
              <a:rPr lang="en-US" dirty="0"/>
              <a:t>Click to edit Master title style</a:t>
            </a:r>
          </a:p>
        </p:txBody>
      </p:sp>
      <p:pic>
        <p:nvPicPr>
          <p:cNvPr id="19" name="Picture 18">
            <a:extLst>
              <a:ext uri="{FF2B5EF4-FFF2-40B4-BE49-F238E27FC236}">
                <a16:creationId xmlns:a16="http://schemas.microsoft.com/office/drawing/2014/main" id="{CB0238B6-0EBB-DB4A-9756-F6890D0CE8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1218" y="88506"/>
            <a:ext cx="1912174" cy="725308"/>
          </a:xfrm>
          <a:prstGeom prst="rect">
            <a:avLst/>
          </a:prstGeom>
        </p:spPr>
      </p:pic>
      <p:cxnSp>
        <p:nvCxnSpPr>
          <p:cNvPr id="20" name="Straight Connector 19">
            <a:extLst>
              <a:ext uri="{FF2B5EF4-FFF2-40B4-BE49-F238E27FC236}">
                <a16:creationId xmlns:a16="http://schemas.microsoft.com/office/drawing/2014/main" id="{4C3B0AE3-B8D3-5044-86E1-B23A24CE0D94}"/>
              </a:ext>
            </a:extLst>
          </p:cNvPr>
          <p:cNvCxnSpPr>
            <a:cxnSpLocks/>
          </p:cNvCxnSpPr>
          <p:nvPr userDrawn="1"/>
        </p:nvCxnSpPr>
        <p:spPr>
          <a:xfrm>
            <a:off x="0" y="900334"/>
            <a:ext cx="9144000" cy="0"/>
          </a:xfrm>
          <a:prstGeom prst="line">
            <a:avLst/>
          </a:prstGeom>
          <a:ln w="19050">
            <a:solidFill>
              <a:srgbClr val="4DA84F"/>
            </a:solidFill>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1F932BF9-E26D-1E49-967D-60669272C803}"/>
              </a:ext>
            </a:extLst>
          </p:cNvPr>
          <p:cNvSpPr txBox="1"/>
          <p:nvPr userDrawn="1"/>
        </p:nvSpPr>
        <p:spPr>
          <a:xfrm>
            <a:off x="5769039" y="6402642"/>
            <a:ext cx="2673765" cy="292388"/>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latin typeface="+mn-lt"/>
                <a:ea typeface="Century Gothic" charset="0"/>
                <a:cs typeface="Century Gothic" charset="0"/>
              </a:rPr>
              <a:t>Copyright 2020 Discovery Education, Inc. All rights Reserved.</a:t>
            </a:r>
          </a:p>
          <a:p>
            <a:endParaRPr lang="en-US" sz="600" dirty="0">
              <a:solidFill>
                <a:schemeClr val="tx1"/>
              </a:solidFill>
              <a:latin typeface="Century Gothic" charset="0"/>
              <a:ea typeface="Century Gothic" charset="0"/>
              <a:cs typeface="Century Gothic" charset="0"/>
            </a:endParaRPr>
          </a:p>
        </p:txBody>
      </p:sp>
      <p:sp>
        <p:nvSpPr>
          <p:cNvPr id="23" name="TextBox 22">
            <a:extLst>
              <a:ext uri="{FF2B5EF4-FFF2-40B4-BE49-F238E27FC236}">
                <a16:creationId xmlns:a16="http://schemas.microsoft.com/office/drawing/2014/main" id="{22416E2C-0161-D44A-BA19-19F6E0047282}"/>
              </a:ext>
            </a:extLst>
          </p:cNvPr>
          <p:cNvSpPr txBox="1"/>
          <p:nvPr userDrawn="1"/>
        </p:nvSpPr>
        <p:spPr>
          <a:xfrm>
            <a:off x="8311896" y="6367515"/>
            <a:ext cx="375920" cy="246221"/>
          </a:xfrm>
          <a:prstGeom prst="rect">
            <a:avLst/>
          </a:prstGeom>
          <a:noFill/>
        </p:spPr>
        <p:txBody>
          <a:bodyPr wrap="square" rtlCol="0">
            <a:spAutoFit/>
          </a:bodyPr>
          <a:lstStyle/>
          <a:p>
            <a:pPr algn="r"/>
            <a:fld id="{AE97281F-8489-2C49-9B4F-A9A0E789A564}" type="slidenum">
              <a:rPr lang="en-US" sz="1000" b="0" smtClean="0">
                <a:solidFill>
                  <a:schemeClr val="tx1"/>
                </a:solidFill>
                <a:latin typeface="+mj-lt"/>
                <a:ea typeface="Century Gothic" charset="0"/>
                <a:cs typeface="Century Gothic" charset="0"/>
              </a:rPr>
              <a:pPr algn="r"/>
              <a:t>‹#›</a:t>
            </a:fld>
            <a:endParaRPr lang="en-US" sz="1000" b="0" dirty="0">
              <a:solidFill>
                <a:schemeClr val="tx1"/>
              </a:solidFill>
              <a:latin typeface="+mj-lt"/>
              <a:ea typeface="Century Gothic" charset="0"/>
              <a:cs typeface="Century Gothic" charset="0"/>
            </a:endParaRPr>
          </a:p>
        </p:txBody>
      </p:sp>
      <p:cxnSp>
        <p:nvCxnSpPr>
          <p:cNvPr id="12" name="Straight Connector 11">
            <a:extLst>
              <a:ext uri="{FF2B5EF4-FFF2-40B4-BE49-F238E27FC236}">
                <a16:creationId xmlns:a16="http://schemas.microsoft.com/office/drawing/2014/main" id="{885B04AF-7BE1-1843-9593-A92279C6CA25}"/>
              </a:ext>
            </a:extLst>
          </p:cNvPr>
          <p:cNvCxnSpPr/>
          <p:nvPr userDrawn="1"/>
        </p:nvCxnSpPr>
        <p:spPr>
          <a:xfrm>
            <a:off x="2523440" y="6302582"/>
            <a:ext cx="0" cy="40119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2FC9E5C-9F48-464E-B4CE-5F27F1795DE5}"/>
              </a:ext>
            </a:extLst>
          </p:cNvPr>
          <p:cNvPicPr>
            <a:picLocks noChangeAspect="1"/>
          </p:cNvPicPr>
          <p:nvPr userDrawn="1"/>
        </p:nvPicPr>
        <p:blipFill>
          <a:blip r:embed="rId3"/>
          <a:srcRect/>
          <a:stretch/>
        </p:blipFill>
        <p:spPr>
          <a:xfrm>
            <a:off x="616676" y="6389727"/>
            <a:ext cx="1752600" cy="190500"/>
          </a:xfrm>
          <a:prstGeom prst="rect">
            <a:avLst/>
          </a:prstGeom>
        </p:spPr>
      </p:pic>
      <p:cxnSp>
        <p:nvCxnSpPr>
          <p:cNvPr id="17" name="Straight Connector 16">
            <a:extLst>
              <a:ext uri="{FF2B5EF4-FFF2-40B4-BE49-F238E27FC236}">
                <a16:creationId xmlns:a16="http://schemas.microsoft.com/office/drawing/2014/main" id="{7294CEBD-6764-9149-A25B-5B55A19E022D}"/>
              </a:ext>
            </a:extLst>
          </p:cNvPr>
          <p:cNvCxnSpPr/>
          <p:nvPr userDrawn="1"/>
        </p:nvCxnSpPr>
        <p:spPr>
          <a:xfrm>
            <a:off x="4329734" y="6302582"/>
            <a:ext cx="0" cy="401190"/>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F543F39B-6D81-0241-9A60-3361D7D72AB9}"/>
              </a:ext>
            </a:extLst>
          </p:cNvPr>
          <p:cNvPicPr>
            <a:picLocks noChangeAspect="1"/>
          </p:cNvPicPr>
          <p:nvPr userDrawn="1"/>
        </p:nvPicPr>
        <p:blipFill>
          <a:blip r:embed="rId4"/>
          <a:stretch>
            <a:fillRect/>
          </a:stretch>
        </p:blipFill>
        <p:spPr>
          <a:xfrm>
            <a:off x="2636408" y="6389727"/>
            <a:ext cx="1602664" cy="195525"/>
          </a:xfrm>
          <a:prstGeom prst="rect">
            <a:avLst/>
          </a:prstGeom>
        </p:spPr>
      </p:pic>
      <p:pic>
        <p:nvPicPr>
          <p:cNvPr id="24" name="Picture 23">
            <a:extLst>
              <a:ext uri="{FF2B5EF4-FFF2-40B4-BE49-F238E27FC236}">
                <a16:creationId xmlns:a16="http://schemas.microsoft.com/office/drawing/2014/main" id="{61724ADF-74A7-C44A-8E5D-174017A08618}"/>
              </a:ext>
            </a:extLst>
          </p:cNvPr>
          <p:cNvPicPr>
            <a:picLocks noChangeAspect="1"/>
          </p:cNvPicPr>
          <p:nvPr userDrawn="1"/>
        </p:nvPicPr>
        <p:blipFill>
          <a:blip r:embed="rId5"/>
          <a:stretch>
            <a:fillRect/>
          </a:stretch>
        </p:blipFill>
        <p:spPr>
          <a:xfrm>
            <a:off x="4429224" y="6376604"/>
            <a:ext cx="872674" cy="20362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21"/>
        <p:cNvGrpSpPr/>
        <p:nvPr/>
      </p:nvGrpSpPr>
      <p:grpSpPr>
        <a:xfrm>
          <a:off x="0" y="0"/>
          <a:ext cx="0" cy="0"/>
          <a:chOff x="0" y="0"/>
          <a:chExt cx="0" cy="0"/>
        </a:xfrm>
      </p:grpSpPr>
      <p:sp>
        <p:nvSpPr>
          <p:cNvPr id="3" name="Picture Placeholder 2"/>
          <p:cNvSpPr>
            <a:spLocks noGrp="1"/>
          </p:cNvSpPr>
          <p:nvPr>
            <p:ph type="pic" sz="quarter" idx="13"/>
          </p:nvPr>
        </p:nvSpPr>
        <p:spPr>
          <a:xfrm>
            <a:off x="573088" y="1176338"/>
            <a:ext cx="7994840" cy="4722292"/>
          </a:xfrm>
        </p:spPr>
        <p:txBody>
          <a:bodyPr/>
          <a:lstStyle>
            <a:lvl1pPr marL="177800" indent="0">
              <a:buFontTx/>
              <a:buNone/>
              <a:defRPr baseline="0">
                <a:latin typeface="+mn-lt"/>
                <a:ea typeface="Helvetica Neue" panose="02000503000000020004" pitchFamily="2" charset="0"/>
                <a:cs typeface="Helvetica Neue" panose="02000503000000020004" pitchFamily="2" charset="0"/>
              </a:defRPr>
            </a:lvl1pPr>
          </a:lstStyle>
          <a:p>
            <a:r>
              <a:rPr lang="en-US" dirty="0"/>
              <a:t>Drag picture to placeholder or click icon to add</a:t>
            </a:r>
          </a:p>
        </p:txBody>
      </p:sp>
      <p:cxnSp>
        <p:nvCxnSpPr>
          <p:cNvPr id="27" name="Straight Connector 26"/>
          <p:cNvCxnSpPr/>
          <p:nvPr userDrawn="1"/>
        </p:nvCxnSpPr>
        <p:spPr>
          <a:xfrm>
            <a:off x="8350628" y="6276075"/>
            <a:ext cx="0" cy="409481"/>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userDrawn="1"/>
        </p:nvSpPr>
        <p:spPr>
          <a:xfrm>
            <a:off x="5887911" y="6382904"/>
            <a:ext cx="2462717" cy="276999"/>
          </a:xfrm>
          <a:prstGeom prst="rect">
            <a:avLst/>
          </a:prstGeom>
          <a:noFill/>
        </p:spPr>
        <p:txBody>
          <a:bodyPr wrap="square" rtlCol="0" anchor="ctr">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600" dirty="0">
                <a:latin typeface="Century Gothic" charset="0"/>
                <a:ea typeface="Century Gothic" charset="0"/>
                <a:cs typeface="Century Gothic" charset="0"/>
              </a:rPr>
              <a:t>Copyright 2018 Discovery Education, Inc. All rights Reserved.</a:t>
            </a:r>
          </a:p>
          <a:p>
            <a:endParaRPr lang="en-US" sz="600" dirty="0">
              <a:latin typeface="Century Gothic" charset="0"/>
              <a:ea typeface="Century Gothic" charset="0"/>
              <a:cs typeface="Century Gothic" charset="0"/>
            </a:endParaRPr>
          </a:p>
        </p:txBody>
      </p:sp>
      <p:sp>
        <p:nvSpPr>
          <p:cNvPr id="31" name="TextBox 30"/>
          <p:cNvSpPr txBox="1"/>
          <p:nvPr userDrawn="1"/>
        </p:nvSpPr>
        <p:spPr>
          <a:xfrm>
            <a:off x="8311896" y="6349227"/>
            <a:ext cx="375920" cy="246221"/>
          </a:xfrm>
          <a:prstGeom prst="rect">
            <a:avLst/>
          </a:prstGeom>
          <a:noFill/>
        </p:spPr>
        <p:txBody>
          <a:bodyPr wrap="square" rtlCol="0">
            <a:spAutoFit/>
          </a:bodyPr>
          <a:lstStyle/>
          <a:p>
            <a:pPr algn="r"/>
            <a:fld id="{AE97281F-8489-2C49-9B4F-A9A0E789A564}" type="slidenum">
              <a:rPr lang="en-US" sz="1000" b="0" smtClean="0">
                <a:latin typeface="Century Gothic" charset="0"/>
                <a:ea typeface="Century Gothic" charset="0"/>
                <a:cs typeface="Century Gothic" charset="0"/>
              </a:rPr>
              <a:pPr algn="r"/>
              <a:t>‹#›</a:t>
            </a:fld>
            <a:endParaRPr lang="en-US" sz="1000" b="0" dirty="0">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id="{5F4805B9-A27D-5F4C-92AE-69C29ADD67A0}"/>
              </a:ext>
            </a:extLst>
          </p:cNvPr>
          <p:cNvCxnSpPr/>
          <p:nvPr userDrawn="1"/>
        </p:nvCxnSpPr>
        <p:spPr>
          <a:xfrm>
            <a:off x="567691" y="6056024"/>
            <a:ext cx="8000237" cy="6448"/>
          </a:xfrm>
          <a:prstGeom prst="line">
            <a:avLst/>
          </a:prstGeom>
          <a:ln>
            <a:solidFill>
              <a:srgbClr val="26819E"/>
            </a:solidFill>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E6911713-302F-BC45-BDAE-36F30A97B95D}"/>
              </a:ext>
            </a:extLst>
          </p:cNvPr>
          <p:cNvPicPr>
            <a:picLocks noChangeAspect="1"/>
          </p:cNvPicPr>
          <p:nvPr userDrawn="1"/>
        </p:nvPicPr>
        <p:blipFill>
          <a:blip r:embed="rId2"/>
          <a:srcRect/>
          <a:stretch/>
        </p:blipFill>
        <p:spPr>
          <a:xfrm>
            <a:off x="567691" y="6297094"/>
            <a:ext cx="2233653" cy="242788"/>
          </a:xfrm>
          <a:prstGeom prst="rect">
            <a:avLst/>
          </a:prstGeom>
        </p:spPr>
      </p:pic>
      <p:sp>
        <p:nvSpPr>
          <p:cNvPr id="15" name="Title 2">
            <a:extLst>
              <a:ext uri="{FF2B5EF4-FFF2-40B4-BE49-F238E27FC236}">
                <a16:creationId xmlns:a16="http://schemas.microsoft.com/office/drawing/2014/main" id="{3244A89A-081B-174F-85DF-9CC4B90FB8C2}"/>
              </a:ext>
            </a:extLst>
          </p:cNvPr>
          <p:cNvSpPr>
            <a:spLocks noGrp="1"/>
          </p:cNvSpPr>
          <p:nvPr>
            <p:ph type="title"/>
          </p:nvPr>
        </p:nvSpPr>
        <p:spPr>
          <a:xfrm>
            <a:off x="2544474" y="-194174"/>
            <a:ext cx="6449130" cy="1325562"/>
          </a:xfrm>
        </p:spPr>
        <p:txBody>
          <a:bodyPr/>
          <a:lstStyle>
            <a:lvl1pPr>
              <a:lnSpc>
                <a:spcPts val="2800"/>
              </a:lnSpc>
              <a:defRPr sz="2800" b="1" i="0" baseline="0">
                <a:solidFill>
                  <a:srgbClr val="26819E"/>
                </a:solidFill>
                <a:latin typeface="+mj-lt"/>
              </a:defRPr>
            </a:lvl1pPr>
          </a:lstStyle>
          <a:p>
            <a:r>
              <a:rPr lang="en-US" dirty="0"/>
              <a:t>Click to edit Master title style</a:t>
            </a:r>
          </a:p>
        </p:txBody>
      </p:sp>
      <p:pic>
        <p:nvPicPr>
          <p:cNvPr id="17" name="Picture 16">
            <a:extLst>
              <a:ext uri="{FF2B5EF4-FFF2-40B4-BE49-F238E27FC236}">
                <a16:creationId xmlns:a16="http://schemas.microsoft.com/office/drawing/2014/main" id="{A6B442BB-F64F-8B46-A0F1-8C4E98B8AB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1218" y="88506"/>
            <a:ext cx="1912174" cy="725308"/>
          </a:xfrm>
          <a:prstGeom prst="rect">
            <a:avLst/>
          </a:prstGeom>
        </p:spPr>
      </p:pic>
      <p:cxnSp>
        <p:nvCxnSpPr>
          <p:cNvPr id="18" name="Straight Connector 17">
            <a:extLst>
              <a:ext uri="{FF2B5EF4-FFF2-40B4-BE49-F238E27FC236}">
                <a16:creationId xmlns:a16="http://schemas.microsoft.com/office/drawing/2014/main" id="{0F9B4097-C6F1-A143-AFDA-E57C6DD06280}"/>
              </a:ext>
            </a:extLst>
          </p:cNvPr>
          <p:cNvCxnSpPr>
            <a:cxnSpLocks/>
          </p:cNvCxnSpPr>
          <p:nvPr userDrawn="1"/>
        </p:nvCxnSpPr>
        <p:spPr>
          <a:xfrm>
            <a:off x="0" y="900334"/>
            <a:ext cx="9144000" cy="0"/>
          </a:xfrm>
          <a:prstGeom prst="line">
            <a:avLst/>
          </a:prstGeom>
          <a:ln w="19050">
            <a:solidFill>
              <a:srgbClr val="4DA84F"/>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6F2F6149-5F67-DF42-96E7-30369AFC4527}"/>
              </a:ext>
            </a:extLst>
          </p:cNvPr>
          <p:cNvPicPr>
            <a:picLocks noChangeAspect="1"/>
          </p:cNvPicPr>
          <p:nvPr userDrawn="1"/>
        </p:nvPicPr>
        <p:blipFill>
          <a:blip r:embed="rId4"/>
          <a:stretch>
            <a:fillRect/>
          </a:stretch>
        </p:blipFill>
        <p:spPr>
          <a:xfrm>
            <a:off x="5015236" y="6349227"/>
            <a:ext cx="872674" cy="20362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61" r:id="rId2"/>
    <p:sldLayoutId id="2147483662" r:id="rId3"/>
  </p:sldLayoutIdLst>
  <p:hf hd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video" Target="https://www.youtube.com/embed/UtZw9jfIxXM?feature=oembed" TargetMode="External"/><Relationship Id="rId5" Type="http://schemas.openxmlformats.org/officeDocument/2006/relationships/image" Target="../media/image17.png"/><Relationship Id="rId4" Type="http://schemas.openxmlformats.org/officeDocument/2006/relationships/hyperlink" Target="https://phet.colorado.edu/sims/html/build-an-atom/latest/build-an-atom_en.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table.co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https://www.youtube.com/embed/GHLBcCv4rqk?feature=oembed" TargetMode="External"/><Relationship Id="rId1" Type="http://schemas.openxmlformats.org/officeDocument/2006/relationships/video" Target="https://www.youtube.com/embed/phZeE7Att_s?feature=oembed" TargetMode="External"/><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nrc.gov/about-nrc/radiation/health-effects/radiation-basics.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hyperlink" Target="https://science.nasa.gov/ems/01_intr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11648" y="6113863"/>
            <a:ext cx="9151471" cy="7441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C146D99-CF03-934A-B25E-7769061C57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63119" cy="6113863"/>
          </a:xfrm>
          <a:prstGeom prst="rect">
            <a:avLst/>
          </a:prstGeom>
        </p:spPr>
      </p:pic>
      <p:sp>
        <p:nvSpPr>
          <p:cNvPr id="29" name="Title 28">
            <a:extLst>
              <a:ext uri="{FF2B5EF4-FFF2-40B4-BE49-F238E27FC236}">
                <a16:creationId xmlns:a16="http://schemas.microsoft.com/office/drawing/2014/main" id="{1F268C92-CF0B-4E42-B466-B0414A6145EF}"/>
              </a:ext>
            </a:extLst>
          </p:cNvPr>
          <p:cNvSpPr>
            <a:spLocks noGrp="1"/>
          </p:cNvSpPr>
          <p:nvPr>
            <p:ph type="title"/>
          </p:nvPr>
        </p:nvSpPr>
        <p:spPr>
          <a:xfrm>
            <a:off x="567691" y="4874293"/>
            <a:ext cx="6449130" cy="1325562"/>
          </a:xfrm>
        </p:spPr>
        <p:txBody>
          <a:bodyPr/>
          <a:lstStyle/>
          <a:p>
            <a:r>
              <a:rPr lang="en-US" sz="2400" dirty="0">
                <a:solidFill>
                  <a:schemeClr val="bg1"/>
                </a:solidFill>
              </a:rPr>
              <a:t>REALITIES OF RADIATION</a:t>
            </a:r>
          </a:p>
        </p:txBody>
      </p:sp>
      <p:pic>
        <p:nvPicPr>
          <p:cNvPr id="9" name="Picture 8">
            <a:extLst>
              <a:ext uri="{FF2B5EF4-FFF2-40B4-BE49-F238E27FC236}">
                <a16:creationId xmlns:a16="http://schemas.microsoft.com/office/drawing/2014/main" id="{DA4534E4-B3DE-D24C-9883-4AE9C9E190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903" y="391900"/>
            <a:ext cx="4529226" cy="1717982"/>
          </a:xfrm>
          <a:prstGeom prst="rect">
            <a:avLst/>
          </a:prstGeom>
        </p:spPr>
      </p:pic>
      <p:cxnSp>
        <p:nvCxnSpPr>
          <p:cNvPr id="11" name="Straight Connector 10">
            <a:extLst>
              <a:ext uri="{FF2B5EF4-FFF2-40B4-BE49-F238E27FC236}">
                <a16:creationId xmlns:a16="http://schemas.microsoft.com/office/drawing/2014/main" id="{7499DA76-8E59-A54A-9622-034EACD7ED16}"/>
              </a:ext>
            </a:extLst>
          </p:cNvPr>
          <p:cNvCxnSpPr/>
          <p:nvPr/>
        </p:nvCxnSpPr>
        <p:spPr>
          <a:xfrm>
            <a:off x="2523440" y="6302582"/>
            <a:ext cx="0" cy="40119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29363E3-5509-A540-A157-5DDAB426E1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7691" y="6389727"/>
            <a:ext cx="1850571" cy="190500"/>
          </a:xfrm>
          <a:prstGeom prst="rect">
            <a:avLst/>
          </a:prstGeom>
        </p:spPr>
      </p:pic>
      <p:cxnSp>
        <p:nvCxnSpPr>
          <p:cNvPr id="15" name="Straight Connector 14">
            <a:extLst>
              <a:ext uri="{FF2B5EF4-FFF2-40B4-BE49-F238E27FC236}">
                <a16:creationId xmlns:a16="http://schemas.microsoft.com/office/drawing/2014/main" id="{567C1628-20BD-DB40-93D1-BB50271C2076}"/>
              </a:ext>
            </a:extLst>
          </p:cNvPr>
          <p:cNvCxnSpPr/>
          <p:nvPr/>
        </p:nvCxnSpPr>
        <p:spPr>
          <a:xfrm>
            <a:off x="4329734" y="6302582"/>
            <a:ext cx="0" cy="40119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663D4D6-6AD8-8D44-AC7C-07D64AEE3783}"/>
              </a:ext>
            </a:extLst>
          </p:cNvPr>
          <p:cNvPicPr>
            <a:picLocks noChangeAspect="1"/>
          </p:cNvPicPr>
          <p:nvPr/>
        </p:nvPicPr>
        <p:blipFill>
          <a:blip r:embed="rId6"/>
          <a:stretch>
            <a:fillRect/>
          </a:stretch>
        </p:blipFill>
        <p:spPr>
          <a:xfrm>
            <a:off x="2636408" y="6389727"/>
            <a:ext cx="1602664" cy="195525"/>
          </a:xfrm>
          <a:prstGeom prst="rect">
            <a:avLst/>
          </a:prstGeom>
        </p:spPr>
      </p:pic>
      <p:pic>
        <p:nvPicPr>
          <p:cNvPr id="17" name="Picture 16">
            <a:extLst>
              <a:ext uri="{FF2B5EF4-FFF2-40B4-BE49-F238E27FC236}">
                <a16:creationId xmlns:a16="http://schemas.microsoft.com/office/drawing/2014/main" id="{30A23D02-1222-FA42-9582-D171FB8648FA}"/>
              </a:ext>
            </a:extLst>
          </p:cNvPr>
          <p:cNvPicPr>
            <a:picLocks noChangeAspect="1"/>
          </p:cNvPicPr>
          <p:nvPr/>
        </p:nvPicPr>
        <p:blipFill>
          <a:blip r:embed="rId7"/>
          <a:stretch>
            <a:fillRect/>
          </a:stretch>
        </p:blipFill>
        <p:spPr>
          <a:xfrm>
            <a:off x="4429224" y="6376604"/>
            <a:ext cx="872674" cy="203624"/>
          </a:xfrm>
          <a:prstGeom prst="rect">
            <a:avLst/>
          </a:prstGeom>
        </p:spPr>
      </p:pic>
    </p:spTree>
    <p:extLst>
      <p:ext uri="{BB962C8B-B14F-4D97-AF65-F5344CB8AC3E}">
        <p14:creationId xmlns:p14="http://schemas.microsoft.com/office/powerpoint/2010/main" val="1043646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80B016E-A57F-984E-A671-44A225D32FBE}"/>
              </a:ext>
            </a:extLst>
          </p:cNvPr>
          <p:cNvPicPr>
            <a:picLocks noChangeAspect="1"/>
          </p:cNvPicPr>
          <p:nvPr/>
        </p:nvPicPr>
        <p:blipFill>
          <a:blip r:embed="rId3"/>
          <a:srcRect/>
          <a:stretch/>
        </p:blipFill>
        <p:spPr>
          <a:xfrm>
            <a:off x="4345376" y="1481095"/>
            <a:ext cx="3535006" cy="3456901"/>
          </a:xfrm>
          <a:prstGeom prst="rect">
            <a:avLst/>
          </a:prstGeom>
        </p:spPr>
      </p:pic>
      <p:pic>
        <p:nvPicPr>
          <p:cNvPr id="13" name="Picture 12" descr="A close up of a sign&#10;&#10;Description automatically generated">
            <a:extLst>
              <a:ext uri="{FF2B5EF4-FFF2-40B4-BE49-F238E27FC236}">
                <a16:creationId xmlns:a16="http://schemas.microsoft.com/office/drawing/2014/main" id="{011B34C2-7A04-AE47-A397-D3831379652A}"/>
              </a:ext>
            </a:extLst>
          </p:cNvPr>
          <p:cNvPicPr>
            <a:picLocks noChangeAspect="1"/>
          </p:cNvPicPr>
          <p:nvPr/>
        </p:nvPicPr>
        <p:blipFill>
          <a:blip r:embed="rId4"/>
          <a:stretch>
            <a:fillRect/>
          </a:stretch>
        </p:blipFill>
        <p:spPr>
          <a:xfrm>
            <a:off x="7265323" y="4421691"/>
            <a:ext cx="1369065" cy="1540198"/>
          </a:xfrm>
          <a:prstGeom prst="rect">
            <a:avLst/>
          </a:prstGeom>
        </p:spPr>
      </p:pic>
      <p:sp>
        <p:nvSpPr>
          <p:cNvPr id="5" name="Text Placeholder 2">
            <a:extLst>
              <a:ext uri="{FF2B5EF4-FFF2-40B4-BE49-F238E27FC236}">
                <a16:creationId xmlns:a16="http://schemas.microsoft.com/office/drawing/2014/main" id="{32F1E637-F380-CB41-A686-A8A9F2214161}"/>
              </a:ext>
            </a:extLst>
          </p:cNvPr>
          <p:cNvSpPr>
            <a:spLocks noGrp="1"/>
          </p:cNvSpPr>
          <p:nvPr>
            <p:ph type="body" sz="quarter" idx="13"/>
          </p:nvPr>
        </p:nvSpPr>
        <p:spPr>
          <a:xfrm>
            <a:off x="452707" y="1364565"/>
            <a:ext cx="3904487" cy="1634668"/>
          </a:xfrm>
        </p:spPr>
        <p:txBody>
          <a:bodyPr/>
          <a:lstStyle/>
          <a:p>
            <a:pPr>
              <a:lnSpc>
                <a:spcPct val="100000"/>
              </a:lnSpc>
            </a:pPr>
            <a:r>
              <a:rPr lang="en-US" dirty="0"/>
              <a:t>Now that you know the basics about radiation, let’s take a closer look at </a:t>
            </a:r>
            <a:r>
              <a:rPr lang="en-US" b="1" dirty="0">
                <a:solidFill>
                  <a:srgbClr val="4DA84F"/>
                </a:solidFill>
              </a:rPr>
              <a:t>IONIZING RADIATION!</a:t>
            </a:r>
          </a:p>
          <a:p>
            <a:pPr>
              <a:lnSpc>
                <a:spcPct val="100000"/>
              </a:lnSpc>
            </a:pPr>
            <a:r>
              <a:rPr lang="en-US" dirty="0"/>
              <a:t>But let’s start with a quick review on atoms and the periodic table…</a:t>
            </a:r>
          </a:p>
          <a:p>
            <a:pPr>
              <a:lnSpc>
                <a:spcPct val="100000"/>
              </a:lnSpc>
            </a:pPr>
            <a:r>
              <a:rPr lang="en-US" dirty="0"/>
              <a:t>Can you identify the parts of an atom?</a:t>
            </a:r>
          </a:p>
          <a:p>
            <a:pPr>
              <a:lnSpc>
                <a:spcPct val="100000"/>
              </a:lnSpc>
            </a:pPr>
            <a:r>
              <a:rPr lang="en-US" dirty="0"/>
              <a:t>What does the periodic table tell us about carbon?</a:t>
            </a:r>
          </a:p>
        </p:txBody>
      </p:sp>
      <p:sp>
        <p:nvSpPr>
          <p:cNvPr id="7" name="Title 1">
            <a:extLst>
              <a:ext uri="{FF2B5EF4-FFF2-40B4-BE49-F238E27FC236}">
                <a16:creationId xmlns:a16="http://schemas.microsoft.com/office/drawing/2014/main" id="{E0B4006B-8DD3-0342-81D6-3182ACC5835C}"/>
              </a:ext>
            </a:extLst>
          </p:cNvPr>
          <p:cNvSpPr>
            <a:spLocks noGrp="1"/>
          </p:cNvSpPr>
          <p:nvPr>
            <p:ph type="title"/>
          </p:nvPr>
        </p:nvSpPr>
        <p:spPr>
          <a:xfrm>
            <a:off x="2537703" y="-532848"/>
            <a:ext cx="5121982" cy="1325562"/>
          </a:xfrm>
        </p:spPr>
        <p:txBody>
          <a:bodyPr/>
          <a:lstStyle/>
          <a:p>
            <a:br>
              <a:rPr lang="en-US" dirty="0"/>
            </a:br>
            <a:br>
              <a:rPr lang="en-US" dirty="0"/>
            </a:br>
            <a:r>
              <a:rPr lang="en-US" dirty="0"/>
              <a:t>What is an atom and why does it emit radiation?</a:t>
            </a:r>
          </a:p>
        </p:txBody>
      </p:sp>
      <p:sp>
        <p:nvSpPr>
          <p:cNvPr id="8" name="Rounded Rectangle 7">
            <a:extLst>
              <a:ext uri="{FF2B5EF4-FFF2-40B4-BE49-F238E27FC236}">
                <a16:creationId xmlns:a16="http://schemas.microsoft.com/office/drawing/2014/main" id="{E6449FE7-C0FC-BD4B-A27E-75AFBDFDD884}"/>
              </a:ext>
            </a:extLst>
          </p:cNvPr>
          <p:cNvSpPr/>
          <p:nvPr/>
        </p:nvSpPr>
        <p:spPr>
          <a:xfrm>
            <a:off x="7659684" y="137273"/>
            <a:ext cx="974704" cy="274207"/>
          </a:xfrm>
          <a:prstGeom prst="roundRect">
            <a:avLst/>
          </a:prstGeom>
          <a:solidFill>
            <a:srgbClr val="4DA8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EXPLAIN</a:t>
            </a:r>
          </a:p>
        </p:txBody>
      </p:sp>
      <p:sp>
        <p:nvSpPr>
          <p:cNvPr id="4" name="TextBox 3">
            <a:extLst>
              <a:ext uri="{FF2B5EF4-FFF2-40B4-BE49-F238E27FC236}">
                <a16:creationId xmlns:a16="http://schemas.microsoft.com/office/drawing/2014/main" id="{4ED64CE6-0F69-894A-88DD-FD411F013716}"/>
              </a:ext>
            </a:extLst>
          </p:cNvPr>
          <p:cNvSpPr txBox="1"/>
          <p:nvPr/>
        </p:nvSpPr>
        <p:spPr>
          <a:xfrm>
            <a:off x="4651630" y="2048038"/>
            <a:ext cx="264388" cy="400110"/>
          </a:xfrm>
          <a:prstGeom prst="rect">
            <a:avLst/>
          </a:prstGeom>
          <a:solidFill>
            <a:schemeClr val="lt1"/>
          </a:solidFill>
        </p:spPr>
        <p:txBody>
          <a:bodyPr wrap="square" rtlCol="0">
            <a:spAutoFit/>
          </a:bodyPr>
          <a:lstStyle/>
          <a:p>
            <a:r>
              <a:rPr lang="en-US" sz="2000" dirty="0"/>
              <a:t>a</a:t>
            </a:r>
          </a:p>
        </p:txBody>
      </p:sp>
      <p:sp>
        <p:nvSpPr>
          <p:cNvPr id="30" name="TextBox 29">
            <a:extLst>
              <a:ext uri="{FF2B5EF4-FFF2-40B4-BE49-F238E27FC236}">
                <a16:creationId xmlns:a16="http://schemas.microsoft.com/office/drawing/2014/main" id="{B13CA5C1-9AE6-DC4C-BBDC-466C6B30B202}"/>
              </a:ext>
            </a:extLst>
          </p:cNvPr>
          <p:cNvSpPr txBox="1"/>
          <p:nvPr/>
        </p:nvSpPr>
        <p:spPr>
          <a:xfrm>
            <a:off x="7444410" y="2048038"/>
            <a:ext cx="394782" cy="400110"/>
          </a:xfrm>
          <a:prstGeom prst="rect">
            <a:avLst/>
          </a:prstGeom>
          <a:noFill/>
        </p:spPr>
        <p:txBody>
          <a:bodyPr wrap="square" rtlCol="0">
            <a:spAutoFit/>
          </a:bodyPr>
          <a:lstStyle/>
          <a:p>
            <a:r>
              <a:rPr lang="en-US" sz="2000" dirty="0"/>
              <a:t>b</a:t>
            </a:r>
          </a:p>
        </p:txBody>
      </p:sp>
      <p:sp>
        <p:nvSpPr>
          <p:cNvPr id="34" name="TextBox 33">
            <a:extLst>
              <a:ext uri="{FF2B5EF4-FFF2-40B4-BE49-F238E27FC236}">
                <a16:creationId xmlns:a16="http://schemas.microsoft.com/office/drawing/2014/main" id="{C5913675-3A78-E24F-83BF-A063291D4838}"/>
              </a:ext>
            </a:extLst>
          </p:cNvPr>
          <p:cNvSpPr txBox="1"/>
          <p:nvPr/>
        </p:nvSpPr>
        <p:spPr>
          <a:xfrm>
            <a:off x="6486670" y="4795764"/>
            <a:ext cx="273641" cy="400110"/>
          </a:xfrm>
          <a:prstGeom prst="rect">
            <a:avLst/>
          </a:prstGeom>
          <a:noFill/>
        </p:spPr>
        <p:txBody>
          <a:bodyPr wrap="square" rtlCol="0">
            <a:spAutoFit/>
          </a:bodyPr>
          <a:lstStyle/>
          <a:p>
            <a:r>
              <a:rPr lang="en-US" sz="2000" dirty="0"/>
              <a:t>c</a:t>
            </a:r>
          </a:p>
        </p:txBody>
      </p:sp>
    </p:spTree>
    <p:extLst>
      <p:ext uri="{BB962C8B-B14F-4D97-AF65-F5344CB8AC3E}">
        <p14:creationId xmlns:p14="http://schemas.microsoft.com/office/powerpoint/2010/main" val="26464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2714-B50F-C94C-9AC9-269D01C1A6D7}"/>
              </a:ext>
            </a:extLst>
          </p:cNvPr>
          <p:cNvSpPr>
            <a:spLocks noGrp="1"/>
          </p:cNvSpPr>
          <p:nvPr>
            <p:ph type="title"/>
          </p:nvPr>
        </p:nvSpPr>
        <p:spPr/>
        <p:txBody>
          <a:bodyPr/>
          <a:lstStyle/>
          <a:p>
            <a:r>
              <a:rPr lang="en-US" dirty="0"/>
              <a:t>Feeling a little unstable, atoms???</a:t>
            </a:r>
          </a:p>
        </p:txBody>
      </p:sp>
      <p:sp>
        <p:nvSpPr>
          <p:cNvPr id="7" name="TextBox 6">
            <a:extLst>
              <a:ext uri="{FF2B5EF4-FFF2-40B4-BE49-F238E27FC236}">
                <a16:creationId xmlns:a16="http://schemas.microsoft.com/office/drawing/2014/main" id="{57EC7D5F-3FDC-A547-9FFB-886F7179E7D6}"/>
              </a:ext>
            </a:extLst>
          </p:cNvPr>
          <p:cNvSpPr txBox="1"/>
          <p:nvPr/>
        </p:nvSpPr>
        <p:spPr>
          <a:xfrm>
            <a:off x="5239512" y="1472184"/>
            <a:ext cx="3438144" cy="6863417"/>
          </a:xfrm>
          <a:prstGeom prst="rect">
            <a:avLst/>
          </a:prstGeom>
          <a:noFill/>
        </p:spPr>
        <p:txBody>
          <a:bodyPr wrap="square" rtlCol="0">
            <a:spAutoFit/>
          </a:bodyPr>
          <a:lstStyle/>
          <a:p>
            <a:r>
              <a:rPr lang="en-US" sz="1600" dirty="0">
                <a:latin typeface="+mn-lt"/>
              </a:rPr>
              <a:t>Each student should get a copy of the Radioactive Decay Notes Capture Sheet.</a:t>
            </a:r>
          </a:p>
          <a:p>
            <a:endParaRPr lang="en-US" sz="1600" dirty="0">
              <a:latin typeface="+mn-lt"/>
            </a:endParaRPr>
          </a:p>
          <a:p>
            <a:r>
              <a:rPr lang="en-US" sz="1600" dirty="0">
                <a:latin typeface="+mn-lt"/>
              </a:rPr>
              <a:t>As you watch the video, fill in the notes sheet.</a:t>
            </a:r>
          </a:p>
          <a:p>
            <a:endParaRPr lang="en-US" sz="1600" dirty="0">
              <a:latin typeface="+mn-lt"/>
            </a:endParaRPr>
          </a:p>
          <a:p>
            <a:r>
              <a:rPr lang="en-US" sz="1600" b="1" dirty="0">
                <a:solidFill>
                  <a:srgbClr val="26819E"/>
                </a:solidFill>
                <a:latin typeface="+mn-lt"/>
              </a:rPr>
              <a:t>THINK</a:t>
            </a:r>
            <a:r>
              <a:rPr lang="en-US" sz="1600" dirty="0">
                <a:solidFill>
                  <a:srgbClr val="26819E"/>
                </a:solidFill>
                <a:latin typeface="+mn-lt"/>
              </a:rPr>
              <a:t>: </a:t>
            </a:r>
          </a:p>
          <a:p>
            <a:pPr>
              <a:lnSpc>
                <a:spcPts val="1200"/>
              </a:lnSpc>
            </a:pPr>
            <a:endParaRPr lang="en-US" sz="1600" dirty="0">
              <a:latin typeface="+mn-lt"/>
            </a:endParaRPr>
          </a:p>
          <a:p>
            <a:r>
              <a:rPr lang="en-US" sz="1600" dirty="0">
                <a:latin typeface="+mn-lt"/>
              </a:rPr>
              <a:t>What happens when the nucleus of an atom becomes unstable?</a:t>
            </a:r>
          </a:p>
          <a:p>
            <a:r>
              <a:rPr lang="en-US" sz="1600" dirty="0">
                <a:latin typeface="+mn-lt"/>
              </a:rPr>
              <a:t>Why do atoms react differently?</a:t>
            </a:r>
          </a:p>
          <a:p>
            <a:endParaRPr lang="en-US" sz="1600" dirty="0">
              <a:latin typeface="+mn-lt"/>
            </a:endParaRPr>
          </a:p>
          <a:p>
            <a:pPr lvl="0"/>
            <a:r>
              <a:rPr lang="en-US" i="1" dirty="0">
                <a:latin typeface="+mn-lt"/>
                <a:ea typeface="Calibri"/>
                <a:cs typeface="Calibri"/>
              </a:rPr>
              <a:t>Need more practice with atoms? </a:t>
            </a:r>
            <a:br>
              <a:rPr lang="en-US" i="1" dirty="0">
                <a:latin typeface="+mn-lt"/>
                <a:ea typeface="Calibri"/>
                <a:cs typeface="Calibri"/>
              </a:rPr>
            </a:br>
            <a:r>
              <a:rPr lang="en-US" i="1" dirty="0">
                <a:latin typeface="+mn-lt"/>
                <a:ea typeface="Calibri"/>
                <a:cs typeface="Calibri"/>
              </a:rPr>
              <a:t>Virtually build atoms at: </a:t>
            </a:r>
            <a:r>
              <a:rPr lang="en-US" u="sng" dirty="0">
                <a:solidFill>
                  <a:schemeClr val="hlink"/>
                </a:solidFill>
                <a:latin typeface="+mn-lt"/>
                <a:ea typeface="Calibri"/>
                <a:cs typeface="Calibri"/>
                <a:hlinkClick r:id="rId4"/>
              </a:rPr>
              <a:t>https://phet.colorado.edu/sims/html/build-an-atom/latest/build-an-atom_en.html</a:t>
            </a:r>
            <a:r>
              <a:rPr lang="en-US" dirty="0">
                <a:latin typeface="+mn-lt"/>
                <a:ea typeface="Calibri"/>
                <a:cs typeface="Calibri"/>
              </a:rPr>
              <a:t> </a:t>
            </a:r>
            <a:endParaRPr lang="en-US" i="1" dirty="0">
              <a:latin typeface="+mn-lt"/>
              <a:ea typeface="Calibri"/>
              <a:cs typeface="Calibri"/>
            </a:endParaRPr>
          </a:p>
          <a:p>
            <a:pPr lvl="0"/>
            <a:endParaRPr lang="en-US" sz="1600" dirty="0">
              <a:latin typeface="+mn-lt"/>
              <a:ea typeface="Calibri"/>
              <a:cs typeface="Calibri"/>
            </a:endParaRPr>
          </a:p>
          <a:p>
            <a:r>
              <a:rPr lang="en-US" sz="1600" dirty="0">
                <a:latin typeface="+mn-lt"/>
              </a:rPr>
              <a:t> </a:t>
            </a:r>
          </a:p>
          <a:p>
            <a:endParaRPr lang="en-US" sz="1600" dirty="0">
              <a:latin typeface="+mn-lt"/>
            </a:endParaRPr>
          </a:p>
          <a:p>
            <a:endParaRPr lang="en-US" sz="1600" dirty="0">
              <a:latin typeface="+mn-lt"/>
            </a:endParaRPr>
          </a:p>
          <a:p>
            <a:endParaRPr lang="en-US" sz="1600" dirty="0">
              <a:latin typeface="+mn-lt"/>
            </a:endParaRPr>
          </a:p>
          <a:p>
            <a:endParaRPr lang="en-US" sz="1600" dirty="0">
              <a:latin typeface="+mn-lt"/>
            </a:endParaRPr>
          </a:p>
          <a:p>
            <a:endParaRPr lang="en-US" sz="1600" dirty="0">
              <a:latin typeface="+mn-lt"/>
            </a:endParaRPr>
          </a:p>
          <a:p>
            <a:endParaRPr lang="en-US" sz="1600" dirty="0">
              <a:latin typeface="+mn-lt"/>
            </a:endParaRPr>
          </a:p>
          <a:p>
            <a:endParaRPr lang="en-US" sz="1600" dirty="0">
              <a:latin typeface="+mn-lt"/>
            </a:endParaRPr>
          </a:p>
          <a:p>
            <a:endParaRPr lang="en-US" sz="1600" dirty="0">
              <a:latin typeface="+mn-lt"/>
            </a:endParaRPr>
          </a:p>
          <a:p>
            <a:endParaRPr lang="en-US" sz="1600" dirty="0">
              <a:latin typeface="+mn-lt"/>
            </a:endParaRPr>
          </a:p>
        </p:txBody>
      </p:sp>
      <p:pic>
        <p:nvPicPr>
          <p:cNvPr id="3" name="Online Media 2" descr="Stable &amp; Unstable Nuclei | Radioactivity | Physics | FuseSchool">
            <a:hlinkClick r:id="" action="ppaction://media"/>
            <a:extLst>
              <a:ext uri="{FF2B5EF4-FFF2-40B4-BE49-F238E27FC236}">
                <a16:creationId xmlns:a16="http://schemas.microsoft.com/office/drawing/2014/main" id="{B2AAEB5A-D56F-4042-A05B-C56BB8947CB5}"/>
              </a:ext>
            </a:extLst>
          </p:cNvPr>
          <p:cNvPicPr>
            <a:picLocks noRot="1" noChangeAspect="1"/>
          </p:cNvPicPr>
          <p:nvPr>
            <a:videoFile r:link="rId1"/>
          </p:nvPr>
        </p:nvPicPr>
        <p:blipFill>
          <a:blip r:embed="rId5"/>
          <a:stretch>
            <a:fillRect/>
          </a:stretch>
        </p:blipFill>
        <p:spPr>
          <a:xfrm>
            <a:off x="609600" y="1472184"/>
            <a:ext cx="4389120" cy="2468880"/>
          </a:xfrm>
          <a:prstGeom prst="rect">
            <a:avLst/>
          </a:prstGeom>
        </p:spPr>
      </p:pic>
    </p:spTree>
    <p:extLst>
      <p:ext uri="{BB962C8B-B14F-4D97-AF65-F5344CB8AC3E}">
        <p14:creationId xmlns:p14="http://schemas.microsoft.com/office/powerpoint/2010/main" val="96895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0AEA4B-D01B-DE48-AC37-047C6B49606D}"/>
              </a:ext>
            </a:extLst>
          </p:cNvPr>
          <p:cNvSpPr/>
          <p:nvPr/>
        </p:nvSpPr>
        <p:spPr>
          <a:xfrm>
            <a:off x="5302777" y="1545336"/>
            <a:ext cx="3265152" cy="312724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6CD6FAA4-1227-4F48-88AA-124E4C8835BE}"/>
              </a:ext>
            </a:extLst>
          </p:cNvPr>
          <p:cNvSpPr>
            <a:spLocks noGrp="1"/>
          </p:cNvSpPr>
          <p:nvPr>
            <p:ph type="title"/>
          </p:nvPr>
        </p:nvSpPr>
        <p:spPr/>
        <p:txBody>
          <a:bodyPr/>
          <a:lstStyle/>
          <a:p>
            <a:r>
              <a:rPr lang="en-US" dirty="0"/>
              <a:t>Balancing Nuclear Equations</a:t>
            </a:r>
          </a:p>
        </p:txBody>
      </p:sp>
      <p:sp>
        <p:nvSpPr>
          <p:cNvPr id="3" name="Text Placeholder 2">
            <a:extLst>
              <a:ext uri="{FF2B5EF4-FFF2-40B4-BE49-F238E27FC236}">
                <a16:creationId xmlns:a16="http://schemas.microsoft.com/office/drawing/2014/main" id="{BE7E598F-7BC8-3D47-B305-18A8C824827F}"/>
              </a:ext>
            </a:extLst>
          </p:cNvPr>
          <p:cNvSpPr>
            <a:spLocks noGrp="1"/>
          </p:cNvSpPr>
          <p:nvPr>
            <p:ph type="body" sz="quarter" idx="13"/>
          </p:nvPr>
        </p:nvSpPr>
        <p:spPr>
          <a:xfrm>
            <a:off x="609599" y="1485900"/>
            <a:ext cx="4117849" cy="4321635"/>
          </a:xfrm>
        </p:spPr>
        <p:txBody>
          <a:bodyPr/>
          <a:lstStyle/>
          <a:p>
            <a:pPr marL="0" lvl="0">
              <a:spcBef>
                <a:spcPts val="0"/>
              </a:spcBef>
            </a:pPr>
            <a:r>
              <a:rPr lang="en-US" dirty="0">
                <a:solidFill>
                  <a:srgbClr val="000000"/>
                </a:solidFill>
                <a:ea typeface="Arial"/>
                <a:cs typeface="Arial"/>
                <a:sym typeface="Arial"/>
              </a:rPr>
              <a:t>Now it is time to complete </a:t>
            </a:r>
            <a:r>
              <a:rPr lang="en-US" b="1" dirty="0">
                <a:solidFill>
                  <a:srgbClr val="4DA84F"/>
                </a:solidFill>
                <a:ea typeface="Arial"/>
                <a:cs typeface="Arial"/>
                <a:sym typeface="Arial"/>
              </a:rPr>
              <a:t>PART 2</a:t>
            </a:r>
            <a:r>
              <a:rPr lang="en-US" b="1" dirty="0">
                <a:solidFill>
                  <a:srgbClr val="000000"/>
                </a:solidFill>
                <a:ea typeface="Arial"/>
                <a:cs typeface="Arial"/>
                <a:sym typeface="Arial"/>
              </a:rPr>
              <a:t> </a:t>
            </a:r>
            <a:r>
              <a:rPr lang="en-US" dirty="0">
                <a:solidFill>
                  <a:srgbClr val="000000"/>
                </a:solidFill>
                <a:ea typeface="Arial"/>
                <a:cs typeface="Arial"/>
                <a:sym typeface="Arial"/>
              </a:rPr>
              <a:t>of your notes sheet.</a:t>
            </a:r>
            <a:endParaRPr lang="en-US" dirty="0"/>
          </a:p>
          <a:p>
            <a:pPr marL="0" lvl="0">
              <a:spcBef>
                <a:spcPts val="0"/>
              </a:spcBef>
            </a:pPr>
            <a:endParaRPr lang="en-US" dirty="0">
              <a:solidFill>
                <a:srgbClr val="000000"/>
              </a:solidFill>
              <a:ea typeface="Arial"/>
              <a:cs typeface="Arial"/>
              <a:sym typeface="Arial"/>
            </a:endParaRPr>
          </a:p>
          <a:p>
            <a:pPr marL="0" lvl="0">
              <a:spcBef>
                <a:spcPts val="0"/>
              </a:spcBef>
            </a:pPr>
            <a:r>
              <a:rPr lang="en-US" dirty="0">
                <a:solidFill>
                  <a:srgbClr val="000000"/>
                </a:solidFill>
                <a:ea typeface="Arial"/>
                <a:cs typeface="Arial"/>
                <a:sym typeface="Arial"/>
              </a:rPr>
              <a:t>The image shows alpha decay of the nucleus that results in the release of a helium nucleus. </a:t>
            </a:r>
            <a:endParaRPr lang="en-US" dirty="0"/>
          </a:p>
          <a:p>
            <a:pPr marL="0" lvl="0">
              <a:spcBef>
                <a:spcPts val="0"/>
              </a:spcBef>
            </a:pPr>
            <a:endParaRPr lang="en-US" dirty="0">
              <a:solidFill>
                <a:srgbClr val="000000"/>
              </a:solidFill>
              <a:ea typeface="Arial"/>
              <a:cs typeface="Arial"/>
              <a:sym typeface="Arial"/>
            </a:endParaRPr>
          </a:p>
          <a:p>
            <a:pPr marL="0" lvl="0">
              <a:spcBef>
                <a:spcPts val="0"/>
              </a:spcBef>
            </a:pPr>
            <a:r>
              <a:rPr lang="en-US" dirty="0">
                <a:solidFill>
                  <a:srgbClr val="000000"/>
                </a:solidFill>
                <a:ea typeface="Arial"/>
                <a:cs typeface="Arial"/>
                <a:sym typeface="Arial"/>
              </a:rPr>
              <a:t>The number on top represents </a:t>
            </a:r>
            <a:r>
              <a:rPr lang="en-US" u="sng" dirty="0">
                <a:solidFill>
                  <a:srgbClr val="000000"/>
                </a:solidFill>
                <a:ea typeface="Arial"/>
                <a:cs typeface="Arial"/>
                <a:sym typeface="Arial"/>
              </a:rPr>
              <a:t>the atomic mass </a:t>
            </a:r>
            <a:r>
              <a:rPr lang="en-US" dirty="0">
                <a:solidFill>
                  <a:srgbClr val="000000"/>
                </a:solidFill>
                <a:ea typeface="Arial"/>
                <a:cs typeface="Arial"/>
                <a:sym typeface="Arial"/>
              </a:rPr>
              <a:t>of the alpha particle, and the number on bottom represents </a:t>
            </a:r>
            <a:r>
              <a:rPr lang="en-US" u="sng" dirty="0">
                <a:solidFill>
                  <a:srgbClr val="000000"/>
                </a:solidFill>
                <a:ea typeface="Arial"/>
                <a:cs typeface="Arial"/>
                <a:sym typeface="Arial"/>
              </a:rPr>
              <a:t>the atomic number</a:t>
            </a:r>
            <a:r>
              <a:rPr lang="en-US" dirty="0">
                <a:solidFill>
                  <a:srgbClr val="000000"/>
                </a:solidFill>
                <a:ea typeface="Arial"/>
                <a:cs typeface="Arial"/>
                <a:sym typeface="Arial"/>
              </a:rPr>
              <a:t>. </a:t>
            </a:r>
            <a:endParaRPr lang="en-US" dirty="0"/>
          </a:p>
          <a:p>
            <a:pPr marL="0" lvl="0">
              <a:spcBef>
                <a:spcPts val="0"/>
              </a:spcBef>
            </a:pPr>
            <a:endParaRPr lang="en-US" dirty="0">
              <a:solidFill>
                <a:srgbClr val="000000"/>
              </a:solidFill>
              <a:ea typeface="Arial"/>
              <a:cs typeface="Arial"/>
              <a:sym typeface="Arial"/>
            </a:endParaRPr>
          </a:p>
          <a:p>
            <a:pPr marL="0" lvl="0">
              <a:spcBef>
                <a:spcPts val="0"/>
              </a:spcBef>
            </a:pPr>
            <a:r>
              <a:rPr lang="en-US" dirty="0">
                <a:solidFill>
                  <a:srgbClr val="000000"/>
                </a:solidFill>
                <a:ea typeface="Arial"/>
                <a:cs typeface="Arial"/>
                <a:sym typeface="Arial"/>
              </a:rPr>
              <a:t>Open the virtual periodic table on your laptop or iPad and go to </a:t>
            </a:r>
            <a:r>
              <a:rPr lang="en-US" u="sng" dirty="0">
                <a:solidFill>
                  <a:schemeClr val="hlink"/>
                </a:solidFill>
                <a:ea typeface="Calibri"/>
                <a:cs typeface="Calibri"/>
                <a:hlinkClick r:id="rId3"/>
              </a:rPr>
              <a:t>https://ptable.com</a:t>
            </a:r>
            <a:r>
              <a:rPr lang="en-US" dirty="0">
                <a:ea typeface="Calibri"/>
                <a:cs typeface="Calibri"/>
              </a:rPr>
              <a:t> for a virtual periodic table.</a:t>
            </a:r>
            <a:endParaRPr lang="en-US" dirty="0"/>
          </a:p>
          <a:p>
            <a:pPr marL="0" lvl="0">
              <a:spcBef>
                <a:spcPts val="0"/>
              </a:spcBef>
            </a:pPr>
            <a:endParaRPr lang="en-US" dirty="0">
              <a:solidFill>
                <a:srgbClr val="000000"/>
              </a:solidFill>
              <a:ea typeface="Arial"/>
              <a:cs typeface="Arial"/>
              <a:sym typeface="Arial"/>
            </a:endParaRPr>
          </a:p>
          <a:p>
            <a:pPr marL="0" lvl="0">
              <a:spcBef>
                <a:spcPts val="0"/>
              </a:spcBef>
            </a:pPr>
            <a:r>
              <a:rPr lang="en-US" dirty="0">
                <a:solidFill>
                  <a:srgbClr val="000000"/>
                </a:solidFill>
                <a:ea typeface="Arial"/>
                <a:cs typeface="Arial"/>
                <a:sym typeface="Arial"/>
              </a:rPr>
              <a:t>Use this and your notes to help you balance the six nuclear equations!</a:t>
            </a:r>
          </a:p>
          <a:p>
            <a:pPr marL="0" lvl="0">
              <a:spcBef>
                <a:spcPts val="0"/>
              </a:spcBef>
            </a:pPr>
            <a:endParaRPr lang="en-US" dirty="0">
              <a:solidFill>
                <a:srgbClr val="000000"/>
              </a:solidFill>
              <a:ea typeface="Arial"/>
              <a:cs typeface="Arial"/>
              <a:sym typeface="Arial"/>
            </a:endParaRPr>
          </a:p>
          <a:p>
            <a:pPr marL="0" lvl="0">
              <a:spcBef>
                <a:spcPts val="0"/>
              </a:spcBef>
            </a:pPr>
            <a:endParaRPr lang="en-US" dirty="0">
              <a:latin typeface="Calibri"/>
              <a:ea typeface="Calibri"/>
              <a:cs typeface="Calibri"/>
            </a:endParaRPr>
          </a:p>
          <a:p>
            <a:endParaRPr lang="en-US" dirty="0"/>
          </a:p>
        </p:txBody>
      </p:sp>
      <p:pic>
        <p:nvPicPr>
          <p:cNvPr id="11" name="Picture 10">
            <a:extLst>
              <a:ext uri="{FF2B5EF4-FFF2-40B4-BE49-F238E27FC236}">
                <a16:creationId xmlns:a16="http://schemas.microsoft.com/office/drawing/2014/main" id="{EB13C470-6E19-6144-83D0-C1827442C0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6128" y="2641281"/>
            <a:ext cx="2631645" cy="1055498"/>
          </a:xfrm>
          <a:prstGeom prst="rect">
            <a:avLst/>
          </a:prstGeom>
        </p:spPr>
      </p:pic>
    </p:spTree>
    <p:extLst>
      <p:ext uri="{BB962C8B-B14F-4D97-AF65-F5344CB8AC3E}">
        <p14:creationId xmlns:p14="http://schemas.microsoft.com/office/powerpoint/2010/main" val="11004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1298-49D2-944A-8F1E-19BC740D7E5A}"/>
              </a:ext>
            </a:extLst>
          </p:cNvPr>
          <p:cNvSpPr>
            <a:spLocks noGrp="1"/>
          </p:cNvSpPr>
          <p:nvPr>
            <p:ph type="title"/>
          </p:nvPr>
        </p:nvSpPr>
        <p:spPr/>
        <p:txBody>
          <a:bodyPr/>
          <a:lstStyle/>
          <a:p>
            <a:r>
              <a:rPr lang="en-US" dirty="0"/>
              <a:t>Balancing Nuclear Equations!</a:t>
            </a:r>
          </a:p>
        </p:txBody>
      </p:sp>
      <p:sp>
        <p:nvSpPr>
          <p:cNvPr id="3" name="Text Placeholder 2">
            <a:extLst>
              <a:ext uri="{FF2B5EF4-FFF2-40B4-BE49-F238E27FC236}">
                <a16:creationId xmlns:a16="http://schemas.microsoft.com/office/drawing/2014/main" id="{C4446BA2-8CF4-0A4C-9A4B-4E099BD3F364}"/>
              </a:ext>
            </a:extLst>
          </p:cNvPr>
          <p:cNvSpPr>
            <a:spLocks noGrp="1"/>
          </p:cNvSpPr>
          <p:nvPr>
            <p:ph type="body" sz="quarter" idx="13"/>
          </p:nvPr>
        </p:nvSpPr>
        <p:spPr/>
        <p:txBody>
          <a:bodyPr/>
          <a:lstStyle/>
          <a:p>
            <a:r>
              <a:rPr lang="en-US" b="1" dirty="0">
                <a:solidFill>
                  <a:srgbClr val="26819E"/>
                </a:solidFill>
                <a:ea typeface="Calibri"/>
                <a:cs typeface="Calibri"/>
              </a:rPr>
              <a:t>How many answers did you get correct?</a:t>
            </a:r>
            <a:endParaRPr lang="en-US" b="1" dirty="0">
              <a:solidFill>
                <a:srgbClr val="26819E"/>
              </a:solidFill>
            </a:endParaRPr>
          </a:p>
          <a:p>
            <a:endParaRPr lang="en-US" dirty="0"/>
          </a:p>
        </p:txBody>
      </p:sp>
      <p:sp>
        <p:nvSpPr>
          <p:cNvPr id="6" name="Google Shape;211;p25">
            <a:extLst>
              <a:ext uri="{FF2B5EF4-FFF2-40B4-BE49-F238E27FC236}">
                <a16:creationId xmlns:a16="http://schemas.microsoft.com/office/drawing/2014/main" id="{3F7D9012-6404-0E48-9753-CC6723E09629}"/>
              </a:ext>
            </a:extLst>
          </p:cNvPr>
          <p:cNvSpPr txBox="1"/>
          <p:nvPr/>
        </p:nvSpPr>
        <p:spPr>
          <a:xfrm>
            <a:off x="2842413" y="2086159"/>
            <a:ext cx="4116530" cy="22467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aseline="30000" dirty="0">
                <a:solidFill>
                  <a:schemeClr val="dk1"/>
                </a:solidFill>
                <a:latin typeface="+mn-lt"/>
                <a:ea typeface="Calibri"/>
                <a:cs typeface="Calibri"/>
                <a:sym typeface="Calibri"/>
              </a:rPr>
              <a:t>224</a:t>
            </a:r>
            <a:r>
              <a:rPr lang="en-US" sz="2000" baseline="-25000" dirty="0">
                <a:solidFill>
                  <a:schemeClr val="dk1"/>
                </a:solidFill>
                <a:latin typeface="+mn-lt"/>
                <a:ea typeface="Calibri"/>
                <a:cs typeface="Calibri"/>
                <a:sym typeface="Calibri"/>
              </a:rPr>
              <a:t>88</a:t>
            </a:r>
            <a:r>
              <a:rPr lang="en-US" sz="2000" dirty="0">
                <a:solidFill>
                  <a:schemeClr val="dk1"/>
                </a:solidFill>
                <a:latin typeface="+mn-lt"/>
                <a:ea typeface="Calibri"/>
                <a:cs typeface="Calibri"/>
                <a:sym typeface="Calibri"/>
              </a:rPr>
              <a:t>Ra →  </a:t>
            </a:r>
            <a:r>
              <a:rPr lang="en-US" sz="2000" baseline="30000" dirty="0">
                <a:solidFill>
                  <a:schemeClr val="dk1"/>
                </a:solidFill>
                <a:latin typeface="+mn-lt"/>
                <a:ea typeface="Calibri"/>
                <a:cs typeface="Calibri"/>
                <a:sym typeface="Calibri"/>
              </a:rPr>
              <a:t>220</a:t>
            </a:r>
            <a:r>
              <a:rPr lang="en-US" sz="2000" baseline="-25000" dirty="0">
                <a:solidFill>
                  <a:schemeClr val="dk1"/>
                </a:solidFill>
                <a:latin typeface="+mn-lt"/>
                <a:ea typeface="Calibri"/>
                <a:cs typeface="Calibri"/>
                <a:sym typeface="Calibri"/>
              </a:rPr>
              <a:t>86</a:t>
            </a:r>
            <a:r>
              <a:rPr lang="en-US" sz="2000" dirty="0">
                <a:solidFill>
                  <a:schemeClr val="dk1"/>
                </a:solidFill>
                <a:latin typeface="+mn-lt"/>
                <a:ea typeface="Calibri"/>
                <a:cs typeface="Calibri"/>
                <a:sym typeface="Calibri"/>
              </a:rPr>
              <a:t>Rn + </a:t>
            </a:r>
            <a:r>
              <a:rPr lang="en-US" sz="2000" baseline="30000" dirty="0">
                <a:solidFill>
                  <a:schemeClr val="dk1"/>
                </a:solidFill>
                <a:latin typeface="+mn-lt"/>
                <a:ea typeface="Calibri"/>
                <a:cs typeface="Calibri"/>
                <a:sym typeface="Calibri"/>
              </a:rPr>
              <a:t>4</a:t>
            </a:r>
            <a:r>
              <a:rPr lang="en-US" sz="2000" baseline="-25000" dirty="0">
                <a:solidFill>
                  <a:schemeClr val="dk1"/>
                </a:solidFill>
                <a:latin typeface="+mn-lt"/>
                <a:ea typeface="Calibri"/>
                <a:cs typeface="Calibri"/>
                <a:sym typeface="Calibri"/>
              </a:rPr>
              <a:t>2</a:t>
            </a:r>
            <a:r>
              <a:rPr lang="en-US" sz="2000" dirty="0">
                <a:solidFill>
                  <a:schemeClr val="dk1"/>
                </a:solidFill>
                <a:latin typeface="+mn-lt"/>
                <a:ea typeface="Calibri"/>
                <a:cs typeface="Calibri"/>
                <a:sym typeface="Calibri"/>
              </a:rPr>
              <a:t>He</a:t>
            </a:r>
            <a:endParaRPr sz="1100" dirty="0">
              <a:latin typeface="+mn-lt"/>
            </a:endParaRPr>
          </a:p>
          <a:p>
            <a:pPr marL="0" marR="0" lvl="0" indent="0" algn="ctr" rtl="0">
              <a:spcBef>
                <a:spcPts val="0"/>
              </a:spcBef>
              <a:spcAft>
                <a:spcPts val="0"/>
              </a:spcAft>
              <a:buNone/>
            </a:pPr>
            <a:r>
              <a:rPr lang="en-US" sz="2000" dirty="0">
                <a:solidFill>
                  <a:schemeClr val="dk1"/>
                </a:solidFill>
                <a:latin typeface="+mn-lt"/>
                <a:ea typeface="Calibri"/>
                <a:cs typeface="Calibri"/>
                <a:sym typeface="Calibri"/>
              </a:rPr>
              <a:t> </a:t>
            </a:r>
            <a:endParaRPr sz="1100" dirty="0">
              <a:latin typeface="+mn-lt"/>
            </a:endParaRPr>
          </a:p>
          <a:p>
            <a:pPr marL="0" marR="0" lvl="0" indent="0" algn="ctr" rtl="0">
              <a:spcBef>
                <a:spcPts val="0"/>
              </a:spcBef>
              <a:spcAft>
                <a:spcPts val="0"/>
              </a:spcAft>
              <a:buNone/>
            </a:pPr>
            <a:r>
              <a:rPr lang="en-US" sz="2000" baseline="30000" dirty="0">
                <a:solidFill>
                  <a:schemeClr val="dk1"/>
                </a:solidFill>
                <a:latin typeface="+mn-lt"/>
                <a:ea typeface="Calibri"/>
                <a:cs typeface="Calibri"/>
                <a:sym typeface="Calibri"/>
              </a:rPr>
              <a:t>238</a:t>
            </a:r>
            <a:r>
              <a:rPr lang="en-US" sz="2000" baseline="-25000" dirty="0">
                <a:solidFill>
                  <a:schemeClr val="dk1"/>
                </a:solidFill>
                <a:latin typeface="+mn-lt"/>
                <a:ea typeface="Calibri"/>
                <a:cs typeface="Calibri"/>
                <a:sym typeface="Calibri"/>
              </a:rPr>
              <a:t>92</a:t>
            </a:r>
            <a:r>
              <a:rPr lang="en-US" sz="2000" dirty="0">
                <a:solidFill>
                  <a:schemeClr val="dk1"/>
                </a:solidFill>
                <a:latin typeface="+mn-lt"/>
                <a:ea typeface="Calibri"/>
                <a:cs typeface="Calibri"/>
                <a:sym typeface="Calibri"/>
              </a:rPr>
              <a:t>U → </a:t>
            </a:r>
            <a:r>
              <a:rPr lang="en-US" sz="2000" baseline="30000" dirty="0">
                <a:solidFill>
                  <a:schemeClr val="dk1"/>
                </a:solidFill>
                <a:latin typeface="+mn-lt"/>
                <a:ea typeface="Calibri"/>
                <a:cs typeface="Calibri"/>
                <a:sym typeface="Calibri"/>
              </a:rPr>
              <a:t>234</a:t>
            </a:r>
            <a:r>
              <a:rPr lang="en-US" sz="2000" baseline="-25000" dirty="0">
                <a:solidFill>
                  <a:schemeClr val="dk1"/>
                </a:solidFill>
                <a:latin typeface="+mn-lt"/>
                <a:ea typeface="Calibri"/>
                <a:cs typeface="Calibri"/>
                <a:sym typeface="Calibri"/>
              </a:rPr>
              <a:t>90</a:t>
            </a:r>
            <a:r>
              <a:rPr lang="en-US" sz="2000" dirty="0">
                <a:solidFill>
                  <a:schemeClr val="dk1"/>
                </a:solidFill>
                <a:latin typeface="+mn-lt"/>
                <a:ea typeface="Calibri"/>
                <a:cs typeface="Calibri"/>
                <a:sym typeface="Calibri"/>
              </a:rPr>
              <a:t>Th + </a:t>
            </a:r>
            <a:r>
              <a:rPr lang="en-US" sz="2000" baseline="30000" dirty="0">
                <a:solidFill>
                  <a:schemeClr val="dk1"/>
                </a:solidFill>
                <a:latin typeface="+mn-lt"/>
                <a:ea typeface="Calibri"/>
                <a:cs typeface="Calibri"/>
                <a:sym typeface="Calibri"/>
              </a:rPr>
              <a:t>4</a:t>
            </a:r>
            <a:r>
              <a:rPr lang="en-US" sz="2000" baseline="-25000" dirty="0">
                <a:solidFill>
                  <a:schemeClr val="dk1"/>
                </a:solidFill>
                <a:latin typeface="+mn-lt"/>
                <a:ea typeface="Calibri"/>
                <a:cs typeface="Calibri"/>
                <a:sym typeface="Calibri"/>
              </a:rPr>
              <a:t>2</a:t>
            </a:r>
            <a:r>
              <a:rPr lang="en-US" sz="2000" dirty="0">
                <a:solidFill>
                  <a:schemeClr val="dk1"/>
                </a:solidFill>
                <a:latin typeface="+mn-lt"/>
                <a:ea typeface="Calibri"/>
                <a:cs typeface="Calibri"/>
                <a:sym typeface="Calibri"/>
              </a:rPr>
              <a:t>He</a:t>
            </a:r>
            <a:endParaRPr sz="1100" dirty="0">
              <a:latin typeface="+mn-lt"/>
            </a:endParaRPr>
          </a:p>
          <a:p>
            <a:pPr marL="0" marR="0" lvl="0" indent="0" algn="ctr" rtl="0">
              <a:spcBef>
                <a:spcPts val="0"/>
              </a:spcBef>
              <a:spcAft>
                <a:spcPts val="0"/>
              </a:spcAft>
              <a:buNone/>
            </a:pPr>
            <a:r>
              <a:rPr lang="en-US" sz="2000" dirty="0">
                <a:solidFill>
                  <a:schemeClr val="dk1"/>
                </a:solidFill>
                <a:latin typeface="+mn-lt"/>
                <a:ea typeface="Calibri"/>
                <a:cs typeface="Calibri"/>
                <a:sym typeface="Calibri"/>
              </a:rPr>
              <a:t> </a:t>
            </a:r>
            <a:endParaRPr sz="1100" dirty="0">
              <a:latin typeface="+mn-lt"/>
            </a:endParaRPr>
          </a:p>
          <a:p>
            <a:pPr marL="0" marR="0" lvl="0" indent="0" algn="ctr" rtl="0">
              <a:spcBef>
                <a:spcPts val="0"/>
              </a:spcBef>
              <a:spcAft>
                <a:spcPts val="0"/>
              </a:spcAft>
              <a:buNone/>
            </a:pPr>
            <a:r>
              <a:rPr lang="en-US" sz="2000" baseline="30000" dirty="0">
                <a:solidFill>
                  <a:schemeClr val="dk1"/>
                </a:solidFill>
                <a:latin typeface="+mn-lt"/>
                <a:ea typeface="Calibri"/>
                <a:cs typeface="Calibri"/>
                <a:sym typeface="Calibri"/>
              </a:rPr>
              <a:t>210</a:t>
            </a:r>
            <a:r>
              <a:rPr lang="en-US" sz="2000" baseline="-25000" dirty="0">
                <a:solidFill>
                  <a:schemeClr val="dk1"/>
                </a:solidFill>
                <a:latin typeface="+mn-lt"/>
                <a:ea typeface="Calibri"/>
                <a:cs typeface="Calibri"/>
                <a:sym typeface="Calibri"/>
              </a:rPr>
              <a:t>84</a:t>
            </a:r>
            <a:r>
              <a:rPr lang="en-US" sz="2000" dirty="0">
                <a:solidFill>
                  <a:schemeClr val="dk1"/>
                </a:solidFill>
                <a:latin typeface="+mn-lt"/>
                <a:ea typeface="Calibri"/>
                <a:cs typeface="Calibri"/>
                <a:sym typeface="Calibri"/>
              </a:rPr>
              <a:t>Po → </a:t>
            </a:r>
            <a:r>
              <a:rPr lang="en-US" sz="2000" baseline="30000" dirty="0">
                <a:solidFill>
                  <a:schemeClr val="dk1"/>
                </a:solidFill>
                <a:latin typeface="+mn-lt"/>
                <a:ea typeface="Calibri"/>
                <a:cs typeface="Calibri"/>
                <a:sym typeface="Calibri"/>
              </a:rPr>
              <a:t>206</a:t>
            </a:r>
            <a:r>
              <a:rPr lang="en-US" sz="2000" baseline="-25000" dirty="0">
                <a:solidFill>
                  <a:schemeClr val="dk1"/>
                </a:solidFill>
                <a:latin typeface="+mn-lt"/>
                <a:ea typeface="Calibri"/>
                <a:cs typeface="Calibri"/>
                <a:sym typeface="Calibri"/>
              </a:rPr>
              <a:t>82</a:t>
            </a:r>
            <a:r>
              <a:rPr lang="en-US" sz="2000" dirty="0">
                <a:solidFill>
                  <a:schemeClr val="dk1"/>
                </a:solidFill>
                <a:latin typeface="+mn-lt"/>
                <a:ea typeface="Calibri"/>
                <a:cs typeface="Calibri"/>
                <a:sym typeface="Calibri"/>
              </a:rPr>
              <a:t>Pb + </a:t>
            </a:r>
            <a:r>
              <a:rPr lang="en-US" sz="2000" baseline="30000" dirty="0">
                <a:solidFill>
                  <a:schemeClr val="dk1"/>
                </a:solidFill>
                <a:latin typeface="+mn-lt"/>
                <a:ea typeface="Calibri"/>
                <a:cs typeface="Calibri"/>
                <a:sym typeface="Calibri"/>
              </a:rPr>
              <a:t>4</a:t>
            </a:r>
            <a:r>
              <a:rPr lang="en-US" sz="2000" baseline="-25000" dirty="0">
                <a:solidFill>
                  <a:schemeClr val="dk1"/>
                </a:solidFill>
                <a:latin typeface="+mn-lt"/>
                <a:ea typeface="Calibri"/>
                <a:cs typeface="Calibri"/>
                <a:sym typeface="Calibri"/>
              </a:rPr>
              <a:t>2</a:t>
            </a:r>
            <a:r>
              <a:rPr lang="en-US" sz="2000" dirty="0">
                <a:solidFill>
                  <a:schemeClr val="dk1"/>
                </a:solidFill>
                <a:latin typeface="+mn-lt"/>
                <a:ea typeface="Calibri"/>
                <a:cs typeface="Calibri"/>
                <a:sym typeface="Calibri"/>
              </a:rPr>
              <a:t>He</a:t>
            </a:r>
            <a:endParaRPr sz="1100" dirty="0">
              <a:latin typeface="+mn-lt"/>
            </a:endParaRPr>
          </a:p>
        </p:txBody>
      </p:sp>
      <p:sp>
        <p:nvSpPr>
          <p:cNvPr id="7" name="Google Shape;213;p25">
            <a:extLst>
              <a:ext uri="{FF2B5EF4-FFF2-40B4-BE49-F238E27FC236}">
                <a16:creationId xmlns:a16="http://schemas.microsoft.com/office/drawing/2014/main" id="{D5ECBE6F-1C4D-7147-8CB2-9BC740AA2398}"/>
              </a:ext>
            </a:extLst>
          </p:cNvPr>
          <p:cNvSpPr txBox="1"/>
          <p:nvPr/>
        </p:nvSpPr>
        <p:spPr>
          <a:xfrm>
            <a:off x="927250" y="2206212"/>
            <a:ext cx="2766926" cy="133391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US" sz="2400" b="1" i="0" u="none" strike="noStrike" cap="none" dirty="0">
                <a:solidFill>
                  <a:srgbClr val="4DA84F"/>
                </a:solidFill>
                <a:latin typeface="+mn-lt"/>
                <a:ea typeface="Calibri"/>
                <a:cs typeface="Calibri"/>
                <a:sym typeface="Calibri"/>
              </a:rPr>
              <a:t>Alpha Decay</a:t>
            </a:r>
            <a:endParaRPr sz="2400" b="0" i="0" u="none" strike="noStrike" cap="none" dirty="0">
              <a:solidFill>
                <a:srgbClr val="4DA84F"/>
              </a:solidFill>
              <a:latin typeface="+mn-lt"/>
              <a:ea typeface="Calibri"/>
              <a:cs typeface="Calibri"/>
              <a:sym typeface="Calibri"/>
            </a:endParaRPr>
          </a:p>
        </p:txBody>
      </p:sp>
      <p:sp>
        <p:nvSpPr>
          <p:cNvPr id="8" name="Google Shape;213;p25">
            <a:extLst>
              <a:ext uri="{FF2B5EF4-FFF2-40B4-BE49-F238E27FC236}">
                <a16:creationId xmlns:a16="http://schemas.microsoft.com/office/drawing/2014/main" id="{A4D0D90B-F788-B840-A997-BD534CA30A93}"/>
              </a:ext>
            </a:extLst>
          </p:cNvPr>
          <p:cNvSpPr txBox="1"/>
          <p:nvPr/>
        </p:nvSpPr>
        <p:spPr>
          <a:xfrm>
            <a:off x="913534" y="4245324"/>
            <a:ext cx="2766926" cy="133391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US" sz="2400" b="1" i="0" u="none" strike="noStrike" cap="none" dirty="0">
                <a:solidFill>
                  <a:srgbClr val="4DA84F"/>
                </a:solidFill>
                <a:latin typeface="+mn-lt"/>
                <a:ea typeface="Calibri"/>
                <a:cs typeface="Calibri"/>
                <a:sym typeface="Calibri"/>
              </a:rPr>
              <a:t>Beta Decay</a:t>
            </a:r>
            <a:endParaRPr sz="2400" b="0" i="0" u="none" strike="noStrike" cap="none" dirty="0">
              <a:solidFill>
                <a:srgbClr val="4DA84F"/>
              </a:solidFill>
              <a:latin typeface="+mn-lt"/>
              <a:ea typeface="Calibri"/>
              <a:cs typeface="Calibri"/>
              <a:sym typeface="Calibri"/>
            </a:endParaRPr>
          </a:p>
        </p:txBody>
      </p:sp>
      <p:sp>
        <p:nvSpPr>
          <p:cNvPr id="9" name="Google Shape;212;p25">
            <a:extLst>
              <a:ext uri="{FF2B5EF4-FFF2-40B4-BE49-F238E27FC236}">
                <a16:creationId xmlns:a16="http://schemas.microsoft.com/office/drawing/2014/main" id="{41760A52-36A3-B84E-8B4E-A401D8E01175}"/>
              </a:ext>
            </a:extLst>
          </p:cNvPr>
          <p:cNvSpPr txBox="1"/>
          <p:nvPr/>
        </p:nvSpPr>
        <p:spPr>
          <a:xfrm>
            <a:off x="2833269" y="4036700"/>
            <a:ext cx="4104887" cy="22467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aseline="30000" dirty="0">
                <a:solidFill>
                  <a:schemeClr val="dk1"/>
                </a:solidFill>
                <a:latin typeface="+mn-lt"/>
                <a:ea typeface="Calibri"/>
                <a:cs typeface="Calibri"/>
                <a:sym typeface="Calibri"/>
              </a:rPr>
              <a:t>14</a:t>
            </a:r>
            <a:r>
              <a:rPr lang="en-US" sz="2000" baseline="-25000" dirty="0">
                <a:solidFill>
                  <a:schemeClr val="dk1"/>
                </a:solidFill>
                <a:latin typeface="+mn-lt"/>
                <a:ea typeface="Calibri"/>
                <a:cs typeface="Calibri"/>
                <a:sym typeface="Calibri"/>
              </a:rPr>
              <a:t>6</a:t>
            </a:r>
            <a:r>
              <a:rPr lang="en-US" sz="2000" dirty="0">
                <a:solidFill>
                  <a:schemeClr val="dk1"/>
                </a:solidFill>
                <a:latin typeface="+mn-lt"/>
                <a:ea typeface="Calibri"/>
                <a:cs typeface="Calibri"/>
                <a:sym typeface="Calibri"/>
              </a:rPr>
              <a:t>C →  </a:t>
            </a:r>
            <a:r>
              <a:rPr lang="en-US" sz="2000" baseline="30000" dirty="0">
                <a:solidFill>
                  <a:schemeClr val="dk1"/>
                </a:solidFill>
                <a:latin typeface="+mn-lt"/>
                <a:ea typeface="Calibri"/>
                <a:cs typeface="Calibri"/>
                <a:sym typeface="Calibri"/>
              </a:rPr>
              <a:t>14</a:t>
            </a:r>
            <a:r>
              <a:rPr lang="en-US" sz="2000" baseline="-25000" dirty="0">
                <a:solidFill>
                  <a:schemeClr val="dk1"/>
                </a:solidFill>
                <a:latin typeface="+mn-lt"/>
                <a:ea typeface="Calibri"/>
                <a:cs typeface="Calibri"/>
                <a:sym typeface="Calibri"/>
              </a:rPr>
              <a:t>7</a:t>
            </a:r>
            <a:r>
              <a:rPr lang="en-US" sz="2000" dirty="0">
                <a:solidFill>
                  <a:schemeClr val="dk1"/>
                </a:solidFill>
                <a:latin typeface="+mn-lt"/>
                <a:ea typeface="Calibri"/>
                <a:cs typeface="Calibri"/>
                <a:sym typeface="Calibri"/>
              </a:rPr>
              <a:t>N + </a:t>
            </a:r>
            <a:r>
              <a:rPr lang="en-US" sz="2000" baseline="30000" dirty="0">
                <a:solidFill>
                  <a:schemeClr val="dk1"/>
                </a:solidFill>
                <a:latin typeface="+mn-lt"/>
                <a:ea typeface="Calibri"/>
                <a:cs typeface="Calibri"/>
                <a:sym typeface="Calibri"/>
              </a:rPr>
              <a:t>0</a:t>
            </a:r>
            <a:r>
              <a:rPr lang="en-US" sz="2000" baseline="-25000" dirty="0">
                <a:solidFill>
                  <a:schemeClr val="dk1"/>
                </a:solidFill>
                <a:latin typeface="+mn-lt"/>
                <a:ea typeface="Calibri"/>
                <a:cs typeface="Calibri"/>
                <a:sym typeface="Calibri"/>
              </a:rPr>
              <a:t>-1</a:t>
            </a:r>
            <a:r>
              <a:rPr lang="en-US" sz="2000" dirty="0">
                <a:solidFill>
                  <a:schemeClr val="dk1"/>
                </a:solidFill>
                <a:latin typeface="+mn-lt"/>
                <a:ea typeface="Calibri"/>
                <a:cs typeface="Calibri"/>
                <a:sym typeface="Calibri"/>
              </a:rPr>
              <a:t>e</a:t>
            </a:r>
            <a:endParaRPr sz="1100" dirty="0">
              <a:latin typeface="+mn-lt"/>
            </a:endParaRPr>
          </a:p>
          <a:p>
            <a:pPr marL="0" marR="0" lvl="0" indent="0" algn="ctr" rtl="0">
              <a:spcBef>
                <a:spcPts val="0"/>
              </a:spcBef>
              <a:spcAft>
                <a:spcPts val="0"/>
              </a:spcAft>
              <a:buNone/>
            </a:pPr>
            <a:r>
              <a:rPr lang="en-US" sz="2000" dirty="0">
                <a:solidFill>
                  <a:schemeClr val="dk1"/>
                </a:solidFill>
                <a:latin typeface="+mn-lt"/>
                <a:ea typeface="Calibri"/>
                <a:cs typeface="Calibri"/>
                <a:sym typeface="Calibri"/>
              </a:rPr>
              <a:t> </a:t>
            </a:r>
            <a:endParaRPr sz="1100" dirty="0">
              <a:latin typeface="+mn-lt"/>
            </a:endParaRPr>
          </a:p>
          <a:p>
            <a:pPr marL="0" marR="0" lvl="0" indent="0" algn="ctr" rtl="0">
              <a:spcBef>
                <a:spcPts val="0"/>
              </a:spcBef>
              <a:spcAft>
                <a:spcPts val="0"/>
              </a:spcAft>
              <a:buNone/>
            </a:pPr>
            <a:r>
              <a:rPr lang="en-US" sz="2000" baseline="30000" dirty="0">
                <a:solidFill>
                  <a:schemeClr val="dk1"/>
                </a:solidFill>
                <a:latin typeface="+mn-lt"/>
                <a:ea typeface="Calibri"/>
                <a:cs typeface="Calibri"/>
                <a:sym typeface="Calibri"/>
              </a:rPr>
              <a:t>234</a:t>
            </a:r>
            <a:r>
              <a:rPr lang="en-US" sz="2000" baseline="-25000" dirty="0">
                <a:solidFill>
                  <a:schemeClr val="dk1"/>
                </a:solidFill>
                <a:latin typeface="+mn-lt"/>
                <a:ea typeface="Calibri"/>
                <a:cs typeface="Calibri"/>
                <a:sym typeface="Calibri"/>
              </a:rPr>
              <a:t>90</a:t>
            </a:r>
            <a:r>
              <a:rPr lang="en-US" sz="2000" dirty="0">
                <a:solidFill>
                  <a:schemeClr val="dk1"/>
                </a:solidFill>
                <a:latin typeface="+mn-lt"/>
                <a:ea typeface="Calibri"/>
                <a:cs typeface="Calibri"/>
                <a:sym typeface="Calibri"/>
              </a:rPr>
              <a:t>Th → </a:t>
            </a:r>
            <a:r>
              <a:rPr lang="en-US" sz="2000" baseline="30000" dirty="0">
                <a:solidFill>
                  <a:schemeClr val="dk1"/>
                </a:solidFill>
                <a:latin typeface="+mn-lt"/>
                <a:ea typeface="Calibri"/>
                <a:cs typeface="Calibri"/>
                <a:sym typeface="Calibri"/>
              </a:rPr>
              <a:t>234</a:t>
            </a:r>
            <a:r>
              <a:rPr lang="en-US" sz="2000" baseline="-25000" dirty="0">
                <a:solidFill>
                  <a:schemeClr val="dk1"/>
                </a:solidFill>
                <a:latin typeface="+mn-lt"/>
                <a:ea typeface="Calibri"/>
                <a:cs typeface="Calibri"/>
                <a:sym typeface="Calibri"/>
              </a:rPr>
              <a:t>91</a:t>
            </a:r>
            <a:r>
              <a:rPr lang="en-US" sz="2000" dirty="0">
                <a:solidFill>
                  <a:schemeClr val="dk1"/>
                </a:solidFill>
                <a:latin typeface="+mn-lt"/>
                <a:ea typeface="Calibri"/>
                <a:cs typeface="Calibri"/>
                <a:sym typeface="Calibri"/>
              </a:rPr>
              <a:t>Pa +  </a:t>
            </a:r>
            <a:r>
              <a:rPr lang="en-US" sz="2000" baseline="30000" dirty="0">
                <a:solidFill>
                  <a:schemeClr val="dk1"/>
                </a:solidFill>
                <a:latin typeface="+mn-lt"/>
                <a:ea typeface="Calibri"/>
                <a:cs typeface="Calibri"/>
                <a:sym typeface="Calibri"/>
              </a:rPr>
              <a:t>0</a:t>
            </a:r>
            <a:r>
              <a:rPr lang="en-US" sz="2000" baseline="-25000" dirty="0">
                <a:solidFill>
                  <a:schemeClr val="dk1"/>
                </a:solidFill>
                <a:latin typeface="+mn-lt"/>
                <a:ea typeface="Calibri"/>
                <a:cs typeface="Calibri"/>
                <a:sym typeface="Calibri"/>
              </a:rPr>
              <a:t>-1</a:t>
            </a:r>
            <a:r>
              <a:rPr lang="en-US" sz="2000" dirty="0">
                <a:solidFill>
                  <a:schemeClr val="dk1"/>
                </a:solidFill>
                <a:latin typeface="+mn-lt"/>
                <a:ea typeface="Calibri"/>
                <a:cs typeface="Calibri"/>
                <a:sym typeface="Calibri"/>
              </a:rPr>
              <a:t>e</a:t>
            </a:r>
            <a:endParaRPr sz="1100" dirty="0">
              <a:latin typeface="+mn-lt"/>
            </a:endParaRPr>
          </a:p>
          <a:p>
            <a:pPr marL="0" marR="0" lvl="0" indent="0" algn="ctr" rtl="0">
              <a:spcBef>
                <a:spcPts val="0"/>
              </a:spcBef>
              <a:spcAft>
                <a:spcPts val="0"/>
              </a:spcAft>
              <a:buNone/>
            </a:pPr>
            <a:r>
              <a:rPr lang="en-US" sz="2000" dirty="0">
                <a:solidFill>
                  <a:schemeClr val="dk1"/>
                </a:solidFill>
                <a:latin typeface="+mn-lt"/>
                <a:ea typeface="Calibri"/>
                <a:cs typeface="Calibri"/>
                <a:sym typeface="Calibri"/>
              </a:rPr>
              <a:t> </a:t>
            </a:r>
            <a:endParaRPr sz="1100" dirty="0">
              <a:latin typeface="+mn-lt"/>
            </a:endParaRPr>
          </a:p>
          <a:p>
            <a:pPr marL="0" marR="0" lvl="0" indent="0" algn="ctr" rtl="0">
              <a:spcBef>
                <a:spcPts val="0"/>
              </a:spcBef>
              <a:spcAft>
                <a:spcPts val="0"/>
              </a:spcAft>
              <a:buNone/>
            </a:pPr>
            <a:r>
              <a:rPr lang="en-US" sz="2000" baseline="30000" dirty="0">
                <a:solidFill>
                  <a:schemeClr val="dk1"/>
                </a:solidFill>
                <a:latin typeface="+mn-lt"/>
                <a:ea typeface="Calibri"/>
                <a:cs typeface="Calibri"/>
                <a:sym typeface="Calibri"/>
              </a:rPr>
              <a:t>210</a:t>
            </a:r>
            <a:r>
              <a:rPr lang="en-US" sz="2000" baseline="-25000" dirty="0">
                <a:solidFill>
                  <a:schemeClr val="dk1"/>
                </a:solidFill>
                <a:latin typeface="+mn-lt"/>
                <a:ea typeface="Calibri"/>
                <a:cs typeface="Calibri"/>
                <a:sym typeface="Calibri"/>
              </a:rPr>
              <a:t>82</a:t>
            </a:r>
            <a:r>
              <a:rPr lang="en-US" sz="2000" dirty="0">
                <a:solidFill>
                  <a:schemeClr val="dk1"/>
                </a:solidFill>
                <a:latin typeface="+mn-lt"/>
                <a:ea typeface="Calibri"/>
                <a:cs typeface="Calibri"/>
                <a:sym typeface="Calibri"/>
              </a:rPr>
              <a:t>Pb → </a:t>
            </a:r>
            <a:r>
              <a:rPr lang="en-US" sz="2000" baseline="30000" dirty="0">
                <a:solidFill>
                  <a:schemeClr val="dk1"/>
                </a:solidFill>
                <a:latin typeface="+mn-lt"/>
                <a:ea typeface="Calibri"/>
                <a:cs typeface="Calibri"/>
                <a:sym typeface="Calibri"/>
              </a:rPr>
              <a:t>210</a:t>
            </a:r>
            <a:r>
              <a:rPr lang="en-US" sz="2000" baseline="-25000" dirty="0">
                <a:solidFill>
                  <a:schemeClr val="dk1"/>
                </a:solidFill>
                <a:latin typeface="+mn-lt"/>
                <a:ea typeface="Calibri"/>
                <a:cs typeface="Calibri"/>
                <a:sym typeface="Calibri"/>
              </a:rPr>
              <a:t>83</a:t>
            </a:r>
            <a:r>
              <a:rPr lang="en-US" sz="2000" dirty="0">
                <a:solidFill>
                  <a:schemeClr val="dk1"/>
                </a:solidFill>
                <a:latin typeface="+mn-lt"/>
                <a:ea typeface="Calibri"/>
                <a:cs typeface="Calibri"/>
                <a:sym typeface="Calibri"/>
              </a:rPr>
              <a:t>Bi +  </a:t>
            </a:r>
            <a:r>
              <a:rPr lang="en-US" sz="2000" baseline="30000" dirty="0">
                <a:solidFill>
                  <a:schemeClr val="dk1"/>
                </a:solidFill>
                <a:latin typeface="+mn-lt"/>
                <a:ea typeface="Calibri"/>
                <a:cs typeface="Calibri"/>
                <a:sym typeface="Calibri"/>
              </a:rPr>
              <a:t>0</a:t>
            </a:r>
            <a:r>
              <a:rPr lang="en-US" sz="2000" baseline="-25000" dirty="0">
                <a:solidFill>
                  <a:schemeClr val="dk1"/>
                </a:solidFill>
                <a:latin typeface="+mn-lt"/>
                <a:ea typeface="Calibri"/>
                <a:cs typeface="Calibri"/>
                <a:sym typeface="Calibri"/>
              </a:rPr>
              <a:t>-1</a:t>
            </a:r>
            <a:r>
              <a:rPr lang="en-US" sz="2000" dirty="0">
                <a:solidFill>
                  <a:schemeClr val="dk1"/>
                </a:solidFill>
                <a:latin typeface="+mn-lt"/>
                <a:ea typeface="Calibri"/>
                <a:cs typeface="Calibri"/>
                <a:sym typeface="Calibri"/>
              </a:rPr>
              <a:t>e</a:t>
            </a:r>
            <a:endParaRPr sz="1100" dirty="0">
              <a:latin typeface="+mn-lt"/>
            </a:endParaRPr>
          </a:p>
        </p:txBody>
      </p:sp>
      <p:sp>
        <p:nvSpPr>
          <p:cNvPr id="10" name="Rectangle 9">
            <a:extLst>
              <a:ext uri="{FF2B5EF4-FFF2-40B4-BE49-F238E27FC236}">
                <a16:creationId xmlns:a16="http://schemas.microsoft.com/office/drawing/2014/main" id="{9665731B-19AC-FB45-9FCA-6278A02C5594}"/>
              </a:ext>
            </a:extLst>
          </p:cNvPr>
          <p:cNvSpPr/>
          <p:nvPr/>
        </p:nvSpPr>
        <p:spPr>
          <a:xfrm>
            <a:off x="649224" y="1975104"/>
            <a:ext cx="6062472" cy="1856232"/>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99CFB730-8DBD-C041-9FAC-55B842BD92AB}"/>
              </a:ext>
            </a:extLst>
          </p:cNvPr>
          <p:cNvSpPr/>
          <p:nvPr/>
        </p:nvSpPr>
        <p:spPr>
          <a:xfrm>
            <a:off x="649224" y="3931920"/>
            <a:ext cx="6062472" cy="1856232"/>
          </a:xfrm>
          <a:prstGeom prst="rect">
            <a:avLst/>
          </a:prstGeom>
          <a:no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431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2F1E637-F380-CB41-A686-A8A9F2214161}"/>
              </a:ext>
            </a:extLst>
          </p:cNvPr>
          <p:cNvSpPr>
            <a:spLocks noGrp="1"/>
          </p:cNvSpPr>
          <p:nvPr>
            <p:ph type="body" sz="quarter" idx="13"/>
          </p:nvPr>
        </p:nvSpPr>
        <p:spPr>
          <a:xfrm>
            <a:off x="452707" y="1364565"/>
            <a:ext cx="5984669" cy="1634668"/>
          </a:xfrm>
        </p:spPr>
        <p:txBody>
          <a:bodyPr/>
          <a:lstStyle/>
          <a:p>
            <a:pPr>
              <a:lnSpc>
                <a:spcPct val="100000"/>
              </a:lnSpc>
            </a:pPr>
            <a:r>
              <a:rPr lang="en-US" b="1" dirty="0">
                <a:solidFill>
                  <a:srgbClr val="26819E"/>
                </a:solidFill>
              </a:rPr>
              <a:t>For this activity you will need to form small groups of 3.</a:t>
            </a:r>
          </a:p>
          <a:p>
            <a:pPr>
              <a:lnSpc>
                <a:spcPct val="100000"/>
              </a:lnSpc>
            </a:pPr>
            <a:r>
              <a:rPr lang="en-US" dirty="0"/>
              <a:t>Each group needs the following materials:</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sp>
        <p:nvSpPr>
          <p:cNvPr id="7" name="Title 1">
            <a:extLst>
              <a:ext uri="{FF2B5EF4-FFF2-40B4-BE49-F238E27FC236}">
                <a16:creationId xmlns:a16="http://schemas.microsoft.com/office/drawing/2014/main" id="{E0B4006B-8DD3-0342-81D6-3182ACC5835C}"/>
              </a:ext>
            </a:extLst>
          </p:cNvPr>
          <p:cNvSpPr>
            <a:spLocks noGrp="1"/>
          </p:cNvSpPr>
          <p:nvPr>
            <p:ph type="title"/>
          </p:nvPr>
        </p:nvSpPr>
        <p:spPr>
          <a:xfrm>
            <a:off x="2537702" y="-532848"/>
            <a:ext cx="6597153" cy="1325562"/>
          </a:xfrm>
        </p:spPr>
        <p:txBody>
          <a:bodyPr/>
          <a:lstStyle/>
          <a:p>
            <a:br>
              <a:rPr lang="en-US" dirty="0"/>
            </a:br>
            <a:br>
              <a:rPr lang="en-US" dirty="0"/>
            </a:br>
            <a:r>
              <a:rPr lang="en-US" dirty="0"/>
              <a:t>Determining the half-life of</a:t>
            </a:r>
            <a:br>
              <a:rPr lang="en-US" dirty="0"/>
            </a:br>
            <a:r>
              <a:rPr lang="en-US" dirty="0"/>
              <a:t>a fictional radioactive isotope</a:t>
            </a:r>
          </a:p>
        </p:txBody>
      </p:sp>
      <p:sp>
        <p:nvSpPr>
          <p:cNvPr id="8" name="Rounded Rectangle 7">
            <a:extLst>
              <a:ext uri="{FF2B5EF4-FFF2-40B4-BE49-F238E27FC236}">
                <a16:creationId xmlns:a16="http://schemas.microsoft.com/office/drawing/2014/main" id="{E6449FE7-C0FC-BD4B-A27E-75AFBDFDD884}"/>
              </a:ext>
            </a:extLst>
          </p:cNvPr>
          <p:cNvSpPr/>
          <p:nvPr/>
        </p:nvSpPr>
        <p:spPr>
          <a:xfrm>
            <a:off x="7582829" y="137273"/>
            <a:ext cx="1051559" cy="274207"/>
          </a:xfrm>
          <a:prstGeom prst="roundRect">
            <a:avLst/>
          </a:prstGeom>
          <a:solidFill>
            <a:srgbClr val="4DA8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ACTIVITY</a:t>
            </a:r>
          </a:p>
        </p:txBody>
      </p:sp>
      <p:sp>
        <p:nvSpPr>
          <p:cNvPr id="2" name="TextBox 1">
            <a:extLst>
              <a:ext uri="{FF2B5EF4-FFF2-40B4-BE49-F238E27FC236}">
                <a16:creationId xmlns:a16="http://schemas.microsoft.com/office/drawing/2014/main" id="{03A1FF79-5AD3-5C4B-84ED-0DAAB3EA90A2}"/>
              </a:ext>
            </a:extLst>
          </p:cNvPr>
          <p:cNvSpPr txBox="1"/>
          <p:nvPr/>
        </p:nvSpPr>
        <p:spPr>
          <a:xfrm>
            <a:off x="-39189" y="2286000"/>
            <a:ext cx="184731" cy="307777"/>
          </a:xfrm>
          <a:prstGeom prst="rect">
            <a:avLst/>
          </a:prstGeom>
          <a:noFill/>
        </p:spPr>
        <p:txBody>
          <a:bodyPr wrap="none" rtlCol="0">
            <a:spAutoFit/>
          </a:bodyPr>
          <a:lstStyle/>
          <a:p>
            <a:endParaRPr lang="en-US" dirty="0"/>
          </a:p>
        </p:txBody>
      </p:sp>
      <p:sp>
        <p:nvSpPr>
          <p:cNvPr id="6" name="Text Placeholder 2">
            <a:extLst>
              <a:ext uri="{FF2B5EF4-FFF2-40B4-BE49-F238E27FC236}">
                <a16:creationId xmlns:a16="http://schemas.microsoft.com/office/drawing/2014/main" id="{EC221FFE-D60E-C146-9F23-3BB63E589DA2}"/>
              </a:ext>
            </a:extLst>
          </p:cNvPr>
          <p:cNvSpPr txBox="1">
            <a:spLocks/>
          </p:cNvSpPr>
          <p:nvPr/>
        </p:nvSpPr>
        <p:spPr>
          <a:xfrm>
            <a:off x="452706" y="1364565"/>
            <a:ext cx="5984669" cy="1634668"/>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177800" marR="0" lvl="0" indent="0" algn="l" rtl="0" eaLnBrk="1" hangingPunct="1">
              <a:lnSpc>
                <a:spcPct val="90000"/>
              </a:lnSpc>
              <a:spcBef>
                <a:spcPts val="1000"/>
              </a:spcBef>
              <a:spcAft>
                <a:spcPts val="0"/>
              </a:spcAft>
              <a:buClr>
                <a:srgbClr val="4DA84F"/>
              </a:buClr>
              <a:buSzPct val="100000"/>
              <a:buFont typeface="System Font Regular"/>
              <a:buNone/>
              <a:defRPr sz="1600" b="0" i="0" u="none" strike="noStrike" cap="none" baseline="0">
                <a:solidFill>
                  <a:schemeClr val="dk1"/>
                </a:solidFill>
                <a:latin typeface="+mn-lt"/>
                <a:ea typeface="Helvetica Neue" panose="02000503000000020004" pitchFamily="2" charset="0"/>
                <a:cs typeface="Helvetica Neue" panose="02000503000000020004" pitchFamily="2" charset="0"/>
                <a:sym typeface="Calibri"/>
              </a:defRPr>
            </a:lvl1pPr>
            <a:lvl2pPr marL="609600" marR="0" lvl="1"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2pPr>
            <a:lvl3pPr marL="1041400" marR="0" lvl="2"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3pPr>
            <a:lvl4pPr marL="1485900" marR="0" lvl="3"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4pPr>
            <a:lvl5pPr marL="1943100" marR="0" lvl="4"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320040" indent="-137160">
              <a:lnSpc>
                <a:spcPct val="100000"/>
              </a:lnSpc>
              <a:buFont typeface="Arial" panose="020B0604020202020204" pitchFamily="34" charset="0"/>
              <a:buChar char="•"/>
            </a:pPr>
            <a:endParaRPr lang="en-US" dirty="0"/>
          </a:p>
          <a:p>
            <a:pPr marL="320040" indent="-137160">
              <a:lnSpc>
                <a:spcPct val="100000"/>
              </a:lnSpc>
              <a:buFont typeface="Arial" panose="020B0604020202020204" pitchFamily="34" charset="0"/>
              <a:buChar char="•"/>
            </a:pPr>
            <a:endParaRPr lang="en-US" dirty="0"/>
          </a:p>
          <a:p>
            <a:pPr marL="320040" indent="-137160">
              <a:lnSpc>
                <a:spcPct val="100000"/>
              </a:lnSpc>
              <a:buFont typeface="Arial" panose="020B0604020202020204" pitchFamily="34" charset="0"/>
              <a:buChar char="•"/>
            </a:pPr>
            <a:r>
              <a:rPr lang="en-US" dirty="0"/>
              <a:t>1 cup</a:t>
            </a:r>
          </a:p>
          <a:p>
            <a:pPr marL="320040" indent="-137160">
              <a:lnSpc>
                <a:spcPct val="100000"/>
              </a:lnSpc>
              <a:buFont typeface="Arial" panose="020B0604020202020204" pitchFamily="34" charset="0"/>
              <a:buChar char="•"/>
            </a:pPr>
            <a:r>
              <a:rPr lang="en-US" dirty="0"/>
              <a:t>50 pennies</a:t>
            </a:r>
          </a:p>
          <a:p>
            <a:pPr marL="320040" indent="-137160">
              <a:lnSpc>
                <a:spcPct val="100000"/>
              </a:lnSpc>
              <a:buFont typeface="Arial" panose="020B0604020202020204" pitchFamily="34" charset="0"/>
              <a:buChar char="•"/>
            </a:pPr>
            <a:r>
              <a:rPr lang="en-US" dirty="0"/>
              <a:t>50 dimes </a:t>
            </a:r>
          </a:p>
          <a:p>
            <a:pPr marL="320040" indent="-137160">
              <a:lnSpc>
                <a:spcPct val="100000"/>
              </a:lnSpc>
              <a:buFont typeface="Arial" panose="020B0604020202020204" pitchFamily="34" charset="0"/>
              <a:buChar char="•"/>
            </a:pPr>
            <a:r>
              <a:rPr lang="en-US" dirty="0"/>
              <a:t>A copy of the “Determining the Half-Life of a Radioactive Isotope Data” sheet</a:t>
            </a:r>
          </a:p>
          <a:p>
            <a:pPr>
              <a:lnSpc>
                <a:spcPct val="100000"/>
              </a:lnSpc>
            </a:pPr>
            <a:r>
              <a:rPr lang="en-US" dirty="0"/>
              <a:t>Read through the instructions on the sheet and record your data in the data table. </a:t>
            </a:r>
          </a:p>
          <a:p>
            <a:pPr>
              <a:lnSpc>
                <a:spcPct val="100000"/>
              </a:lnSpc>
            </a:pPr>
            <a:r>
              <a:rPr lang="en-US" dirty="0"/>
              <a:t>You should construct a graph when you are finished and follow the instructions to determine and indicate the half-life of their penny atoms on the graph.</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spTree>
    <p:extLst>
      <p:ext uri="{BB962C8B-B14F-4D97-AF65-F5344CB8AC3E}">
        <p14:creationId xmlns:p14="http://schemas.microsoft.com/office/powerpoint/2010/main" val="21267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DB191-D5F7-4347-9606-816FADD9E59B}"/>
              </a:ext>
            </a:extLst>
          </p:cNvPr>
          <p:cNvSpPr>
            <a:spLocks noGrp="1"/>
          </p:cNvSpPr>
          <p:nvPr>
            <p:ph type="title"/>
          </p:nvPr>
        </p:nvSpPr>
        <p:spPr/>
        <p:txBody>
          <a:bodyPr/>
          <a:lstStyle/>
          <a:p>
            <a:r>
              <a:rPr lang="en-US" dirty="0"/>
              <a:t>So how can we use the </a:t>
            </a:r>
            <a:br>
              <a:rPr lang="en-US" dirty="0"/>
            </a:br>
            <a:r>
              <a:rPr lang="en-US" dirty="0"/>
              <a:t>half-lives of elements? </a:t>
            </a:r>
          </a:p>
        </p:txBody>
      </p:sp>
      <p:sp>
        <p:nvSpPr>
          <p:cNvPr id="5" name="TextBox 4">
            <a:extLst>
              <a:ext uri="{FF2B5EF4-FFF2-40B4-BE49-F238E27FC236}">
                <a16:creationId xmlns:a16="http://schemas.microsoft.com/office/drawing/2014/main" id="{79AB0AAD-3D4F-F64B-B24C-86847A80DAD6}"/>
              </a:ext>
            </a:extLst>
          </p:cNvPr>
          <p:cNvSpPr txBox="1"/>
          <p:nvPr/>
        </p:nvSpPr>
        <p:spPr>
          <a:xfrm>
            <a:off x="548640" y="4041648"/>
            <a:ext cx="6583680" cy="584775"/>
          </a:xfrm>
          <a:prstGeom prst="rect">
            <a:avLst/>
          </a:prstGeom>
          <a:noFill/>
        </p:spPr>
        <p:txBody>
          <a:bodyPr wrap="square" rtlCol="0">
            <a:spAutoFit/>
          </a:bodyPr>
          <a:lstStyle/>
          <a:p>
            <a:pPr lvl="0"/>
            <a:r>
              <a:rPr lang="en-US" sz="1600" dirty="0">
                <a:solidFill>
                  <a:schemeClr val="dk1"/>
                </a:solidFill>
                <a:latin typeface="+mn-lt"/>
                <a:ea typeface="Calibri"/>
                <a:cs typeface="Calibri"/>
                <a:sym typeface="Calibri"/>
              </a:rPr>
              <a:t>In the next session, you will be looking at other ways that radiation can be used to help improve the lives of people or solve global problems!   </a:t>
            </a:r>
            <a:endParaRPr lang="en-US" sz="1600" dirty="0">
              <a:latin typeface="+mn-lt"/>
            </a:endParaRPr>
          </a:p>
        </p:txBody>
      </p:sp>
      <p:pic>
        <p:nvPicPr>
          <p:cNvPr id="3" name="Online Media 2" descr="How Does Radiocarbon Dating Work? - Instant Egghead #28">
            <a:hlinkClick r:id="" action="ppaction://media"/>
            <a:extLst>
              <a:ext uri="{FF2B5EF4-FFF2-40B4-BE49-F238E27FC236}">
                <a16:creationId xmlns:a16="http://schemas.microsoft.com/office/drawing/2014/main" id="{C7117B78-9F50-9447-A4D2-1D9E37C7AFF2}"/>
              </a:ext>
            </a:extLst>
          </p:cNvPr>
          <p:cNvPicPr>
            <a:picLocks noRot="1" noChangeAspect="1"/>
          </p:cNvPicPr>
          <p:nvPr>
            <a:videoFile r:link="rId1"/>
          </p:nvPr>
        </p:nvPicPr>
        <p:blipFill>
          <a:blip r:embed="rId5"/>
          <a:stretch>
            <a:fillRect/>
          </a:stretch>
        </p:blipFill>
        <p:spPr>
          <a:xfrm>
            <a:off x="619098" y="1485900"/>
            <a:ext cx="3840480" cy="2160270"/>
          </a:xfrm>
          <a:prstGeom prst="rect">
            <a:avLst/>
          </a:prstGeom>
        </p:spPr>
      </p:pic>
      <p:pic>
        <p:nvPicPr>
          <p:cNvPr id="4" name="Online Media 3" descr="How Does a PET Scan Work?">
            <a:hlinkClick r:id="" action="ppaction://media"/>
            <a:extLst>
              <a:ext uri="{FF2B5EF4-FFF2-40B4-BE49-F238E27FC236}">
                <a16:creationId xmlns:a16="http://schemas.microsoft.com/office/drawing/2014/main" id="{2323080F-AD5C-AF48-9D47-0ABF0097E07A}"/>
              </a:ext>
            </a:extLst>
          </p:cNvPr>
          <p:cNvPicPr>
            <a:picLocks noRot="1" noChangeAspect="1"/>
          </p:cNvPicPr>
          <p:nvPr>
            <a:videoFile r:link="rId2"/>
          </p:nvPr>
        </p:nvPicPr>
        <p:blipFill>
          <a:blip r:embed="rId5"/>
          <a:stretch>
            <a:fillRect/>
          </a:stretch>
        </p:blipFill>
        <p:spPr>
          <a:xfrm>
            <a:off x="4684422" y="1485900"/>
            <a:ext cx="3840480" cy="2160270"/>
          </a:xfrm>
          <a:prstGeom prst="rect">
            <a:avLst/>
          </a:prstGeom>
        </p:spPr>
      </p:pic>
    </p:spTree>
    <p:extLst>
      <p:ext uri="{BB962C8B-B14F-4D97-AF65-F5344CB8AC3E}">
        <p14:creationId xmlns:p14="http://schemas.microsoft.com/office/powerpoint/2010/main" val="220189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D6D8-FA3D-1749-99C9-836CE6EAB0BB}"/>
              </a:ext>
            </a:extLst>
          </p:cNvPr>
          <p:cNvSpPr>
            <a:spLocks noGrp="1"/>
          </p:cNvSpPr>
          <p:nvPr>
            <p:ph type="title"/>
          </p:nvPr>
        </p:nvSpPr>
        <p:spPr/>
        <p:txBody>
          <a:bodyPr/>
          <a:lstStyle/>
          <a:p>
            <a:r>
              <a:rPr lang="en-US" dirty="0"/>
              <a:t>Session 2 Summary</a:t>
            </a:r>
          </a:p>
        </p:txBody>
      </p:sp>
      <p:sp>
        <p:nvSpPr>
          <p:cNvPr id="3" name="Text Placeholder 2">
            <a:extLst>
              <a:ext uri="{FF2B5EF4-FFF2-40B4-BE49-F238E27FC236}">
                <a16:creationId xmlns:a16="http://schemas.microsoft.com/office/drawing/2014/main" id="{8FF0982A-E2DA-574E-813B-BB11ECA7699C}"/>
              </a:ext>
            </a:extLst>
          </p:cNvPr>
          <p:cNvSpPr>
            <a:spLocks noGrp="1"/>
          </p:cNvSpPr>
          <p:nvPr>
            <p:ph type="body" sz="quarter" idx="13"/>
          </p:nvPr>
        </p:nvSpPr>
        <p:spPr>
          <a:xfrm>
            <a:off x="475489" y="1437716"/>
            <a:ext cx="4270248" cy="4369819"/>
          </a:xfrm>
        </p:spPr>
        <p:txBody>
          <a:bodyPr/>
          <a:lstStyle/>
          <a:p>
            <a:r>
              <a:rPr lang="en-US" b="1" dirty="0">
                <a:solidFill>
                  <a:srgbClr val="26819E"/>
                </a:solidFill>
              </a:rPr>
              <a:t>Reflect on the importance of understanding ionizing radiation:</a:t>
            </a:r>
          </a:p>
          <a:p>
            <a:pPr marL="320040" indent="-137160">
              <a:buFont typeface="Arial" panose="020B0604020202020204" pitchFamily="34" charset="0"/>
              <a:buChar char="•"/>
            </a:pPr>
            <a:endParaRPr lang="en-US" dirty="0"/>
          </a:p>
          <a:p>
            <a:pPr marL="320040" indent="-137160">
              <a:buFont typeface="Arial" panose="020B0604020202020204" pitchFamily="34" charset="0"/>
              <a:buChar char="•"/>
            </a:pPr>
            <a:endParaRPr lang="en-US" dirty="0"/>
          </a:p>
          <a:p>
            <a:pPr marL="182880"/>
            <a:br>
              <a:rPr lang="en-US" dirty="0"/>
            </a:br>
            <a:endParaRPr lang="en-US" dirty="0"/>
          </a:p>
          <a:p>
            <a:endParaRPr lang="en-US" b="1" dirty="0">
              <a:solidFill>
                <a:srgbClr val="26819E"/>
              </a:solidFill>
            </a:endParaRPr>
          </a:p>
          <a:p>
            <a:r>
              <a:rPr lang="en-US" b="1" dirty="0">
                <a:solidFill>
                  <a:srgbClr val="26819E"/>
                </a:solidFill>
              </a:rPr>
              <a:t>Remember:</a:t>
            </a:r>
          </a:p>
          <a:p>
            <a:pPr marL="463550" indent="-285750">
              <a:buFont typeface="Arial" panose="020B0604020202020204" pitchFamily="34" charset="0"/>
              <a:buChar char="•"/>
            </a:pPr>
            <a:endParaRPr lang="en-US" dirty="0"/>
          </a:p>
          <a:p>
            <a:pPr marL="463550" indent="-285750">
              <a:buFont typeface="Arial" panose="020B0604020202020204" pitchFamily="34" charset="0"/>
              <a:buChar char="•"/>
            </a:pPr>
            <a:endParaRPr lang="en-US" dirty="0"/>
          </a:p>
          <a:p>
            <a:endParaRPr lang="en-US" dirty="0"/>
          </a:p>
          <a:p>
            <a:endParaRPr lang="en-US" dirty="0"/>
          </a:p>
        </p:txBody>
      </p:sp>
      <p:pic>
        <p:nvPicPr>
          <p:cNvPr id="6" name="Picture 5">
            <a:extLst>
              <a:ext uri="{FF2B5EF4-FFF2-40B4-BE49-F238E27FC236}">
                <a16:creationId xmlns:a16="http://schemas.microsoft.com/office/drawing/2014/main" id="{035D3BE4-DAF1-C747-A77C-D8B6E61306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9661" y="1485900"/>
            <a:ext cx="3547872" cy="3547872"/>
          </a:xfrm>
          <a:prstGeom prst="rect">
            <a:avLst/>
          </a:prstGeom>
        </p:spPr>
      </p:pic>
      <p:sp>
        <p:nvSpPr>
          <p:cNvPr id="4" name="TextBox 3">
            <a:extLst>
              <a:ext uri="{FF2B5EF4-FFF2-40B4-BE49-F238E27FC236}">
                <a16:creationId xmlns:a16="http://schemas.microsoft.com/office/drawing/2014/main" id="{6BA013F2-7923-5741-AC36-2C42FF36386A}"/>
              </a:ext>
            </a:extLst>
          </p:cNvPr>
          <p:cNvSpPr txBox="1"/>
          <p:nvPr/>
        </p:nvSpPr>
        <p:spPr>
          <a:xfrm>
            <a:off x="65314" y="3657600"/>
            <a:ext cx="184731" cy="307777"/>
          </a:xfrm>
          <a:prstGeom prst="rect">
            <a:avLst/>
          </a:prstGeom>
          <a:noFill/>
        </p:spPr>
        <p:txBody>
          <a:bodyPr wrap="none" rtlCol="0">
            <a:spAutoFit/>
          </a:bodyPr>
          <a:lstStyle/>
          <a:p>
            <a:endParaRPr lang="en-US" dirty="0"/>
          </a:p>
        </p:txBody>
      </p:sp>
      <p:sp>
        <p:nvSpPr>
          <p:cNvPr id="9" name="Text Placeholder 2">
            <a:extLst>
              <a:ext uri="{FF2B5EF4-FFF2-40B4-BE49-F238E27FC236}">
                <a16:creationId xmlns:a16="http://schemas.microsoft.com/office/drawing/2014/main" id="{F199936A-C50B-B64E-A307-2D64193A3BDE}"/>
              </a:ext>
            </a:extLst>
          </p:cNvPr>
          <p:cNvSpPr txBox="1">
            <a:spLocks/>
          </p:cNvSpPr>
          <p:nvPr/>
        </p:nvSpPr>
        <p:spPr>
          <a:xfrm>
            <a:off x="475489" y="2008127"/>
            <a:ext cx="4270248" cy="4369819"/>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177800" marR="0" lvl="0" indent="0" algn="l" rtl="0" eaLnBrk="1" hangingPunct="1">
              <a:lnSpc>
                <a:spcPct val="90000"/>
              </a:lnSpc>
              <a:spcBef>
                <a:spcPts val="1000"/>
              </a:spcBef>
              <a:spcAft>
                <a:spcPts val="0"/>
              </a:spcAft>
              <a:buClr>
                <a:srgbClr val="4DA84F"/>
              </a:buClr>
              <a:buSzPct val="100000"/>
              <a:buFont typeface="System Font Regular"/>
              <a:buNone/>
              <a:defRPr sz="1600" b="0" i="0" u="none" strike="noStrike" cap="none" baseline="0">
                <a:solidFill>
                  <a:schemeClr val="dk1"/>
                </a:solidFill>
                <a:latin typeface="+mn-lt"/>
                <a:ea typeface="Helvetica Neue" panose="02000503000000020004" pitchFamily="2" charset="0"/>
                <a:cs typeface="Helvetica Neue" panose="02000503000000020004" pitchFamily="2" charset="0"/>
                <a:sym typeface="Calibri"/>
              </a:defRPr>
            </a:lvl1pPr>
            <a:lvl2pPr marL="609600" marR="0" lvl="1"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2pPr>
            <a:lvl3pPr marL="1041400" marR="0" lvl="2"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3pPr>
            <a:lvl4pPr marL="1485900" marR="0" lvl="3"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4pPr>
            <a:lvl5pPr marL="1943100" marR="0" lvl="4"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320040" indent="-137160">
              <a:buFont typeface="Arial" panose="020B0604020202020204" pitchFamily="34" charset="0"/>
              <a:buChar char="•"/>
            </a:pPr>
            <a:r>
              <a:rPr lang="en-US" dirty="0"/>
              <a:t>What information have we gained from determining the half-lives of radioactive isotopes? </a:t>
            </a:r>
          </a:p>
          <a:p>
            <a:pPr marL="320040" indent="-137160">
              <a:buFont typeface="Arial" panose="020B0604020202020204" pitchFamily="34" charset="0"/>
              <a:buChar char="•"/>
            </a:pPr>
            <a:r>
              <a:rPr lang="en-US" dirty="0"/>
              <a:t>How can this knowledge guide us in using radiation?</a:t>
            </a:r>
          </a:p>
          <a:p>
            <a:pPr marL="463550" indent="-285750">
              <a:buFont typeface="Arial" panose="020B0604020202020204" pitchFamily="34" charset="0"/>
              <a:buChar char="•"/>
            </a:pPr>
            <a:endParaRPr lang="en-US" dirty="0"/>
          </a:p>
          <a:p>
            <a:endParaRPr lang="en-US" dirty="0"/>
          </a:p>
          <a:p>
            <a:endParaRPr lang="en-US" dirty="0"/>
          </a:p>
        </p:txBody>
      </p:sp>
      <p:sp>
        <p:nvSpPr>
          <p:cNvPr id="10" name="Rectangle 9">
            <a:extLst>
              <a:ext uri="{FF2B5EF4-FFF2-40B4-BE49-F238E27FC236}">
                <a16:creationId xmlns:a16="http://schemas.microsoft.com/office/drawing/2014/main" id="{6881CA39-7E8B-C940-832A-8214857DC7BC}"/>
              </a:ext>
            </a:extLst>
          </p:cNvPr>
          <p:cNvSpPr/>
          <p:nvPr/>
        </p:nvSpPr>
        <p:spPr>
          <a:xfrm>
            <a:off x="557278" y="3988224"/>
            <a:ext cx="4149270" cy="1323439"/>
          </a:xfrm>
          <a:prstGeom prst="rect">
            <a:avLst/>
          </a:prstGeom>
        </p:spPr>
        <p:txBody>
          <a:bodyPr wrap="square">
            <a:spAutoFit/>
          </a:bodyPr>
          <a:lstStyle/>
          <a:p>
            <a:r>
              <a:rPr lang="en-US" sz="1600" dirty="0"/>
              <a:t>Ionizing radiation may seem concerning at first glance but understanding this high-energy radiation has led to the discovery and creation of many techniques and tools that we use and depend on. </a:t>
            </a:r>
          </a:p>
        </p:txBody>
      </p:sp>
    </p:spTree>
    <p:extLst>
      <p:ext uri="{BB962C8B-B14F-4D97-AF65-F5344CB8AC3E}">
        <p14:creationId xmlns:p14="http://schemas.microsoft.com/office/powerpoint/2010/main" val="191720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2F1E637-F380-CB41-A686-A8A9F2214161}"/>
              </a:ext>
            </a:extLst>
          </p:cNvPr>
          <p:cNvSpPr>
            <a:spLocks noGrp="1"/>
          </p:cNvSpPr>
          <p:nvPr>
            <p:ph type="body" sz="quarter" idx="13"/>
          </p:nvPr>
        </p:nvSpPr>
        <p:spPr>
          <a:xfrm>
            <a:off x="452707" y="1364565"/>
            <a:ext cx="4192445" cy="1634668"/>
          </a:xfrm>
        </p:spPr>
        <p:txBody>
          <a:bodyPr/>
          <a:lstStyle/>
          <a:p>
            <a:pPr>
              <a:lnSpc>
                <a:spcPct val="100000"/>
              </a:lnSpc>
            </a:pPr>
            <a:r>
              <a:rPr lang="en-US" b="1" dirty="0">
                <a:solidFill>
                  <a:srgbClr val="26819E"/>
                </a:solidFill>
              </a:rPr>
              <a:t>GOAL: </a:t>
            </a:r>
            <a:r>
              <a:rPr lang="en-US" dirty="0"/>
              <a:t>To research and brainstorm ways to improve how ionizing radiation and nuclear techniques are used to help solve global problems.</a:t>
            </a:r>
            <a:br>
              <a:rPr lang="en-US" dirty="0"/>
            </a:br>
            <a:endParaRPr lang="en-US" dirty="0"/>
          </a:p>
          <a:p>
            <a:pPr marL="457200" indent="-274320">
              <a:lnSpc>
                <a:spcPct val="100000"/>
              </a:lnSpc>
              <a:buFont typeface="+mj-lt"/>
              <a:buAutoNum type="arabicPeriod"/>
            </a:pPr>
            <a:r>
              <a:rPr lang="en-US" dirty="0"/>
              <a:t>Get with a partner or small group.</a:t>
            </a:r>
          </a:p>
          <a:p>
            <a:pPr marL="457200" indent="-274320">
              <a:lnSpc>
                <a:spcPct val="100000"/>
              </a:lnSpc>
              <a:buFont typeface="+mj-lt"/>
              <a:buAutoNum type="arabicPeriod"/>
            </a:pPr>
            <a:r>
              <a:rPr lang="en-US" dirty="0"/>
              <a:t>Research area in which ionizing radiation is used. </a:t>
            </a:r>
          </a:p>
          <a:p>
            <a:pPr marL="457200" indent="-274320">
              <a:lnSpc>
                <a:spcPct val="100000"/>
              </a:lnSpc>
              <a:buFont typeface="+mj-lt"/>
              <a:buAutoNum type="arabicPeriod"/>
            </a:pPr>
            <a:r>
              <a:rPr lang="en-US" dirty="0"/>
              <a:t>Create an innovative and unique product (or a product that improves on one that already exists) that uses radiation to help to solve a problem.</a:t>
            </a:r>
          </a:p>
          <a:p>
            <a:pPr marL="457200" indent="-274320">
              <a:lnSpc>
                <a:spcPct val="100000"/>
              </a:lnSpc>
              <a:buFont typeface="+mj-lt"/>
              <a:buAutoNum type="arabicPeriod"/>
            </a:pPr>
            <a:r>
              <a:rPr lang="en-US" dirty="0"/>
              <a:t>Present a prototype model and explain how this product will theoretically work or improve an existing product!</a:t>
            </a:r>
          </a:p>
          <a:p>
            <a:pPr>
              <a:lnSpc>
                <a:spcPct val="100000"/>
              </a:lnSpc>
            </a:pPr>
            <a:endParaRPr lang="en-US" b="1" dirty="0"/>
          </a:p>
        </p:txBody>
      </p:sp>
      <p:sp>
        <p:nvSpPr>
          <p:cNvPr id="7" name="Title 1">
            <a:extLst>
              <a:ext uri="{FF2B5EF4-FFF2-40B4-BE49-F238E27FC236}">
                <a16:creationId xmlns:a16="http://schemas.microsoft.com/office/drawing/2014/main" id="{E0B4006B-8DD3-0342-81D6-3182ACC5835C}"/>
              </a:ext>
            </a:extLst>
          </p:cNvPr>
          <p:cNvSpPr>
            <a:spLocks noGrp="1"/>
          </p:cNvSpPr>
          <p:nvPr>
            <p:ph type="title"/>
          </p:nvPr>
        </p:nvSpPr>
        <p:spPr>
          <a:xfrm>
            <a:off x="2537702" y="-532848"/>
            <a:ext cx="7712722" cy="1325562"/>
          </a:xfrm>
        </p:spPr>
        <p:txBody>
          <a:bodyPr/>
          <a:lstStyle/>
          <a:p>
            <a:br>
              <a:rPr lang="en-US" dirty="0"/>
            </a:br>
            <a:br>
              <a:rPr lang="en-US" dirty="0"/>
            </a:br>
            <a:r>
              <a:rPr lang="en-US" dirty="0"/>
              <a:t>Using Radiation for Good:</a:t>
            </a:r>
            <a:br>
              <a:rPr lang="en-US" dirty="0"/>
            </a:br>
            <a:r>
              <a:rPr lang="en-US" dirty="0"/>
              <a:t>Radiation Innovations</a:t>
            </a:r>
          </a:p>
        </p:txBody>
      </p:sp>
      <p:sp>
        <p:nvSpPr>
          <p:cNvPr id="8" name="Rounded Rectangle 7">
            <a:extLst>
              <a:ext uri="{FF2B5EF4-FFF2-40B4-BE49-F238E27FC236}">
                <a16:creationId xmlns:a16="http://schemas.microsoft.com/office/drawing/2014/main" id="{E6449FE7-C0FC-BD4B-A27E-75AFBDFDD884}"/>
              </a:ext>
            </a:extLst>
          </p:cNvPr>
          <p:cNvSpPr/>
          <p:nvPr/>
        </p:nvSpPr>
        <p:spPr>
          <a:xfrm>
            <a:off x="7159752" y="137273"/>
            <a:ext cx="1298448" cy="274207"/>
          </a:xfrm>
          <a:prstGeom prst="roundRect">
            <a:avLst/>
          </a:prstGeom>
          <a:solidFill>
            <a:srgbClr val="4DA8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CHALLENGE</a:t>
            </a:r>
          </a:p>
        </p:txBody>
      </p:sp>
      <p:pic>
        <p:nvPicPr>
          <p:cNvPr id="3" name="Picture 2">
            <a:extLst>
              <a:ext uri="{FF2B5EF4-FFF2-40B4-BE49-F238E27FC236}">
                <a16:creationId xmlns:a16="http://schemas.microsoft.com/office/drawing/2014/main" id="{4E42A511-BCCA-504E-B2B7-F00E4E4695C2}"/>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4800600" y="1498821"/>
            <a:ext cx="3657600" cy="2286000"/>
          </a:xfrm>
          <a:prstGeom prst="rect">
            <a:avLst/>
          </a:prstGeom>
        </p:spPr>
      </p:pic>
    </p:spTree>
    <p:extLst>
      <p:ext uri="{BB962C8B-B14F-4D97-AF65-F5344CB8AC3E}">
        <p14:creationId xmlns:p14="http://schemas.microsoft.com/office/powerpoint/2010/main" val="21843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B065-B8AC-1241-ACA4-CFE502054BC3}"/>
              </a:ext>
            </a:extLst>
          </p:cNvPr>
          <p:cNvSpPr>
            <a:spLocks noGrp="1"/>
          </p:cNvSpPr>
          <p:nvPr>
            <p:ph type="title"/>
          </p:nvPr>
        </p:nvSpPr>
        <p:spPr/>
        <p:txBody>
          <a:bodyPr/>
          <a:lstStyle/>
          <a:p>
            <a:r>
              <a:rPr lang="en-US" dirty="0"/>
              <a:t>Examples of fields that use the power of radiation</a:t>
            </a:r>
          </a:p>
        </p:txBody>
      </p:sp>
      <p:sp>
        <p:nvSpPr>
          <p:cNvPr id="3" name="Text Placeholder 2">
            <a:extLst>
              <a:ext uri="{FF2B5EF4-FFF2-40B4-BE49-F238E27FC236}">
                <a16:creationId xmlns:a16="http://schemas.microsoft.com/office/drawing/2014/main" id="{0D4D6DF4-D128-1245-9FB7-A02B0187BA54}"/>
              </a:ext>
            </a:extLst>
          </p:cNvPr>
          <p:cNvSpPr>
            <a:spLocks noGrp="1"/>
          </p:cNvSpPr>
          <p:nvPr>
            <p:ph type="body" sz="quarter" idx="13"/>
          </p:nvPr>
        </p:nvSpPr>
        <p:spPr>
          <a:xfrm>
            <a:off x="475488" y="1437716"/>
            <a:ext cx="4764024" cy="4369819"/>
          </a:xfrm>
        </p:spPr>
        <p:txBody>
          <a:bodyPr/>
          <a:lstStyle/>
          <a:p>
            <a:pPr marL="320040" indent="-137160">
              <a:lnSpc>
                <a:spcPct val="100000"/>
              </a:lnSpc>
              <a:buFont typeface="Arial" panose="020B0604020202020204" pitchFamily="34" charset="0"/>
              <a:buChar char="•"/>
            </a:pPr>
            <a:r>
              <a:rPr lang="en-US" sz="1300" b="1" dirty="0">
                <a:solidFill>
                  <a:srgbClr val="26819E"/>
                </a:solidFill>
              </a:rPr>
              <a:t>Agriculture</a:t>
            </a:r>
            <a:r>
              <a:rPr lang="en-US" sz="1300" dirty="0"/>
              <a:t>—Food irradiation</a:t>
            </a:r>
          </a:p>
          <a:p>
            <a:pPr marL="320040" indent="-137160">
              <a:lnSpc>
                <a:spcPct val="100000"/>
              </a:lnSpc>
              <a:buFont typeface="Arial" panose="020B0604020202020204" pitchFamily="34" charset="0"/>
              <a:buChar char="•"/>
            </a:pPr>
            <a:r>
              <a:rPr lang="en-US" sz="1300" b="1" dirty="0">
                <a:solidFill>
                  <a:srgbClr val="26819E"/>
                </a:solidFill>
              </a:rPr>
              <a:t>Agriculture</a:t>
            </a:r>
            <a:r>
              <a:rPr lang="en-US" sz="1300" dirty="0"/>
              <a:t>—Crop pest sterilization </a:t>
            </a:r>
            <a:br>
              <a:rPr lang="en-US" sz="1300" dirty="0"/>
            </a:br>
            <a:r>
              <a:rPr lang="en-US" sz="1300" dirty="0"/>
              <a:t>(SIT—Sterile Insect Technique)</a:t>
            </a:r>
          </a:p>
          <a:p>
            <a:pPr marL="320040" indent="-137160">
              <a:lnSpc>
                <a:spcPct val="100000"/>
              </a:lnSpc>
              <a:buFont typeface="Arial" panose="020B0604020202020204" pitchFamily="34" charset="0"/>
              <a:buChar char="•"/>
            </a:pPr>
            <a:r>
              <a:rPr lang="en-US" sz="1300" b="1" dirty="0">
                <a:solidFill>
                  <a:srgbClr val="26819E"/>
                </a:solidFill>
              </a:rPr>
              <a:t>Agriculture</a:t>
            </a:r>
            <a:r>
              <a:rPr lang="en-US" sz="1300" dirty="0"/>
              <a:t>—Using nuclear science to trace nitrogen </a:t>
            </a:r>
            <a:br>
              <a:rPr lang="en-US" sz="1300" dirty="0"/>
            </a:br>
            <a:r>
              <a:rPr lang="en-US" sz="1300" dirty="0"/>
              <a:t>in soil and crops</a:t>
            </a:r>
          </a:p>
          <a:p>
            <a:pPr marL="320040" indent="-137160">
              <a:lnSpc>
                <a:spcPct val="100000"/>
              </a:lnSpc>
              <a:buFont typeface="Arial" panose="020B0604020202020204" pitchFamily="34" charset="0"/>
              <a:buChar char="•"/>
            </a:pPr>
            <a:r>
              <a:rPr lang="en-US" sz="1300" b="1" dirty="0">
                <a:solidFill>
                  <a:srgbClr val="26819E"/>
                </a:solidFill>
              </a:rPr>
              <a:t>Medical</a:t>
            </a:r>
            <a:r>
              <a:rPr lang="en-US" sz="1300" dirty="0"/>
              <a:t>—Radiation therapy for cancer</a:t>
            </a:r>
          </a:p>
          <a:p>
            <a:pPr marL="320040" indent="-137160">
              <a:lnSpc>
                <a:spcPct val="100000"/>
              </a:lnSpc>
              <a:buFont typeface="Arial" panose="020B0604020202020204" pitchFamily="34" charset="0"/>
              <a:buChar char="•"/>
            </a:pPr>
            <a:r>
              <a:rPr lang="en-US" sz="1300" b="1" dirty="0">
                <a:solidFill>
                  <a:srgbClr val="26819E"/>
                </a:solidFill>
              </a:rPr>
              <a:t>Medical</a:t>
            </a:r>
            <a:r>
              <a:rPr lang="en-US" sz="1300" dirty="0"/>
              <a:t>—Radiation in x-rays and scans</a:t>
            </a:r>
          </a:p>
          <a:p>
            <a:pPr marL="320040" indent="-137160">
              <a:lnSpc>
                <a:spcPct val="100000"/>
              </a:lnSpc>
              <a:buFont typeface="Arial" panose="020B0604020202020204" pitchFamily="34" charset="0"/>
              <a:buChar char="•"/>
            </a:pPr>
            <a:r>
              <a:rPr lang="en-US" sz="1300" b="1" dirty="0">
                <a:solidFill>
                  <a:srgbClr val="26819E"/>
                </a:solidFill>
              </a:rPr>
              <a:t>Medical</a:t>
            </a:r>
            <a:r>
              <a:rPr lang="en-US" sz="1300" dirty="0"/>
              <a:t>—Radiopharmaceuticals</a:t>
            </a:r>
          </a:p>
          <a:p>
            <a:pPr marL="320040" indent="-137160">
              <a:lnSpc>
                <a:spcPct val="100000"/>
              </a:lnSpc>
              <a:buFont typeface="Arial" panose="020B0604020202020204" pitchFamily="34" charset="0"/>
              <a:buChar char="•"/>
            </a:pPr>
            <a:r>
              <a:rPr lang="en-US" sz="1300" b="1" dirty="0">
                <a:solidFill>
                  <a:srgbClr val="26819E"/>
                </a:solidFill>
              </a:rPr>
              <a:t>Global Health</a:t>
            </a:r>
            <a:r>
              <a:rPr lang="en-US" sz="1300" b="1" dirty="0"/>
              <a:t>—</a:t>
            </a:r>
            <a:r>
              <a:rPr lang="en-US" sz="1300" dirty="0"/>
              <a:t>Mosquito sterilization </a:t>
            </a:r>
            <a:br>
              <a:rPr lang="en-US" sz="1300" dirty="0"/>
            </a:br>
            <a:r>
              <a:rPr lang="en-US" sz="1300" dirty="0"/>
              <a:t>(SIT—Sterile Insect Technique)</a:t>
            </a:r>
          </a:p>
          <a:p>
            <a:pPr marL="320040" indent="-137160">
              <a:lnSpc>
                <a:spcPct val="100000"/>
              </a:lnSpc>
              <a:buFont typeface="Arial" panose="020B0604020202020204" pitchFamily="34" charset="0"/>
              <a:buChar char="•"/>
            </a:pPr>
            <a:r>
              <a:rPr lang="en-US" sz="1300" b="1" dirty="0">
                <a:solidFill>
                  <a:srgbClr val="26819E"/>
                </a:solidFill>
              </a:rPr>
              <a:t>Genetics</a:t>
            </a:r>
            <a:r>
              <a:rPr lang="en-US" sz="1300" dirty="0"/>
              <a:t>—Gamma irradiation to improve and create </a:t>
            </a:r>
            <a:br>
              <a:rPr lang="en-US" sz="1300" dirty="0"/>
            </a:br>
            <a:r>
              <a:rPr lang="en-US" sz="1300" dirty="0"/>
              <a:t>plant species</a:t>
            </a:r>
          </a:p>
          <a:p>
            <a:pPr marL="320040" indent="-137160">
              <a:lnSpc>
                <a:spcPct val="100000"/>
              </a:lnSpc>
              <a:buFont typeface="Arial" panose="020B0604020202020204" pitchFamily="34" charset="0"/>
              <a:buChar char="•"/>
              <a:tabLst>
                <a:tab pos="2313432" algn="l"/>
              </a:tabLst>
            </a:pPr>
            <a:r>
              <a:rPr lang="en-US" sz="1300" b="1" dirty="0">
                <a:solidFill>
                  <a:srgbClr val="26819E"/>
                </a:solidFill>
              </a:rPr>
              <a:t>Environmental Science</a:t>
            </a:r>
            <a:r>
              <a:rPr lang="en-US" sz="1300" b="1" dirty="0"/>
              <a:t>—</a:t>
            </a:r>
            <a:r>
              <a:rPr lang="en-US" sz="1300" dirty="0"/>
              <a:t>Using nuclear science to trace  microplastics in ocean life</a:t>
            </a:r>
          </a:p>
          <a:p>
            <a:pPr marL="320040" indent="-137160">
              <a:lnSpc>
                <a:spcPct val="100000"/>
              </a:lnSpc>
              <a:buFont typeface="Arial" panose="020B0604020202020204" pitchFamily="34" charset="0"/>
              <a:buChar char="•"/>
              <a:tabLst>
                <a:tab pos="2313432" algn="l"/>
              </a:tabLst>
            </a:pPr>
            <a:r>
              <a:rPr lang="en-US" sz="1300" b="1" dirty="0">
                <a:solidFill>
                  <a:srgbClr val="26819E"/>
                </a:solidFill>
              </a:rPr>
              <a:t>Environmental Science</a:t>
            </a:r>
            <a:r>
              <a:rPr lang="en-US" sz="1300" b="1" dirty="0"/>
              <a:t>—</a:t>
            </a:r>
            <a:r>
              <a:rPr lang="en-US" sz="1300" dirty="0"/>
              <a:t>Using nuclear science to understand drought</a:t>
            </a:r>
          </a:p>
          <a:p>
            <a:pPr>
              <a:lnSpc>
                <a:spcPct val="100000"/>
              </a:lnSpc>
            </a:pPr>
            <a:endParaRPr lang="en-US" sz="1300" dirty="0"/>
          </a:p>
          <a:p>
            <a:pPr>
              <a:lnSpc>
                <a:spcPct val="100000"/>
              </a:lnSpc>
            </a:pPr>
            <a:endParaRPr lang="en-US" sz="1300" dirty="0"/>
          </a:p>
        </p:txBody>
      </p:sp>
      <p:pic>
        <p:nvPicPr>
          <p:cNvPr id="6" name="Picture 5">
            <a:extLst>
              <a:ext uri="{FF2B5EF4-FFF2-40B4-BE49-F238E27FC236}">
                <a16:creationId xmlns:a16="http://schemas.microsoft.com/office/drawing/2014/main" id="{45763FD6-DD7B-784D-B89C-3C6FFC7F7D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7840" y="1485900"/>
            <a:ext cx="2984009" cy="1988616"/>
          </a:xfrm>
          <a:prstGeom prst="rect">
            <a:avLst/>
          </a:prstGeom>
        </p:spPr>
      </p:pic>
      <p:pic>
        <p:nvPicPr>
          <p:cNvPr id="16" name="Picture 15">
            <a:extLst>
              <a:ext uri="{FF2B5EF4-FFF2-40B4-BE49-F238E27FC236}">
                <a16:creationId xmlns:a16="http://schemas.microsoft.com/office/drawing/2014/main" id="{F7583EA4-1ED8-984D-8D6E-6EA0E41A21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77840" y="3622625"/>
            <a:ext cx="2984009" cy="1986852"/>
          </a:xfrm>
          <a:prstGeom prst="rect">
            <a:avLst/>
          </a:prstGeom>
        </p:spPr>
      </p:pic>
    </p:spTree>
    <p:extLst>
      <p:ext uri="{BB962C8B-B14F-4D97-AF65-F5344CB8AC3E}">
        <p14:creationId xmlns:p14="http://schemas.microsoft.com/office/powerpoint/2010/main" val="274485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8629E-A6BD-C442-9D04-C08472E2C31B}"/>
              </a:ext>
            </a:extLst>
          </p:cNvPr>
          <p:cNvSpPr>
            <a:spLocks noGrp="1"/>
          </p:cNvSpPr>
          <p:nvPr>
            <p:ph type="title"/>
          </p:nvPr>
        </p:nvSpPr>
        <p:spPr/>
        <p:txBody>
          <a:bodyPr/>
          <a:lstStyle/>
          <a:p>
            <a:r>
              <a:rPr lang="en-US" dirty="0"/>
              <a:t>Now that you have your topic </a:t>
            </a:r>
            <a:br>
              <a:rPr lang="en-US" dirty="0"/>
            </a:br>
            <a:r>
              <a:rPr lang="en-US" dirty="0"/>
              <a:t>it’s time to …</a:t>
            </a:r>
          </a:p>
        </p:txBody>
      </p:sp>
      <p:sp>
        <p:nvSpPr>
          <p:cNvPr id="3" name="Text Placeholder 2">
            <a:extLst>
              <a:ext uri="{FF2B5EF4-FFF2-40B4-BE49-F238E27FC236}">
                <a16:creationId xmlns:a16="http://schemas.microsoft.com/office/drawing/2014/main" id="{441D456B-242D-AD4D-BD30-5466726688A5}"/>
              </a:ext>
            </a:extLst>
          </p:cNvPr>
          <p:cNvSpPr>
            <a:spLocks noGrp="1"/>
          </p:cNvSpPr>
          <p:nvPr>
            <p:ph type="body" sz="quarter" idx="13"/>
          </p:nvPr>
        </p:nvSpPr>
        <p:spPr>
          <a:xfrm>
            <a:off x="475489" y="1437716"/>
            <a:ext cx="4325111" cy="4369819"/>
          </a:xfrm>
        </p:spPr>
        <p:txBody>
          <a:bodyPr/>
          <a:lstStyle/>
          <a:p>
            <a:pPr marL="320040" indent="-137160">
              <a:lnSpc>
                <a:spcPct val="100000"/>
              </a:lnSpc>
              <a:buFont typeface="Arial" panose="020B0604020202020204" pitchFamily="34" charset="0"/>
              <a:buChar char="•"/>
            </a:pPr>
            <a:r>
              <a:rPr lang="en-US" dirty="0"/>
              <a:t>Do research (use the sheet to guide you!)</a:t>
            </a:r>
          </a:p>
          <a:p>
            <a:pPr marL="320040" indent="-137160">
              <a:lnSpc>
                <a:spcPct val="100000"/>
              </a:lnSpc>
              <a:buFont typeface="Arial" panose="020B0604020202020204" pitchFamily="34" charset="0"/>
              <a:buChar char="•"/>
            </a:pPr>
            <a:r>
              <a:rPr lang="en-US" dirty="0"/>
              <a:t>Create a model (2-D or 3-D!)</a:t>
            </a:r>
          </a:p>
          <a:p>
            <a:pPr marL="320040" indent="-137160">
              <a:lnSpc>
                <a:spcPct val="100000"/>
              </a:lnSpc>
              <a:buFont typeface="Arial" panose="020B0604020202020204" pitchFamily="34" charset="0"/>
              <a:buChar char="•"/>
            </a:pPr>
            <a:r>
              <a:rPr lang="en-US" dirty="0"/>
              <a:t>Prepare your presentation </a:t>
            </a:r>
            <a:br>
              <a:rPr lang="en-US" dirty="0"/>
            </a:br>
            <a:r>
              <a:rPr lang="en-US" dirty="0"/>
              <a:t>(using PowerPoint or Google slides!)</a:t>
            </a:r>
          </a:p>
          <a:p>
            <a:endParaRPr lang="en-US" dirty="0"/>
          </a:p>
          <a:p>
            <a:endParaRPr lang="en-US" dirty="0"/>
          </a:p>
        </p:txBody>
      </p:sp>
      <p:pic>
        <p:nvPicPr>
          <p:cNvPr id="7" name="Picture 6" descr="A person sitting at a table using a computer&#10;&#10;Description automatically generated">
            <a:extLst>
              <a:ext uri="{FF2B5EF4-FFF2-40B4-BE49-F238E27FC236}">
                <a16:creationId xmlns:a16="http://schemas.microsoft.com/office/drawing/2014/main" id="{A9481A3F-C122-F146-B78D-FE8BEF82ED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0" y="1498820"/>
            <a:ext cx="3657600" cy="2427621"/>
          </a:xfrm>
          <a:prstGeom prst="rect">
            <a:avLst/>
          </a:prstGeom>
        </p:spPr>
      </p:pic>
    </p:spTree>
    <p:extLst>
      <p:ext uri="{BB962C8B-B14F-4D97-AF65-F5344CB8AC3E}">
        <p14:creationId xmlns:p14="http://schemas.microsoft.com/office/powerpoint/2010/main" val="114180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ABD4-F576-5246-BA7B-3FBF7649BCA9}"/>
              </a:ext>
            </a:extLst>
          </p:cNvPr>
          <p:cNvSpPr>
            <a:spLocks noGrp="1"/>
          </p:cNvSpPr>
          <p:nvPr>
            <p:ph type="title"/>
          </p:nvPr>
        </p:nvSpPr>
        <p:spPr/>
        <p:txBody>
          <a:bodyPr/>
          <a:lstStyle/>
          <a:p>
            <a:r>
              <a:rPr lang="en-US" dirty="0" err="1"/>
              <a:t>MythBustin</a:t>
            </a:r>
            <a:r>
              <a:rPr lang="en-US" spc="-150" dirty="0"/>
              <a:t>’</a:t>
            </a:r>
            <a:r>
              <a:rPr lang="en-US" dirty="0"/>
              <a:t>: </a:t>
            </a:r>
            <a:br>
              <a:rPr lang="en-US" dirty="0"/>
            </a:br>
            <a:r>
              <a:rPr lang="en-US" dirty="0"/>
              <a:t>Realities of Radiation</a:t>
            </a:r>
          </a:p>
        </p:txBody>
      </p:sp>
      <p:sp>
        <p:nvSpPr>
          <p:cNvPr id="3" name="Text Placeholder 2">
            <a:extLst>
              <a:ext uri="{FF2B5EF4-FFF2-40B4-BE49-F238E27FC236}">
                <a16:creationId xmlns:a16="http://schemas.microsoft.com/office/drawing/2014/main" id="{38BA3B4F-86D0-174B-AEEC-159D17290944}"/>
              </a:ext>
            </a:extLst>
          </p:cNvPr>
          <p:cNvSpPr>
            <a:spLocks noGrp="1"/>
          </p:cNvSpPr>
          <p:nvPr>
            <p:ph type="body" sz="quarter" idx="13"/>
          </p:nvPr>
        </p:nvSpPr>
        <p:spPr>
          <a:xfrm>
            <a:off x="475489" y="1354186"/>
            <a:ext cx="3941064" cy="1524940"/>
          </a:xfrm>
        </p:spPr>
        <p:txBody>
          <a:bodyPr/>
          <a:lstStyle/>
          <a:p>
            <a:r>
              <a:rPr lang="en-US" sz="1900" b="1" dirty="0">
                <a:solidFill>
                  <a:srgbClr val="26819E"/>
                </a:solidFill>
                <a:ea typeface="Calibri"/>
                <a:cs typeface="Calibri"/>
              </a:rPr>
              <a:t>Myth #1</a:t>
            </a:r>
            <a:r>
              <a:rPr lang="en-US" sz="1900" dirty="0">
                <a:solidFill>
                  <a:srgbClr val="26819E"/>
                </a:solidFill>
                <a:ea typeface="Calibri"/>
                <a:cs typeface="Calibri"/>
              </a:rPr>
              <a:t>: </a:t>
            </a:r>
          </a:p>
          <a:p>
            <a:r>
              <a:rPr lang="en-US" sz="1900" dirty="0">
                <a:ea typeface="+mn-lt"/>
                <a:cs typeface="+mn-lt"/>
              </a:rPr>
              <a:t>You are naturally radioactive.</a:t>
            </a:r>
            <a:endParaRPr lang="en-US" dirty="0"/>
          </a:p>
        </p:txBody>
      </p:sp>
      <p:sp>
        <p:nvSpPr>
          <p:cNvPr id="11" name="Rounded Rectangle 10">
            <a:extLst>
              <a:ext uri="{FF2B5EF4-FFF2-40B4-BE49-F238E27FC236}">
                <a16:creationId xmlns:a16="http://schemas.microsoft.com/office/drawing/2014/main" id="{E8AAD1F2-73F4-F541-8737-744F49A76C1A}"/>
              </a:ext>
            </a:extLst>
          </p:cNvPr>
          <p:cNvSpPr/>
          <p:nvPr/>
        </p:nvSpPr>
        <p:spPr>
          <a:xfrm>
            <a:off x="7567824" y="137273"/>
            <a:ext cx="999529" cy="274207"/>
          </a:xfrm>
          <a:prstGeom prst="roundRect">
            <a:avLst/>
          </a:prstGeom>
          <a:solidFill>
            <a:srgbClr val="4DA8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ENGAGE</a:t>
            </a:r>
          </a:p>
        </p:txBody>
      </p:sp>
      <p:sp>
        <p:nvSpPr>
          <p:cNvPr id="25" name="Oval 24">
            <a:extLst>
              <a:ext uri="{FF2B5EF4-FFF2-40B4-BE49-F238E27FC236}">
                <a16:creationId xmlns:a16="http://schemas.microsoft.com/office/drawing/2014/main" id="{0E6971B0-58F7-0349-9691-519CF3A78E7F}"/>
              </a:ext>
            </a:extLst>
          </p:cNvPr>
          <p:cNvSpPr/>
          <p:nvPr/>
        </p:nvSpPr>
        <p:spPr>
          <a:xfrm>
            <a:off x="658369" y="3101924"/>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rgbClr val="26819E"/>
              </a:solidFill>
            </a:endParaRPr>
          </a:p>
        </p:txBody>
      </p:sp>
      <p:sp>
        <p:nvSpPr>
          <p:cNvPr id="26" name="Rectangle 25">
            <a:extLst>
              <a:ext uri="{FF2B5EF4-FFF2-40B4-BE49-F238E27FC236}">
                <a16:creationId xmlns:a16="http://schemas.microsoft.com/office/drawing/2014/main" id="{095E00C9-190F-534B-95C2-AA910301FB11}"/>
              </a:ext>
            </a:extLst>
          </p:cNvPr>
          <p:cNvSpPr/>
          <p:nvPr/>
        </p:nvSpPr>
        <p:spPr>
          <a:xfrm>
            <a:off x="704089" y="3767643"/>
            <a:ext cx="2349013" cy="1121141"/>
          </a:xfrm>
          <a:prstGeom prst="rect">
            <a:avLst/>
          </a:prstGeom>
        </p:spPr>
        <p:txBody>
          <a:bodyPr wrap="square">
            <a:spAutoFit/>
          </a:bodyPr>
          <a:lstStyle/>
          <a:p>
            <a:pPr lvl="0" algn="ctr"/>
            <a:r>
              <a:rPr lang="en-US" sz="1900" b="1" dirty="0">
                <a:solidFill>
                  <a:schemeClr val="bg1"/>
                </a:solidFill>
                <a:ea typeface="Calibri"/>
                <a:cs typeface="Calibri"/>
              </a:rPr>
              <a:t>CONFIRMED </a:t>
            </a:r>
            <a:br>
              <a:rPr lang="en-US" sz="1900" b="1" dirty="0">
                <a:solidFill>
                  <a:schemeClr val="bg1"/>
                </a:solidFill>
                <a:ea typeface="Calibri"/>
                <a:cs typeface="Calibri"/>
              </a:rPr>
            </a:br>
            <a:r>
              <a:rPr lang="en-US" sz="1900" b="1" dirty="0">
                <a:solidFill>
                  <a:schemeClr val="bg1"/>
                </a:solidFill>
                <a:ea typeface="Calibri"/>
                <a:cs typeface="Calibri"/>
              </a:rPr>
              <a:t>OR BUSTED?!?</a:t>
            </a:r>
            <a:br>
              <a:rPr lang="en-US" sz="1900" b="1" dirty="0">
                <a:solidFill>
                  <a:schemeClr val="bg1"/>
                </a:solidFill>
                <a:ea typeface="Calibri"/>
                <a:cs typeface="Calibri"/>
              </a:rPr>
            </a:br>
            <a:endParaRPr lang="en-US" sz="1900" b="1" dirty="0">
              <a:solidFill>
                <a:schemeClr val="bg1"/>
              </a:solidFill>
            </a:endParaRPr>
          </a:p>
          <a:p>
            <a:pPr lvl="0" algn="ctr">
              <a:lnSpc>
                <a:spcPts val="1000"/>
              </a:lnSpc>
            </a:pPr>
            <a:r>
              <a:rPr lang="en-US" sz="1900" spc="-150" dirty="0">
                <a:solidFill>
                  <a:schemeClr val="bg1"/>
                </a:solidFill>
                <a:ea typeface="Calibri"/>
                <a:cs typeface="Calibri"/>
              </a:rPr>
              <a:t>Y</a:t>
            </a:r>
            <a:r>
              <a:rPr lang="en-US" sz="1900" dirty="0">
                <a:solidFill>
                  <a:schemeClr val="bg1"/>
                </a:solidFill>
                <a:ea typeface="Calibri"/>
                <a:cs typeface="Calibri"/>
              </a:rPr>
              <a:t>ou decide!</a:t>
            </a:r>
            <a:endParaRPr lang="en-US" sz="1900" dirty="0">
              <a:solidFill>
                <a:schemeClr val="bg1"/>
              </a:solidFill>
            </a:endParaRPr>
          </a:p>
        </p:txBody>
      </p:sp>
      <p:pic>
        <p:nvPicPr>
          <p:cNvPr id="10" name="Picture 9">
            <a:extLst>
              <a:ext uri="{FF2B5EF4-FFF2-40B4-BE49-F238E27FC236}">
                <a16:creationId xmlns:a16="http://schemas.microsoft.com/office/drawing/2014/main" id="{073F79D0-044A-914D-89C0-5BC8BF3D565C}"/>
              </a:ext>
            </a:extLst>
          </p:cNvPr>
          <p:cNvPicPr>
            <a:picLocks noChangeAspect="1"/>
          </p:cNvPicPr>
          <p:nvPr/>
        </p:nvPicPr>
        <p:blipFill rotWithShape="1">
          <a:blip r:embed="rId3"/>
          <a:srcRect l="13505" t="9225" r="2090" b="6369"/>
          <a:stretch/>
        </p:blipFill>
        <p:spPr>
          <a:xfrm>
            <a:off x="4481134" y="1498600"/>
            <a:ext cx="4086219" cy="2523184"/>
          </a:xfrm>
          <a:prstGeom prst="rect">
            <a:avLst/>
          </a:prstGeom>
        </p:spPr>
      </p:pic>
    </p:spTree>
    <p:extLst>
      <p:ext uri="{BB962C8B-B14F-4D97-AF65-F5344CB8AC3E}">
        <p14:creationId xmlns:p14="http://schemas.microsoft.com/office/powerpoint/2010/main" val="372541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DA61-4C55-8444-9B66-2F6D5DEDE2B5}"/>
              </a:ext>
            </a:extLst>
          </p:cNvPr>
          <p:cNvSpPr>
            <a:spLocks noGrp="1"/>
          </p:cNvSpPr>
          <p:nvPr>
            <p:ph type="title"/>
          </p:nvPr>
        </p:nvSpPr>
        <p:spPr/>
        <p:txBody>
          <a:bodyPr/>
          <a:lstStyle/>
          <a:p>
            <a:r>
              <a:rPr lang="en-US" dirty="0"/>
              <a:t>Radiations Innovations Challenge</a:t>
            </a:r>
          </a:p>
        </p:txBody>
      </p:sp>
      <p:sp>
        <p:nvSpPr>
          <p:cNvPr id="3" name="Text Placeholder 2">
            <a:extLst>
              <a:ext uri="{FF2B5EF4-FFF2-40B4-BE49-F238E27FC236}">
                <a16:creationId xmlns:a16="http://schemas.microsoft.com/office/drawing/2014/main" id="{68AF3587-C9D7-E14A-987F-03A36C2F4800}"/>
              </a:ext>
            </a:extLst>
          </p:cNvPr>
          <p:cNvSpPr>
            <a:spLocks noGrp="1"/>
          </p:cNvSpPr>
          <p:nvPr>
            <p:ph type="body" sz="quarter" idx="13"/>
          </p:nvPr>
        </p:nvSpPr>
        <p:spPr>
          <a:xfrm>
            <a:off x="475488" y="3027718"/>
            <a:ext cx="8092440" cy="802563"/>
          </a:xfrm>
        </p:spPr>
        <p:txBody>
          <a:bodyPr/>
          <a:lstStyle/>
          <a:p>
            <a:pPr algn="ctr"/>
            <a:r>
              <a:rPr lang="en-US" sz="3800" dirty="0">
                <a:solidFill>
                  <a:srgbClr val="4DA84F"/>
                </a:solidFill>
                <a:ea typeface="Calibri"/>
                <a:cs typeface="Calibri"/>
              </a:rPr>
              <a:t>Let the presentations begin!</a:t>
            </a:r>
            <a:endParaRPr lang="en-US" sz="3800" dirty="0">
              <a:solidFill>
                <a:srgbClr val="4DA84F"/>
              </a:solidFill>
            </a:endParaRPr>
          </a:p>
        </p:txBody>
      </p:sp>
      <p:sp>
        <p:nvSpPr>
          <p:cNvPr id="5" name="Rectangle 4">
            <a:extLst>
              <a:ext uri="{FF2B5EF4-FFF2-40B4-BE49-F238E27FC236}">
                <a16:creationId xmlns:a16="http://schemas.microsoft.com/office/drawing/2014/main" id="{96A3781E-B3DE-DC4C-8FE9-58395FEE232C}"/>
              </a:ext>
            </a:extLst>
          </p:cNvPr>
          <p:cNvSpPr/>
          <p:nvPr/>
        </p:nvSpPr>
        <p:spPr>
          <a:xfrm>
            <a:off x="1874520" y="5203391"/>
            <a:ext cx="5394960" cy="584775"/>
          </a:xfrm>
          <a:prstGeom prst="rect">
            <a:avLst/>
          </a:prstGeom>
        </p:spPr>
        <p:txBody>
          <a:bodyPr wrap="square">
            <a:spAutoFit/>
          </a:bodyPr>
          <a:lstStyle/>
          <a:p>
            <a:pPr lvl="0" algn="ctr"/>
            <a:r>
              <a:rPr lang="en-US" sz="1600" b="1" dirty="0">
                <a:solidFill>
                  <a:srgbClr val="26819E"/>
                </a:solidFill>
                <a:latin typeface="+mn-lt"/>
                <a:ea typeface="Calibri"/>
                <a:cs typeface="Calibri"/>
                <a:sym typeface="Calibri"/>
              </a:rPr>
              <a:t>Audience</a:t>
            </a:r>
            <a:r>
              <a:rPr lang="en-US" sz="1600" dirty="0">
                <a:solidFill>
                  <a:schemeClr val="dk1"/>
                </a:solidFill>
                <a:latin typeface="+mn-lt"/>
                <a:ea typeface="Calibri"/>
                <a:cs typeface="Calibri"/>
                <a:sym typeface="Calibri"/>
              </a:rPr>
              <a:t>: Be prepared to ask questions or give feedback after each group concludes their presentation.</a:t>
            </a:r>
            <a:endParaRPr lang="en-US" sz="1600" dirty="0">
              <a:latin typeface="+mn-lt"/>
            </a:endParaRPr>
          </a:p>
        </p:txBody>
      </p:sp>
    </p:spTree>
    <p:extLst>
      <p:ext uri="{BB962C8B-B14F-4D97-AF65-F5344CB8AC3E}">
        <p14:creationId xmlns:p14="http://schemas.microsoft.com/office/powerpoint/2010/main" val="270130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2F1E637-F380-CB41-A686-A8A9F2214161}"/>
              </a:ext>
            </a:extLst>
          </p:cNvPr>
          <p:cNvSpPr>
            <a:spLocks noGrp="1"/>
          </p:cNvSpPr>
          <p:nvPr>
            <p:ph type="body" sz="quarter" idx="13"/>
          </p:nvPr>
        </p:nvSpPr>
        <p:spPr>
          <a:xfrm>
            <a:off x="452707" y="1364565"/>
            <a:ext cx="4192445" cy="1634668"/>
          </a:xfrm>
        </p:spPr>
        <p:txBody>
          <a:bodyPr/>
          <a:lstStyle/>
          <a:p>
            <a:pPr>
              <a:lnSpc>
                <a:spcPct val="100000"/>
              </a:lnSpc>
            </a:pPr>
            <a:r>
              <a:rPr lang="en-US" dirty="0"/>
              <a:t>Form teams of 3–4 and get a white board and dry erase marker for your team!</a:t>
            </a:r>
          </a:p>
          <a:p>
            <a:pPr>
              <a:lnSpc>
                <a:spcPct val="100000"/>
              </a:lnSpc>
            </a:pPr>
            <a:r>
              <a:rPr lang="en-US" dirty="0"/>
              <a:t>In the next slides, you will be given a series of questions and your job is to connect the question to the particular type of radiation.</a:t>
            </a:r>
          </a:p>
          <a:p>
            <a:pPr>
              <a:lnSpc>
                <a:spcPct val="100000"/>
              </a:lnSpc>
            </a:pPr>
            <a:r>
              <a:rPr lang="en-US" dirty="0"/>
              <a:t>In the time given, your team must write your answer on the white board and hold it up when time is called!</a:t>
            </a:r>
          </a:p>
          <a:p>
            <a:pPr>
              <a:lnSpc>
                <a:spcPct val="100000"/>
              </a:lnSpc>
            </a:pPr>
            <a:r>
              <a:rPr lang="en-US" b="1" dirty="0">
                <a:solidFill>
                  <a:srgbClr val="4DA84F"/>
                </a:solidFill>
              </a:rPr>
              <a:t>Each correctly answered question gets your team a radiation card. The team with the most cards at the end of the game WINS!</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sp>
        <p:nvSpPr>
          <p:cNvPr id="7" name="Title 1">
            <a:extLst>
              <a:ext uri="{FF2B5EF4-FFF2-40B4-BE49-F238E27FC236}">
                <a16:creationId xmlns:a16="http://schemas.microsoft.com/office/drawing/2014/main" id="{E0B4006B-8DD3-0342-81D6-3182ACC5835C}"/>
              </a:ext>
            </a:extLst>
          </p:cNvPr>
          <p:cNvSpPr>
            <a:spLocks noGrp="1"/>
          </p:cNvSpPr>
          <p:nvPr>
            <p:ph type="title"/>
          </p:nvPr>
        </p:nvSpPr>
        <p:spPr>
          <a:xfrm>
            <a:off x="2537702" y="-532848"/>
            <a:ext cx="7712722" cy="1325562"/>
          </a:xfrm>
        </p:spPr>
        <p:txBody>
          <a:bodyPr/>
          <a:lstStyle/>
          <a:p>
            <a:br>
              <a:rPr lang="en-US" dirty="0"/>
            </a:br>
            <a:br>
              <a:rPr lang="en-US" dirty="0"/>
            </a:br>
            <a:r>
              <a:rPr lang="en-US" dirty="0"/>
              <a:t>It’s time to test your </a:t>
            </a:r>
            <a:br>
              <a:rPr lang="en-US" dirty="0"/>
            </a:br>
            <a:r>
              <a:rPr lang="en-US" dirty="0"/>
              <a:t>knowledge of radiation!</a:t>
            </a:r>
          </a:p>
        </p:txBody>
      </p:sp>
      <p:sp>
        <p:nvSpPr>
          <p:cNvPr id="8" name="Rounded Rectangle 7">
            <a:extLst>
              <a:ext uri="{FF2B5EF4-FFF2-40B4-BE49-F238E27FC236}">
                <a16:creationId xmlns:a16="http://schemas.microsoft.com/office/drawing/2014/main" id="{E6449FE7-C0FC-BD4B-A27E-75AFBDFDD884}"/>
              </a:ext>
            </a:extLst>
          </p:cNvPr>
          <p:cNvSpPr/>
          <p:nvPr/>
        </p:nvSpPr>
        <p:spPr>
          <a:xfrm>
            <a:off x="7342663" y="137273"/>
            <a:ext cx="1060704" cy="274207"/>
          </a:xfrm>
          <a:prstGeom prst="roundRect">
            <a:avLst/>
          </a:prstGeom>
          <a:solidFill>
            <a:srgbClr val="4DA8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REFLECT</a:t>
            </a:r>
          </a:p>
        </p:txBody>
      </p:sp>
      <p:pic>
        <p:nvPicPr>
          <p:cNvPr id="3" name="Picture 2">
            <a:extLst>
              <a:ext uri="{FF2B5EF4-FFF2-40B4-BE49-F238E27FC236}">
                <a16:creationId xmlns:a16="http://schemas.microsoft.com/office/drawing/2014/main" id="{4E42A511-BCCA-504E-B2B7-F00E4E4695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63555" y="1498372"/>
            <a:ext cx="3439812" cy="2293208"/>
          </a:xfrm>
          <a:prstGeom prst="rect">
            <a:avLst/>
          </a:prstGeom>
        </p:spPr>
      </p:pic>
    </p:spTree>
    <p:extLst>
      <p:ext uri="{BB962C8B-B14F-4D97-AF65-F5344CB8AC3E}">
        <p14:creationId xmlns:p14="http://schemas.microsoft.com/office/powerpoint/2010/main" val="23678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8C16-9B3A-D346-9962-A0DAD4C22CD3}"/>
              </a:ext>
            </a:extLst>
          </p:cNvPr>
          <p:cNvSpPr>
            <a:spLocks noGrp="1"/>
          </p:cNvSpPr>
          <p:nvPr>
            <p:ph type="title"/>
          </p:nvPr>
        </p:nvSpPr>
        <p:spPr/>
        <p:txBody>
          <a:bodyPr/>
          <a:lstStyle/>
          <a:p>
            <a:r>
              <a:rPr lang="en-US" dirty="0"/>
              <a:t>Question 1</a:t>
            </a:r>
          </a:p>
        </p:txBody>
      </p:sp>
      <p:sp>
        <p:nvSpPr>
          <p:cNvPr id="3" name="Text Placeholder 2">
            <a:extLst>
              <a:ext uri="{FF2B5EF4-FFF2-40B4-BE49-F238E27FC236}">
                <a16:creationId xmlns:a16="http://schemas.microsoft.com/office/drawing/2014/main" id="{826C3EEB-5CEC-094E-892D-F16D56BC9E39}"/>
              </a:ext>
            </a:extLst>
          </p:cNvPr>
          <p:cNvSpPr>
            <a:spLocks noGrp="1"/>
          </p:cNvSpPr>
          <p:nvPr>
            <p:ph type="body" sz="quarter" idx="13"/>
          </p:nvPr>
        </p:nvSpPr>
        <p:spPr>
          <a:xfrm>
            <a:off x="475488" y="1382852"/>
            <a:ext cx="5453997" cy="4369819"/>
          </a:xfrm>
        </p:spPr>
        <p:txBody>
          <a:bodyPr/>
          <a:lstStyle/>
          <a:p>
            <a:pPr>
              <a:lnSpc>
                <a:spcPct val="100000"/>
              </a:lnSpc>
            </a:pPr>
            <a:r>
              <a:rPr lang="en-US" sz="1900" dirty="0"/>
              <a:t>These are considered to be one of humanity’s most important discoveries as they make communication much more efficient. </a:t>
            </a:r>
          </a:p>
          <a:p>
            <a:endParaRPr lang="en-US" sz="1900" dirty="0"/>
          </a:p>
          <a:p>
            <a:endParaRPr lang="en-US" sz="1900" dirty="0"/>
          </a:p>
        </p:txBody>
      </p:sp>
      <p:sp>
        <p:nvSpPr>
          <p:cNvPr id="6" name="Oval 5">
            <a:extLst>
              <a:ext uri="{FF2B5EF4-FFF2-40B4-BE49-F238E27FC236}">
                <a16:creationId xmlns:a16="http://schemas.microsoft.com/office/drawing/2014/main" id="{8257F17E-603D-3342-B8F7-C73191ECD4C3}"/>
              </a:ext>
            </a:extLst>
          </p:cNvPr>
          <p:cNvSpPr/>
          <p:nvPr/>
        </p:nvSpPr>
        <p:spPr>
          <a:xfrm>
            <a:off x="6215932" y="1534381"/>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rgbClr val="26819E"/>
              </a:solidFill>
            </a:endParaRPr>
          </a:p>
        </p:txBody>
      </p:sp>
      <p:sp>
        <p:nvSpPr>
          <p:cNvPr id="7" name="Rectangle 6">
            <a:extLst>
              <a:ext uri="{FF2B5EF4-FFF2-40B4-BE49-F238E27FC236}">
                <a16:creationId xmlns:a16="http://schemas.microsoft.com/office/drawing/2014/main" id="{D763B99F-03F7-F049-94E7-DE03812A4405}"/>
              </a:ext>
            </a:extLst>
          </p:cNvPr>
          <p:cNvSpPr/>
          <p:nvPr/>
        </p:nvSpPr>
        <p:spPr>
          <a:xfrm>
            <a:off x="6261652" y="2072084"/>
            <a:ext cx="2349013" cy="1354217"/>
          </a:xfrm>
          <a:prstGeom prst="rect">
            <a:avLst/>
          </a:prstGeom>
        </p:spPr>
        <p:txBody>
          <a:bodyPr wrap="square">
            <a:spAutoFit/>
          </a:bodyPr>
          <a:lstStyle/>
          <a:p>
            <a:pPr lvl="0" algn="ctr"/>
            <a:r>
              <a:rPr lang="en-US" sz="1900" dirty="0">
                <a:solidFill>
                  <a:schemeClr val="bg1"/>
                </a:solidFill>
                <a:ea typeface="Calibri"/>
                <a:cs typeface="Calibri"/>
              </a:rPr>
              <a:t>Answer:</a:t>
            </a:r>
          </a:p>
          <a:p>
            <a:pPr lvl="0" algn="ctr"/>
            <a:endParaRPr lang="en-US" sz="1900" b="1" dirty="0">
              <a:solidFill>
                <a:schemeClr val="bg1"/>
              </a:solidFill>
              <a:cs typeface="Calibri"/>
            </a:endParaRPr>
          </a:p>
          <a:p>
            <a:pPr lvl="0" algn="ctr"/>
            <a:r>
              <a:rPr lang="en-US" sz="2200" b="1" dirty="0">
                <a:solidFill>
                  <a:schemeClr val="bg1"/>
                </a:solidFill>
                <a:cs typeface="Calibri"/>
              </a:rPr>
              <a:t>RADIO </a:t>
            </a:r>
          </a:p>
          <a:p>
            <a:pPr lvl="0" algn="ctr"/>
            <a:r>
              <a:rPr lang="en-US" sz="2200" b="1" dirty="0">
                <a:solidFill>
                  <a:schemeClr val="bg1"/>
                </a:solidFill>
                <a:cs typeface="Calibri"/>
              </a:rPr>
              <a:t>WAVES!</a:t>
            </a:r>
            <a:endParaRPr lang="en-US" sz="2200" b="1" dirty="0">
              <a:solidFill>
                <a:schemeClr val="bg1"/>
              </a:solidFill>
            </a:endParaRPr>
          </a:p>
        </p:txBody>
      </p:sp>
      <p:pic>
        <p:nvPicPr>
          <p:cNvPr id="8" name="Picture 7">
            <a:extLst>
              <a:ext uri="{FF2B5EF4-FFF2-40B4-BE49-F238E27FC236}">
                <a16:creationId xmlns:a16="http://schemas.microsoft.com/office/drawing/2014/main" id="{D10A636B-136B-4A43-A794-A16C9CBE5E7C}"/>
              </a:ext>
            </a:extLst>
          </p:cNvPr>
          <p:cNvPicPr>
            <a:picLocks noChangeAspect="1"/>
          </p:cNvPicPr>
          <p:nvPr/>
        </p:nvPicPr>
        <p:blipFill>
          <a:blip r:embed="rId3"/>
          <a:stretch>
            <a:fillRect/>
          </a:stretch>
        </p:blipFill>
        <p:spPr>
          <a:xfrm>
            <a:off x="642650" y="2735271"/>
            <a:ext cx="2684750" cy="2883410"/>
          </a:xfrm>
          <a:prstGeom prst="rect">
            <a:avLst/>
          </a:prstGeom>
        </p:spPr>
      </p:pic>
    </p:spTree>
    <p:extLst>
      <p:ext uri="{BB962C8B-B14F-4D97-AF65-F5344CB8AC3E}">
        <p14:creationId xmlns:p14="http://schemas.microsoft.com/office/powerpoint/2010/main" val="381116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8C16-9B3A-D346-9962-A0DAD4C22CD3}"/>
              </a:ext>
            </a:extLst>
          </p:cNvPr>
          <p:cNvSpPr>
            <a:spLocks noGrp="1"/>
          </p:cNvSpPr>
          <p:nvPr>
            <p:ph type="title"/>
          </p:nvPr>
        </p:nvSpPr>
        <p:spPr/>
        <p:txBody>
          <a:bodyPr/>
          <a:lstStyle/>
          <a:p>
            <a:r>
              <a:rPr lang="en-US" dirty="0"/>
              <a:t>Question 2</a:t>
            </a:r>
          </a:p>
        </p:txBody>
      </p:sp>
      <p:sp>
        <p:nvSpPr>
          <p:cNvPr id="3" name="Text Placeholder 2">
            <a:extLst>
              <a:ext uri="{FF2B5EF4-FFF2-40B4-BE49-F238E27FC236}">
                <a16:creationId xmlns:a16="http://schemas.microsoft.com/office/drawing/2014/main" id="{826C3EEB-5CEC-094E-892D-F16D56BC9E39}"/>
              </a:ext>
            </a:extLst>
          </p:cNvPr>
          <p:cNvSpPr>
            <a:spLocks noGrp="1"/>
          </p:cNvSpPr>
          <p:nvPr>
            <p:ph type="body" sz="quarter" idx="13"/>
          </p:nvPr>
        </p:nvSpPr>
        <p:spPr>
          <a:xfrm>
            <a:off x="475489" y="1382852"/>
            <a:ext cx="4764023" cy="4369819"/>
          </a:xfrm>
        </p:spPr>
        <p:txBody>
          <a:bodyPr/>
          <a:lstStyle/>
          <a:p>
            <a:pPr>
              <a:lnSpc>
                <a:spcPct val="100000"/>
              </a:lnSpc>
            </a:pPr>
            <a:r>
              <a:rPr lang="en-US" sz="1900" dirty="0"/>
              <a:t>These have the smallest wavelengths and the most energy of any other </a:t>
            </a:r>
            <a:r>
              <a:rPr lang="en-US" sz="1900" b="1" dirty="0">
                <a:solidFill>
                  <a:srgbClr val="4DA84F"/>
                </a:solidFill>
              </a:rPr>
              <a:t>wave</a:t>
            </a:r>
            <a:r>
              <a:rPr lang="en-US" sz="1900" dirty="0"/>
              <a:t> </a:t>
            </a:r>
            <a:br>
              <a:rPr lang="en-US" sz="1900" dirty="0"/>
            </a:br>
            <a:r>
              <a:rPr lang="en-US" sz="1900" dirty="0"/>
              <a:t>in the electromagnetic spectrum.</a:t>
            </a:r>
          </a:p>
          <a:p>
            <a:pPr>
              <a:lnSpc>
                <a:spcPct val="100000"/>
              </a:lnSpc>
            </a:pPr>
            <a:endParaRPr lang="en-US" sz="1900" dirty="0"/>
          </a:p>
          <a:p>
            <a:endParaRPr lang="en-US" sz="1900" dirty="0"/>
          </a:p>
          <a:p>
            <a:endParaRPr lang="en-US" sz="1900" dirty="0"/>
          </a:p>
        </p:txBody>
      </p:sp>
      <p:sp>
        <p:nvSpPr>
          <p:cNvPr id="6" name="Oval 5">
            <a:extLst>
              <a:ext uri="{FF2B5EF4-FFF2-40B4-BE49-F238E27FC236}">
                <a16:creationId xmlns:a16="http://schemas.microsoft.com/office/drawing/2014/main" id="{8257F17E-603D-3342-B8F7-C73191ECD4C3}"/>
              </a:ext>
            </a:extLst>
          </p:cNvPr>
          <p:cNvSpPr/>
          <p:nvPr/>
        </p:nvSpPr>
        <p:spPr>
          <a:xfrm>
            <a:off x="6215931" y="1534381"/>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rgbClr val="26819E"/>
              </a:solidFill>
            </a:endParaRPr>
          </a:p>
        </p:txBody>
      </p:sp>
      <p:sp>
        <p:nvSpPr>
          <p:cNvPr id="7" name="Rectangle 6">
            <a:extLst>
              <a:ext uri="{FF2B5EF4-FFF2-40B4-BE49-F238E27FC236}">
                <a16:creationId xmlns:a16="http://schemas.microsoft.com/office/drawing/2014/main" id="{D763B99F-03F7-F049-94E7-DE03812A4405}"/>
              </a:ext>
            </a:extLst>
          </p:cNvPr>
          <p:cNvSpPr/>
          <p:nvPr/>
        </p:nvSpPr>
        <p:spPr>
          <a:xfrm>
            <a:off x="6261651" y="2072084"/>
            <a:ext cx="2349013" cy="1354217"/>
          </a:xfrm>
          <a:prstGeom prst="rect">
            <a:avLst/>
          </a:prstGeom>
        </p:spPr>
        <p:txBody>
          <a:bodyPr wrap="square">
            <a:spAutoFit/>
          </a:bodyPr>
          <a:lstStyle/>
          <a:p>
            <a:pPr lvl="0" algn="ctr"/>
            <a:r>
              <a:rPr lang="en-US" sz="1900" dirty="0">
                <a:solidFill>
                  <a:schemeClr val="bg1"/>
                </a:solidFill>
                <a:ea typeface="Calibri"/>
                <a:cs typeface="Calibri"/>
              </a:rPr>
              <a:t>Answer:</a:t>
            </a:r>
          </a:p>
          <a:p>
            <a:pPr lvl="0" algn="ctr"/>
            <a:endParaRPr lang="en-US" sz="1900" b="1" dirty="0">
              <a:solidFill>
                <a:schemeClr val="bg1"/>
              </a:solidFill>
              <a:cs typeface="Calibri"/>
            </a:endParaRPr>
          </a:p>
          <a:p>
            <a:pPr lvl="0" algn="ctr"/>
            <a:r>
              <a:rPr lang="en-US" sz="2200" b="1" dirty="0">
                <a:solidFill>
                  <a:schemeClr val="bg1"/>
                </a:solidFill>
                <a:cs typeface="Calibri"/>
              </a:rPr>
              <a:t>GAMMA </a:t>
            </a:r>
          </a:p>
          <a:p>
            <a:pPr lvl="0" algn="ctr"/>
            <a:r>
              <a:rPr lang="en-US" sz="2200" b="1" dirty="0">
                <a:solidFill>
                  <a:schemeClr val="bg1"/>
                </a:solidFill>
                <a:cs typeface="Calibri"/>
              </a:rPr>
              <a:t>WAVES!</a:t>
            </a:r>
            <a:endParaRPr lang="en-US" sz="2200" b="1" dirty="0">
              <a:solidFill>
                <a:schemeClr val="bg1"/>
              </a:solidFill>
            </a:endParaRPr>
          </a:p>
        </p:txBody>
      </p:sp>
      <p:pic>
        <p:nvPicPr>
          <p:cNvPr id="8" name="Picture 7">
            <a:extLst>
              <a:ext uri="{FF2B5EF4-FFF2-40B4-BE49-F238E27FC236}">
                <a16:creationId xmlns:a16="http://schemas.microsoft.com/office/drawing/2014/main" id="{EE3DD9E2-5518-EA46-8EE6-EEEDD2A7F6B8}"/>
              </a:ext>
            </a:extLst>
          </p:cNvPr>
          <p:cNvPicPr>
            <a:picLocks noChangeAspect="1"/>
          </p:cNvPicPr>
          <p:nvPr/>
        </p:nvPicPr>
        <p:blipFill>
          <a:blip r:embed="rId3"/>
          <a:stretch>
            <a:fillRect/>
          </a:stretch>
        </p:blipFill>
        <p:spPr>
          <a:xfrm>
            <a:off x="666039" y="2651196"/>
            <a:ext cx="2699461" cy="3107379"/>
          </a:xfrm>
          <a:prstGeom prst="rect">
            <a:avLst/>
          </a:prstGeom>
        </p:spPr>
      </p:pic>
    </p:spTree>
    <p:extLst>
      <p:ext uri="{BB962C8B-B14F-4D97-AF65-F5344CB8AC3E}">
        <p14:creationId xmlns:p14="http://schemas.microsoft.com/office/powerpoint/2010/main" val="401801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8C16-9B3A-D346-9962-A0DAD4C22CD3}"/>
              </a:ext>
            </a:extLst>
          </p:cNvPr>
          <p:cNvSpPr>
            <a:spLocks noGrp="1"/>
          </p:cNvSpPr>
          <p:nvPr>
            <p:ph type="title"/>
          </p:nvPr>
        </p:nvSpPr>
        <p:spPr>
          <a:xfrm>
            <a:off x="2548030" y="-198578"/>
            <a:ext cx="6449130" cy="1325562"/>
          </a:xfrm>
        </p:spPr>
        <p:txBody>
          <a:bodyPr/>
          <a:lstStyle/>
          <a:p>
            <a:r>
              <a:rPr lang="en-US" dirty="0"/>
              <a:t>Question 3</a:t>
            </a:r>
          </a:p>
        </p:txBody>
      </p:sp>
      <p:sp>
        <p:nvSpPr>
          <p:cNvPr id="3" name="Text Placeholder 2">
            <a:extLst>
              <a:ext uri="{FF2B5EF4-FFF2-40B4-BE49-F238E27FC236}">
                <a16:creationId xmlns:a16="http://schemas.microsoft.com/office/drawing/2014/main" id="{826C3EEB-5CEC-094E-892D-F16D56BC9E39}"/>
              </a:ext>
            </a:extLst>
          </p:cNvPr>
          <p:cNvSpPr>
            <a:spLocks noGrp="1"/>
          </p:cNvSpPr>
          <p:nvPr>
            <p:ph type="body" sz="quarter" idx="13"/>
          </p:nvPr>
        </p:nvSpPr>
        <p:spPr>
          <a:xfrm>
            <a:off x="475489" y="1382852"/>
            <a:ext cx="4325111" cy="4369819"/>
          </a:xfrm>
        </p:spPr>
        <p:txBody>
          <a:bodyPr/>
          <a:lstStyle/>
          <a:p>
            <a:pPr>
              <a:lnSpc>
                <a:spcPct val="100000"/>
              </a:lnSpc>
            </a:pPr>
            <a:r>
              <a:rPr lang="en-US" sz="1900" dirty="0"/>
              <a:t>NASA and other space agencies use these for deep space communication.</a:t>
            </a:r>
          </a:p>
          <a:p>
            <a:pPr>
              <a:lnSpc>
                <a:spcPct val="100000"/>
              </a:lnSpc>
            </a:pPr>
            <a:endParaRPr lang="en-US" sz="1900" dirty="0"/>
          </a:p>
        </p:txBody>
      </p:sp>
      <p:sp>
        <p:nvSpPr>
          <p:cNvPr id="6" name="Oval 5">
            <a:extLst>
              <a:ext uri="{FF2B5EF4-FFF2-40B4-BE49-F238E27FC236}">
                <a16:creationId xmlns:a16="http://schemas.microsoft.com/office/drawing/2014/main" id="{8257F17E-603D-3342-B8F7-C73191ECD4C3}"/>
              </a:ext>
            </a:extLst>
          </p:cNvPr>
          <p:cNvSpPr/>
          <p:nvPr/>
        </p:nvSpPr>
        <p:spPr>
          <a:xfrm>
            <a:off x="6215931" y="1534381"/>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rgbClr val="26819E"/>
              </a:solidFill>
            </a:endParaRPr>
          </a:p>
        </p:txBody>
      </p:sp>
      <p:sp>
        <p:nvSpPr>
          <p:cNvPr id="7" name="Rectangle 6">
            <a:extLst>
              <a:ext uri="{FF2B5EF4-FFF2-40B4-BE49-F238E27FC236}">
                <a16:creationId xmlns:a16="http://schemas.microsoft.com/office/drawing/2014/main" id="{D763B99F-03F7-F049-94E7-DE03812A4405}"/>
              </a:ext>
            </a:extLst>
          </p:cNvPr>
          <p:cNvSpPr/>
          <p:nvPr/>
        </p:nvSpPr>
        <p:spPr>
          <a:xfrm>
            <a:off x="6261651" y="2072084"/>
            <a:ext cx="2349013" cy="1015663"/>
          </a:xfrm>
          <a:prstGeom prst="rect">
            <a:avLst/>
          </a:prstGeom>
        </p:spPr>
        <p:txBody>
          <a:bodyPr wrap="square">
            <a:spAutoFit/>
          </a:bodyPr>
          <a:lstStyle/>
          <a:p>
            <a:pPr lvl="0" algn="ctr"/>
            <a:r>
              <a:rPr lang="en-US" sz="1900" dirty="0">
                <a:solidFill>
                  <a:schemeClr val="bg1"/>
                </a:solidFill>
                <a:ea typeface="Calibri"/>
                <a:cs typeface="Calibri"/>
              </a:rPr>
              <a:t>Answer:</a:t>
            </a:r>
          </a:p>
          <a:p>
            <a:pPr lvl="0" algn="ctr"/>
            <a:endParaRPr lang="en-US" sz="1900" b="1" dirty="0">
              <a:solidFill>
                <a:schemeClr val="bg1"/>
              </a:solidFill>
              <a:cs typeface="Calibri"/>
            </a:endParaRPr>
          </a:p>
          <a:p>
            <a:pPr lvl="0" algn="ctr"/>
            <a:r>
              <a:rPr lang="en-US" sz="2200" b="1" dirty="0">
                <a:solidFill>
                  <a:schemeClr val="bg1"/>
                </a:solidFill>
                <a:cs typeface="Calibri"/>
              </a:rPr>
              <a:t>MICROWAVES!</a:t>
            </a:r>
            <a:endParaRPr lang="en-US" sz="2200" b="1" dirty="0">
              <a:solidFill>
                <a:schemeClr val="bg1"/>
              </a:solidFill>
            </a:endParaRPr>
          </a:p>
        </p:txBody>
      </p:sp>
      <p:pic>
        <p:nvPicPr>
          <p:cNvPr id="8" name="Picture 7">
            <a:extLst>
              <a:ext uri="{FF2B5EF4-FFF2-40B4-BE49-F238E27FC236}">
                <a16:creationId xmlns:a16="http://schemas.microsoft.com/office/drawing/2014/main" id="{542A5CA7-979D-1340-8EE2-74DE58935054}"/>
              </a:ext>
            </a:extLst>
          </p:cNvPr>
          <p:cNvPicPr>
            <a:picLocks noChangeAspect="1"/>
          </p:cNvPicPr>
          <p:nvPr/>
        </p:nvPicPr>
        <p:blipFill>
          <a:blip r:embed="rId3"/>
          <a:stretch>
            <a:fillRect/>
          </a:stretch>
        </p:blipFill>
        <p:spPr>
          <a:xfrm>
            <a:off x="647173" y="2416014"/>
            <a:ext cx="2515127" cy="3264177"/>
          </a:xfrm>
          <a:prstGeom prst="rect">
            <a:avLst/>
          </a:prstGeom>
        </p:spPr>
      </p:pic>
    </p:spTree>
    <p:extLst>
      <p:ext uri="{BB962C8B-B14F-4D97-AF65-F5344CB8AC3E}">
        <p14:creationId xmlns:p14="http://schemas.microsoft.com/office/powerpoint/2010/main" val="404240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8C16-9B3A-D346-9962-A0DAD4C22CD3}"/>
              </a:ext>
            </a:extLst>
          </p:cNvPr>
          <p:cNvSpPr>
            <a:spLocks noGrp="1"/>
          </p:cNvSpPr>
          <p:nvPr>
            <p:ph type="title"/>
          </p:nvPr>
        </p:nvSpPr>
        <p:spPr/>
        <p:txBody>
          <a:bodyPr/>
          <a:lstStyle/>
          <a:p>
            <a:r>
              <a:rPr lang="en-US" dirty="0"/>
              <a:t>Question 4</a:t>
            </a:r>
          </a:p>
        </p:txBody>
      </p:sp>
      <p:sp>
        <p:nvSpPr>
          <p:cNvPr id="3" name="Text Placeholder 2">
            <a:extLst>
              <a:ext uri="{FF2B5EF4-FFF2-40B4-BE49-F238E27FC236}">
                <a16:creationId xmlns:a16="http://schemas.microsoft.com/office/drawing/2014/main" id="{826C3EEB-5CEC-094E-892D-F16D56BC9E39}"/>
              </a:ext>
            </a:extLst>
          </p:cNvPr>
          <p:cNvSpPr>
            <a:spLocks noGrp="1"/>
          </p:cNvSpPr>
          <p:nvPr>
            <p:ph type="body" sz="quarter" idx="13"/>
          </p:nvPr>
        </p:nvSpPr>
        <p:spPr>
          <a:xfrm>
            <a:off x="475489" y="1382852"/>
            <a:ext cx="4206239" cy="4369819"/>
          </a:xfrm>
        </p:spPr>
        <p:txBody>
          <a:bodyPr/>
          <a:lstStyle/>
          <a:p>
            <a:pPr>
              <a:lnSpc>
                <a:spcPct val="100000"/>
              </a:lnSpc>
            </a:pPr>
            <a:r>
              <a:rPr lang="en-US" sz="1900" dirty="0"/>
              <a:t>This form of radiation is actually a helium nucleus. </a:t>
            </a:r>
          </a:p>
          <a:p>
            <a:pPr>
              <a:lnSpc>
                <a:spcPct val="100000"/>
              </a:lnSpc>
            </a:pPr>
            <a:endParaRPr lang="en-US" sz="1900" dirty="0"/>
          </a:p>
        </p:txBody>
      </p:sp>
      <p:sp>
        <p:nvSpPr>
          <p:cNvPr id="6" name="Oval 5">
            <a:extLst>
              <a:ext uri="{FF2B5EF4-FFF2-40B4-BE49-F238E27FC236}">
                <a16:creationId xmlns:a16="http://schemas.microsoft.com/office/drawing/2014/main" id="{8257F17E-603D-3342-B8F7-C73191ECD4C3}"/>
              </a:ext>
            </a:extLst>
          </p:cNvPr>
          <p:cNvSpPr/>
          <p:nvPr/>
        </p:nvSpPr>
        <p:spPr>
          <a:xfrm>
            <a:off x="6215931" y="1534380"/>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rgbClr val="26819E"/>
              </a:solidFill>
            </a:endParaRPr>
          </a:p>
        </p:txBody>
      </p:sp>
      <p:sp>
        <p:nvSpPr>
          <p:cNvPr id="7" name="Rectangle 6">
            <a:extLst>
              <a:ext uri="{FF2B5EF4-FFF2-40B4-BE49-F238E27FC236}">
                <a16:creationId xmlns:a16="http://schemas.microsoft.com/office/drawing/2014/main" id="{D763B99F-03F7-F049-94E7-DE03812A4405}"/>
              </a:ext>
            </a:extLst>
          </p:cNvPr>
          <p:cNvSpPr/>
          <p:nvPr/>
        </p:nvSpPr>
        <p:spPr>
          <a:xfrm>
            <a:off x="6261651" y="2072083"/>
            <a:ext cx="2349013" cy="1354217"/>
          </a:xfrm>
          <a:prstGeom prst="rect">
            <a:avLst/>
          </a:prstGeom>
        </p:spPr>
        <p:txBody>
          <a:bodyPr wrap="square">
            <a:spAutoFit/>
          </a:bodyPr>
          <a:lstStyle/>
          <a:p>
            <a:pPr lvl="0" algn="ctr"/>
            <a:r>
              <a:rPr lang="en-US" sz="1900" dirty="0">
                <a:solidFill>
                  <a:schemeClr val="bg1"/>
                </a:solidFill>
                <a:ea typeface="Calibri"/>
                <a:cs typeface="Calibri"/>
              </a:rPr>
              <a:t>Answer:</a:t>
            </a:r>
          </a:p>
          <a:p>
            <a:pPr lvl="0" algn="ctr"/>
            <a:endParaRPr lang="en-US" sz="1900" b="1" dirty="0">
              <a:solidFill>
                <a:schemeClr val="bg1"/>
              </a:solidFill>
              <a:cs typeface="Calibri"/>
            </a:endParaRPr>
          </a:p>
          <a:p>
            <a:pPr lvl="0" algn="ctr"/>
            <a:r>
              <a:rPr lang="en-US" sz="2200" b="1" dirty="0">
                <a:solidFill>
                  <a:schemeClr val="bg1"/>
                </a:solidFill>
                <a:cs typeface="Calibri"/>
              </a:rPr>
              <a:t>ALPHA</a:t>
            </a:r>
          </a:p>
          <a:p>
            <a:pPr lvl="0" algn="ctr"/>
            <a:r>
              <a:rPr lang="en-US" sz="2200" b="1" dirty="0">
                <a:solidFill>
                  <a:schemeClr val="bg1"/>
                </a:solidFill>
                <a:cs typeface="Calibri"/>
              </a:rPr>
              <a:t>RADIATION!</a:t>
            </a:r>
            <a:endParaRPr lang="en-US" sz="2200" b="1" dirty="0">
              <a:solidFill>
                <a:schemeClr val="bg1"/>
              </a:solidFill>
            </a:endParaRPr>
          </a:p>
        </p:txBody>
      </p:sp>
      <p:pic>
        <p:nvPicPr>
          <p:cNvPr id="8" name="Picture 7" descr="A picture containing building, clock, window, light&#10;&#10;Description automatically generated">
            <a:extLst>
              <a:ext uri="{FF2B5EF4-FFF2-40B4-BE49-F238E27FC236}">
                <a16:creationId xmlns:a16="http://schemas.microsoft.com/office/drawing/2014/main" id="{B3AC4B6B-A3DE-804B-8611-57E9A4E7BAAB}"/>
              </a:ext>
            </a:extLst>
          </p:cNvPr>
          <p:cNvPicPr>
            <a:picLocks noChangeAspect="1"/>
          </p:cNvPicPr>
          <p:nvPr/>
        </p:nvPicPr>
        <p:blipFill>
          <a:blip r:embed="rId3"/>
          <a:stretch>
            <a:fillRect/>
          </a:stretch>
        </p:blipFill>
        <p:spPr>
          <a:xfrm>
            <a:off x="576512" y="2350030"/>
            <a:ext cx="3417264" cy="3417264"/>
          </a:xfrm>
          <a:prstGeom prst="rect">
            <a:avLst/>
          </a:prstGeom>
        </p:spPr>
      </p:pic>
    </p:spTree>
    <p:extLst>
      <p:ext uri="{BB962C8B-B14F-4D97-AF65-F5344CB8AC3E}">
        <p14:creationId xmlns:p14="http://schemas.microsoft.com/office/powerpoint/2010/main" val="250455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8C16-9B3A-D346-9962-A0DAD4C22CD3}"/>
              </a:ext>
            </a:extLst>
          </p:cNvPr>
          <p:cNvSpPr>
            <a:spLocks noGrp="1"/>
          </p:cNvSpPr>
          <p:nvPr>
            <p:ph type="title"/>
          </p:nvPr>
        </p:nvSpPr>
        <p:spPr/>
        <p:txBody>
          <a:bodyPr/>
          <a:lstStyle/>
          <a:p>
            <a:r>
              <a:rPr lang="en-US" dirty="0"/>
              <a:t>Question 5</a:t>
            </a:r>
          </a:p>
        </p:txBody>
      </p:sp>
      <p:sp>
        <p:nvSpPr>
          <p:cNvPr id="3" name="Text Placeholder 2">
            <a:extLst>
              <a:ext uri="{FF2B5EF4-FFF2-40B4-BE49-F238E27FC236}">
                <a16:creationId xmlns:a16="http://schemas.microsoft.com/office/drawing/2014/main" id="{826C3EEB-5CEC-094E-892D-F16D56BC9E39}"/>
              </a:ext>
            </a:extLst>
          </p:cNvPr>
          <p:cNvSpPr>
            <a:spLocks noGrp="1"/>
          </p:cNvSpPr>
          <p:nvPr>
            <p:ph type="body" sz="quarter" idx="13"/>
          </p:nvPr>
        </p:nvSpPr>
        <p:spPr>
          <a:xfrm>
            <a:off x="475489" y="1382852"/>
            <a:ext cx="5219917" cy="4369819"/>
          </a:xfrm>
        </p:spPr>
        <p:txBody>
          <a:bodyPr/>
          <a:lstStyle/>
          <a:p>
            <a:pPr>
              <a:lnSpc>
                <a:spcPct val="100000"/>
              </a:lnSpc>
            </a:pPr>
            <a:r>
              <a:rPr lang="en-US" sz="1900" dirty="0"/>
              <a:t>This type of radiation lies in the invisible spectrum which gives it the name ‘black light.’</a:t>
            </a:r>
          </a:p>
          <a:p>
            <a:pPr>
              <a:lnSpc>
                <a:spcPct val="100000"/>
              </a:lnSpc>
            </a:pPr>
            <a:endParaRPr lang="en-US" sz="1900" dirty="0"/>
          </a:p>
        </p:txBody>
      </p:sp>
      <p:sp>
        <p:nvSpPr>
          <p:cNvPr id="6" name="Oval 5">
            <a:extLst>
              <a:ext uri="{FF2B5EF4-FFF2-40B4-BE49-F238E27FC236}">
                <a16:creationId xmlns:a16="http://schemas.microsoft.com/office/drawing/2014/main" id="{8257F17E-603D-3342-B8F7-C73191ECD4C3}"/>
              </a:ext>
            </a:extLst>
          </p:cNvPr>
          <p:cNvSpPr/>
          <p:nvPr/>
        </p:nvSpPr>
        <p:spPr>
          <a:xfrm>
            <a:off x="6215931" y="1525835"/>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rgbClr val="26819E"/>
              </a:solidFill>
            </a:endParaRPr>
          </a:p>
        </p:txBody>
      </p:sp>
      <p:sp>
        <p:nvSpPr>
          <p:cNvPr id="7" name="Rectangle 6">
            <a:extLst>
              <a:ext uri="{FF2B5EF4-FFF2-40B4-BE49-F238E27FC236}">
                <a16:creationId xmlns:a16="http://schemas.microsoft.com/office/drawing/2014/main" id="{D763B99F-03F7-F049-94E7-DE03812A4405}"/>
              </a:ext>
            </a:extLst>
          </p:cNvPr>
          <p:cNvSpPr/>
          <p:nvPr/>
        </p:nvSpPr>
        <p:spPr>
          <a:xfrm>
            <a:off x="6261651" y="2063538"/>
            <a:ext cx="2349013" cy="1692771"/>
          </a:xfrm>
          <a:prstGeom prst="rect">
            <a:avLst/>
          </a:prstGeom>
        </p:spPr>
        <p:txBody>
          <a:bodyPr wrap="square">
            <a:spAutoFit/>
          </a:bodyPr>
          <a:lstStyle/>
          <a:p>
            <a:pPr lvl="0" algn="ctr"/>
            <a:r>
              <a:rPr lang="en-US" sz="1900" dirty="0">
                <a:solidFill>
                  <a:schemeClr val="bg1"/>
                </a:solidFill>
                <a:ea typeface="Calibri"/>
                <a:cs typeface="Calibri"/>
              </a:rPr>
              <a:t>Answer:</a:t>
            </a:r>
          </a:p>
          <a:p>
            <a:pPr lvl="0" algn="ctr"/>
            <a:endParaRPr lang="en-US" sz="1900" b="1" dirty="0">
              <a:solidFill>
                <a:schemeClr val="bg1"/>
              </a:solidFill>
              <a:cs typeface="Calibri"/>
            </a:endParaRPr>
          </a:p>
          <a:p>
            <a:pPr lvl="0" algn="ctr"/>
            <a:r>
              <a:rPr lang="en-US" sz="2200" b="1" dirty="0">
                <a:solidFill>
                  <a:schemeClr val="bg1"/>
                </a:solidFill>
                <a:cs typeface="Calibri"/>
              </a:rPr>
              <a:t>ULTRAVIOLET RADIATION (UV)!</a:t>
            </a:r>
            <a:endParaRPr lang="en-US" sz="2200" b="1" dirty="0">
              <a:solidFill>
                <a:schemeClr val="bg1"/>
              </a:solidFill>
            </a:endParaRPr>
          </a:p>
        </p:txBody>
      </p:sp>
      <p:pic>
        <p:nvPicPr>
          <p:cNvPr id="8" name="Picture 7" descr="A picture containing drawing&#10;&#10;Description automatically generated">
            <a:extLst>
              <a:ext uri="{FF2B5EF4-FFF2-40B4-BE49-F238E27FC236}">
                <a16:creationId xmlns:a16="http://schemas.microsoft.com/office/drawing/2014/main" id="{CF8B972A-5F08-7045-A650-BA9EAD5288E8}"/>
              </a:ext>
            </a:extLst>
          </p:cNvPr>
          <p:cNvPicPr>
            <a:picLocks noChangeAspect="1"/>
          </p:cNvPicPr>
          <p:nvPr/>
        </p:nvPicPr>
        <p:blipFill>
          <a:blip r:embed="rId3"/>
          <a:stretch>
            <a:fillRect/>
          </a:stretch>
        </p:blipFill>
        <p:spPr>
          <a:xfrm>
            <a:off x="649400" y="2539571"/>
            <a:ext cx="2985400" cy="3213100"/>
          </a:xfrm>
          <a:prstGeom prst="rect">
            <a:avLst/>
          </a:prstGeom>
        </p:spPr>
      </p:pic>
    </p:spTree>
    <p:extLst>
      <p:ext uri="{BB962C8B-B14F-4D97-AF65-F5344CB8AC3E}">
        <p14:creationId xmlns:p14="http://schemas.microsoft.com/office/powerpoint/2010/main" val="197604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8C16-9B3A-D346-9962-A0DAD4C22CD3}"/>
              </a:ext>
            </a:extLst>
          </p:cNvPr>
          <p:cNvSpPr>
            <a:spLocks noGrp="1"/>
          </p:cNvSpPr>
          <p:nvPr>
            <p:ph type="title"/>
          </p:nvPr>
        </p:nvSpPr>
        <p:spPr>
          <a:xfrm>
            <a:off x="2543772" y="-195269"/>
            <a:ext cx="6449130" cy="1325562"/>
          </a:xfrm>
        </p:spPr>
        <p:txBody>
          <a:bodyPr/>
          <a:lstStyle/>
          <a:p>
            <a:r>
              <a:rPr lang="en-US" dirty="0"/>
              <a:t>Question 6</a:t>
            </a:r>
          </a:p>
        </p:txBody>
      </p:sp>
      <p:sp>
        <p:nvSpPr>
          <p:cNvPr id="3" name="Text Placeholder 2">
            <a:extLst>
              <a:ext uri="{FF2B5EF4-FFF2-40B4-BE49-F238E27FC236}">
                <a16:creationId xmlns:a16="http://schemas.microsoft.com/office/drawing/2014/main" id="{826C3EEB-5CEC-094E-892D-F16D56BC9E39}"/>
              </a:ext>
            </a:extLst>
          </p:cNvPr>
          <p:cNvSpPr>
            <a:spLocks noGrp="1"/>
          </p:cNvSpPr>
          <p:nvPr>
            <p:ph type="body" sz="quarter" idx="13"/>
          </p:nvPr>
        </p:nvSpPr>
        <p:spPr>
          <a:xfrm>
            <a:off x="475489" y="1382852"/>
            <a:ext cx="4206239" cy="4369819"/>
          </a:xfrm>
        </p:spPr>
        <p:txBody>
          <a:bodyPr/>
          <a:lstStyle/>
          <a:p>
            <a:pPr>
              <a:lnSpc>
                <a:spcPct val="100000"/>
              </a:lnSpc>
            </a:pPr>
            <a:r>
              <a:rPr lang="en-US" sz="1900" dirty="0"/>
              <a:t>This is the only form of radiation that can make other objects radioactive.</a:t>
            </a:r>
          </a:p>
          <a:p>
            <a:pPr>
              <a:lnSpc>
                <a:spcPct val="100000"/>
              </a:lnSpc>
            </a:pPr>
            <a:endParaRPr lang="en-US" sz="1900" dirty="0"/>
          </a:p>
        </p:txBody>
      </p:sp>
      <p:sp>
        <p:nvSpPr>
          <p:cNvPr id="6" name="Oval 5">
            <a:extLst>
              <a:ext uri="{FF2B5EF4-FFF2-40B4-BE49-F238E27FC236}">
                <a16:creationId xmlns:a16="http://schemas.microsoft.com/office/drawing/2014/main" id="{8257F17E-603D-3342-B8F7-C73191ECD4C3}"/>
              </a:ext>
            </a:extLst>
          </p:cNvPr>
          <p:cNvSpPr/>
          <p:nvPr/>
        </p:nvSpPr>
        <p:spPr>
          <a:xfrm>
            <a:off x="6215931" y="1524257"/>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rgbClr val="26819E"/>
              </a:solidFill>
            </a:endParaRPr>
          </a:p>
        </p:txBody>
      </p:sp>
      <p:sp>
        <p:nvSpPr>
          <p:cNvPr id="7" name="Rectangle 6">
            <a:extLst>
              <a:ext uri="{FF2B5EF4-FFF2-40B4-BE49-F238E27FC236}">
                <a16:creationId xmlns:a16="http://schemas.microsoft.com/office/drawing/2014/main" id="{D763B99F-03F7-F049-94E7-DE03812A4405}"/>
              </a:ext>
            </a:extLst>
          </p:cNvPr>
          <p:cNvSpPr/>
          <p:nvPr/>
        </p:nvSpPr>
        <p:spPr>
          <a:xfrm>
            <a:off x="6261651" y="2061960"/>
            <a:ext cx="2349013" cy="1354217"/>
          </a:xfrm>
          <a:prstGeom prst="rect">
            <a:avLst/>
          </a:prstGeom>
        </p:spPr>
        <p:txBody>
          <a:bodyPr wrap="square">
            <a:spAutoFit/>
          </a:bodyPr>
          <a:lstStyle/>
          <a:p>
            <a:pPr lvl="0" algn="ctr"/>
            <a:r>
              <a:rPr lang="en-US" sz="1900" dirty="0">
                <a:solidFill>
                  <a:schemeClr val="bg1"/>
                </a:solidFill>
                <a:ea typeface="Calibri"/>
                <a:cs typeface="Calibri"/>
              </a:rPr>
              <a:t>Answer:</a:t>
            </a:r>
          </a:p>
          <a:p>
            <a:pPr lvl="0" algn="ctr"/>
            <a:endParaRPr lang="en-US" sz="1900" b="1" dirty="0">
              <a:solidFill>
                <a:schemeClr val="bg1"/>
              </a:solidFill>
              <a:cs typeface="Calibri"/>
            </a:endParaRPr>
          </a:p>
          <a:p>
            <a:pPr lvl="0" algn="ctr"/>
            <a:r>
              <a:rPr lang="en-US" sz="2200" b="1" dirty="0">
                <a:solidFill>
                  <a:schemeClr val="bg1"/>
                </a:solidFill>
                <a:cs typeface="Calibri"/>
              </a:rPr>
              <a:t>NEUTRON RADIATION!</a:t>
            </a:r>
            <a:endParaRPr lang="en-US" sz="2200" b="1" dirty="0">
              <a:solidFill>
                <a:schemeClr val="bg1"/>
              </a:solidFill>
            </a:endParaRPr>
          </a:p>
        </p:txBody>
      </p:sp>
      <p:pic>
        <p:nvPicPr>
          <p:cNvPr id="8" name="Picture 7">
            <a:extLst>
              <a:ext uri="{FF2B5EF4-FFF2-40B4-BE49-F238E27FC236}">
                <a16:creationId xmlns:a16="http://schemas.microsoft.com/office/drawing/2014/main" id="{D18E0F0D-D446-5A4B-A91F-D504AC7EAD74}"/>
              </a:ext>
            </a:extLst>
          </p:cNvPr>
          <p:cNvPicPr>
            <a:picLocks noChangeAspect="1"/>
          </p:cNvPicPr>
          <p:nvPr/>
        </p:nvPicPr>
        <p:blipFill>
          <a:blip r:embed="rId3"/>
          <a:stretch>
            <a:fillRect/>
          </a:stretch>
        </p:blipFill>
        <p:spPr>
          <a:xfrm>
            <a:off x="622300" y="2298699"/>
            <a:ext cx="2959099" cy="3495799"/>
          </a:xfrm>
          <a:prstGeom prst="rect">
            <a:avLst/>
          </a:prstGeom>
        </p:spPr>
      </p:pic>
    </p:spTree>
    <p:extLst>
      <p:ext uri="{BB962C8B-B14F-4D97-AF65-F5344CB8AC3E}">
        <p14:creationId xmlns:p14="http://schemas.microsoft.com/office/powerpoint/2010/main" val="367702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8C16-9B3A-D346-9962-A0DAD4C22CD3}"/>
              </a:ext>
            </a:extLst>
          </p:cNvPr>
          <p:cNvSpPr>
            <a:spLocks noGrp="1"/>
          </p:cNvSpPr>
          <p:nvPr>
            <p:ph type="title"/>
          </p:nvPr>
        </p:nvSpPr>
        <p:spPr/>
        <p:txBody>
          <a:bodyPr/>
          <a:lstStyle/>
          <a:p>
            <a:r>
              <a:rPr lang="en-US" dirty="0"/>
              <a:t>Question 7</a:t>
            </a:r>
          </a:p>
        </p:txBody>
      </p:sp>
      <p:sp>
        <p:nvSpPr>
          <p:cNvPr id="3" name="Text Placeholder 2">
            <a:extLst>
              <a:ext uri="{FF2B5EF4-FFF2-40B4-BE49-F238E27FC236}">
                <a16:creationId xmlns:a16="http://schemas.microsoft.com/office/drawing/2014/main" id="{826C3EEB-5CEC-094E-892D-F16D56BC9E39}"/>
              </a:ext>
            </a:extLst>
          </p:cNvPr>
          <p:cNvSpPr>
            <a:spLocks noGrp="1"/>
          </p:cNvSpPr>
          <p:nvPr>
            <p:ph type="body" sz="quarter" idx="13"/>
          </p:nvPr>
        </p:nvSpPr>
        <p:spPr>
          <a:xfrm>
            <a:off x="475489" y="1382852"/>
            <a:ext cx="5128477" cy="4369819"/>
          </a:xfrm>
        </p:spPr>
        <p:txBody>
          <a:bodyPr/>
          <a:lstStyle/>
          <a:p>
            <a:pPr>
              <a:lnSpc>
                <a:spcPct val="100000"/>
              </a:lnSpc>
            </a:pPr>
            <a:r>
              <a:rPr lang="en-US" sz="1900" dirty="0"/>
              <a:t>We only see color because our eyes can detect the reflection of this type of radiation off of objects.</a:t>
            </a:r>
          </a:p>
          <a:p>
            <a:pPr>
              <a:lnSpc>
                <a:spcPct val="100000"/>
              </a:lnSpc>
            </a:pPr>
            <a:endParaRPr lang="en-US" sz="1900" dirty="0"/>
          </a:p>
        </p:txBody>
      </p:sp>
      <p:sp>
        <p:nvSpPr>
          <p:cNvPr id="6" name="Oval 5">
            <a:extLst>
              <a:ext uri="{FF2B5EF4-FFF2-40B4-BE49-F238E27FC236}">
                <a16:creationId xmlns:a16="http://schemas.microsoft.com/office/drawing/2014/main" id="{8257F17E-603D-3342-B8F7-C73191ECD4C3}"/>
              </a:ext>
            </a:extLst>
          </p:cNvPr>
          <p:cNvSpPr/>
          <p:nvPr/>
        </p:nvSpPr>
        <p:spPr>
          <a:xfrm>
            <a:off x="6215931" y="1526545"/>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rgbClr val="26819E"/>
              </a:solidFill>
            </a:endParaRPr>
          </a:p>
        </p:txBody>
      </p:sp>
      <p:sp>
        <p:nvSpPr>
          <p:cNvPr id="7" name="Rectangle 6">
            <a:extLst>
              <a:ext uri="{FF2B5EF4-FFF2-40B4-BE49-F238E27FC236}">
                <a16:creationId xmlns:a16="http://schemas.microsoft.com/office/drawing/2014/main" id="{D763B99F-03F7-F049-94E7-DE03812A4405}"/>
              </a:ext>
            </a:extLst>
          </p:cNvPr>
          <p:cNvSpPr/>
          <p:nvPr/>
        </p:nvSpPr>
        <p:spPr>
          <a:xfrm>
            <a:off x="6261651" y="2064248"/>
            <a:ext cx="2349013" cy="1354217"/>
          </a:xfrm>
          <a:prstGeom prst="rect">
            <a:avLst/>
          </a:prstGeom>
        </p:spPr>
        <p:txBody>
          <a:bodyPr wrap="square">
            <a:spAutoFit/>
          </a:bodyPr>
          <a:lstStyle/>
          <a:p>
            <a:pPr lvl="0" algn="ctr"/>
            <a:r>
              <a:rPr lang="en-US" sz="1900" dirty="0">
                <a:solidFill>
                  <a:schemeClr val="bg1"/>
                </a:solidFill>
                <a:ea typeface="Calibri"/>
                <a:cs typeface="Calibri"/>
              </a:rPr>
              <a:t>Answer:</a:t>
            </a:r>
          </a:p>
          <a:p>
            <a:pPr lvl="0" algn="ctr"/>
            <a:endParaRPr lang="en-US" sz="1900" b="1" dirty="0">
              <a:solidFill>
                <a:schemeClr val="bg1"/>
              </a:solidFill>
              <a:cs typeface="Calibri"/>
            </a:endParaRPr>
          </a:p>
          <a:p>
            <a:pPr lvl="0" algn="ctr"/>
            <a:r>
              <a:rPr lang="en-US" sz="2200" b="1" dirty="0">
                <a:solidFill>
                  <a:schemeClr val="bg1"/>
                </a:solidFill>
                <a:cs typeface="Calibri"/>
              </a:rPr>
              <a:t>VISIBLE </a:t>
            </a:r>
          </a:p>
          <a:p>
            <a:pPr lvl="0" algn="ctr"/>
            <a:r>
              <a:rPr lang="en-US" sz="2200" b="1" dirty="0">
                <a:solidFill>
                  <a:schemeClr val="bg1"/>
                </a:solidFill>
                <a:cs typeface="Calibri"/>
              </a:rPr>
              <a:t>LIGHT!</a:t>
            </a:r>
            <a:endParaRPr lang="en-US" sz="2200" b="1" dirty="0">
              <a:solidFill>
                <a:schemeClr val="bg1"/>
              </a:solidFill>
            </a:endParaRPr>
          </a:p>
        </p:txBody>
      </p:sp>
      <p:pic>
        <p:nvPicPr>
          <p:cNvPr id="8" name="Picture 7">
            <a:extLst>
              <a:ext uri="{FF2B5EF4-FFF2-40B4-BE49-F238E27FC236}">
                <a16:creationId xmlns:a16="http://schemas.microsoft.com/office/drawing/2014/main" id="{6EC28992-37E8-644F-86FF-AEA462CA85A9}"/>
              </a:ext>
            </a:extLst>
          </p:cNvPr>
          <p:cNvPicPr>
            <a:picLocks noChangeAspect="1"/>
          </p:cNvPicPr>
          <p:nvPr/>
        </p:nvPicPr>
        <p:blipFill>
          <a:blip r:embed="rId3"/>
          <a:stretch>
            <a:fillRect/>
          </a:stretch>
        </p:blipFill>
        <p:spPr>
          <a:xfrm>
            <a:off x="646623" y="2625368"/>
            <a:ext cx="2975351" cy="3163820"/>
          </a:xfrm>
          <a:prstGeom prst="rect">
            <a:avLst/>
          </a:prstGeom>
        </p:spPr>
      </p:pic>
    </p:spTree>
    <p:extLst>
      <p:ext uri="{BB962C8B-B14F-4D97-AF65-F5344CB8AC3E}">
        <p14:creationId xmlns:p14="http://schemas.microsoft.com/office/powerpoint/2010/main" val="345046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8C16-9B3A-D346-9962-A0DAD4C22CD3}"/>
              </a:ext>
            </a:extLst>
          </p:cNvPr>
          <p:cNvSpPr>
            <a:spLocks noGrp="1"/>
          </p:cNvSpPr>
          <p:nvPr>
            <p:ph type="title"/>
          </p:nvPr>
        </p:nvSpPr>
        <p:spPr/>
        <p:txBody>
          <a:bodyPr/>
          <a:lstStyle/>
          <a:p>
            <a:r>
              <a:rPr lang="en-US" dirty="0"/>
              <a:t>Question 8</a:t>
            </a:r>
          </a:p>
        </p:txBody>
      </p:sp>
      <p:sp>
        <p:nvSpPr>
          <p:cNvPr id="3" name="Text Placeholder 2">
            <a:extLst>
              <a:ext uri="{FF2B5EF4-FFF2-40B4-BE49-F238E27FC236}">
                <a16:creationId xmlns:a16="http://schemas.microsoft.com/office/drawing/2014/main" id="{826C3EEB-5CEC-094E-892D-F16D56BC9E39}"/>
              </a:ext>
            </a:extLst>
          </p:cNvPr>
          <p:cNvSpPr>
            <a:spLocks noGrp="1"/>
          </p:cNvSpPr>
          <p:nvPr>
            <p:ph type="body" sz="quarter" idx="13"/>
          </p:nvPr>
        </p:nvSpPr>
        <p:spPr>
          <a:xfrm>
            <a:off x="475489" y="1382852"/>
            <a:ext cx="4645151" cy="4369819"/>
          </a:xfrm>
        </p:spPr>
        <p:txBody>
          <a:bodyPr/>
          <a:lstStyle/>
          <a:p>
            <a:pPr>
              <a:lnSpc>
                <a:spcPct val="100000"/>
              </a:lnSpc>
            </a:pPr>
            <a:r>
              <a:rPr lang="en-US" sz="1900" dirty="0"/>
              <a:t>When this type of radiation is emitted from a nucleus, a neutron actually turns into a proton.</a:t>
            </a:r>
          </a:p>
        </p:txBody>
      </p:sp>
      <p:sp>
        <p:nvSpPr>
          <p:cNvPr id="6" name="Oval 5">
            <a:extLst>
              <a:ext uri="{FF2B5EF4-FFF2-40B4-BE49-F238E27FC236}">
                <a16:creationId xmlns:a16="http://schemas.microsoft.com/office/drawing/2014/main" id="{8257F17E-603D-3342-B8F7-C73191ECD4C3}"/>
              </a:ext>
            </a:extLst>
          </p:cNvPr>
          <p:cNvSpPr/>
          <p:nvPr/>
        </p:nvSpPr>
        <p:spPr>
          <a:xfrm>
            <a:off x="6215931" y="1535670"/>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rgbClr val="26819E"/>
              </a:solidFill>
            </a:endParaRPr>
          </a:p>
        </p:txBody>
      </p:sp>
      <p:sp>
        <p:nvSpPr>
          <p:cNvPr id="7" name="Rectangle 6">
            <a:extLst>
              <a:ext uri="{FF2B5EF4-FFF2-40B4-BE49-F238E27FC236}">
                <a16:creationId xmlns:a16="http://schemas.microsoft.com/office/drawing/2014/main" id="{D763B99F-03F7-F049-94E7-DE03812A4405}"/>
              </a:ext>
            </a:extLst>
          </p:cNvPr>
          <p:cNvSpPr/>
          <p:nvPr/>
        </p:nvSpPr>
        <p:spPr>
          <a:xfrm>
            <a:off x="6261651" y="2073373"/>
            <a:ext cx="2349013" cy="1354217"/>
          </a:xfrm>
          <a:prstGeom prst="rect">
            <a:avLst/>
          </a:prstGeom>
        </p:spPr>
        <p:txBody>
          <a:bodyPr wrap="square">
            <a:spAutoFit/>
          </a:bodyPr>
          <a:lstStyle/>
          <a:p>
            <a:pPr lvl="0" algn="ctr"/>
            <a:r>
              <a:rPr lang="en-US" sz="1900" dirty="0">
                <a:solidFill>
                  <a:schemeClr val="bg1"/>
                </a:solidFill>
                <a:ea typeface="Calibri"/>
                <a:cs typeface="Calibri"/>
              </a:rPr>
              <a:t>Answer:</a:t>
            </a:r>
          </a:p>
          <a:p>
            <a:pPr lvl="0" algn="ctr"/>
            <a:endParaRPr lang="en-US" sz="1900" b="1" dirty="0">
              <a:solidFill>
                <a:schemeClr val="bg1"/>
              </a:solidFill>
              <a:cs typeface="Calibri"/>
            </a:endParaRPr>
          </a:p>
          <a:p>
            <a:pPr lvl="0" algn="ctr"/>
            <a:r>
              <a:rPr lang="en-US" sz="2200" b="1" dirty="0">
                <a:solidFill>
                  <a:schemeClr val="bg1"/>
                </a:solidFill>
                <a:cs typeface="Calibri"/>
              </a:rPr>
              <a:t>BETA RADIATION!</a:t>
            </a:r>
            <a:endParaRPr lang="en-US" sz="2200" b="1" dirty="0">
              <a:solidFill>
                <a:schemeClr val="bg1"/>
              </a:solidFill>
            </a:endParaRPr>
          </a:p>
        </p:txBody>
      </p:sp>
      <p:pic>
        <p:nvPicPr>
          <p:cNvPr id="8" name="Picture 7">
            <a:extLst>
              <a:ext uri="{FF2B5EF4-FFF2-40B4-BE49-F238E27FC236}">
                <a16:creationId xmlns:a16="http://schemas.microsoft.com/office/drawing/2014/main" id="{841B1D33-A61A-6241-BF55-B81856375253}"/>
              </a:ext>
            </a:extLst>
          </p:cNvPr>
          <p:cNvPicPr>
            <a:picLocks noChangeAspect="1"/>
          </p:cNvPicPr>
          <p:nvPr/>
        </p:nvPicPr>
        <p:blipFill>
          <a:blip r:embed="rId3"/>
          <a:stretch>
            <a:fillRect/>
          </a:stretch>
        </p:blipFill>
        <p:spPr>
          <a:xfrm>
            <a:off x="681620" y="2655538"/>
            <a:ext cx="2793698" cy="3121847"/>
          </a:xfrm>
          <a:prstGeom prst="rect">
            <a:avLst/>
          </a:prstGeom>
        </p:spPr>
      </p:pic>
    </p:spTree>
    <p:extLst>
      <p:ext uri="{BB962C8B-B14F-4D97-AF65-F5344CB8AC3E}">
        <p14:creationId xmlns:p14="http://schemas.microsoft.com/office/powerpoint/2010/main" val="84401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ABD4-F576-5246-BA7B-3FBF7649BCA9}"/>
              </a:ext>
            </a:extLst>
          </p:cNvPr>
          <p:cNvSpPr>
            <a:spLocks noGrp="1"/>
          </p:cNvSpPr>
          <p:nvPr>
            <p:ph type="title"/>
          </p:nvPr>
        </p:nvSpPr>
        <p:spPr/>
        <p:txBody>
          <a:bodyPr/>
          <a:lstStyle/>
          <a:p>
            <a:r>
              <a:rPr lang="en-US" dirty="0" err="1"/>
              <a:t>MythBustin</a:t>
            </a:r>
            <a:r>
              <a:rPr lang="en-US" spc="-150" dirty="0"/>
              <a:t>’</a:t>
            </a:r>
            <a:r>
              <a:rPr lang="en-US" dirty="0"/>
              <a:t>: </a:t>
            </a:r>
            <a:br>
              <a:rPr lang="en-US" dirty="0"/>
            </a:br>
            <a:r>
              <a:rPr lang="en-US" dirty="0"/>
              <a:t>Realities of Radiation</a:t>
            </a:r>
          </a:p>
        </p:txBody>
      </p:sp>
      <p:sp>
        <p:nvSpPr>
          <p:cNvPr id="3" name="Text Placeholder 2">
            <a:extLst>
              <a:ext uri="{FF2B5EF4-FFF2-40B4-BE49-F238E27FC236}">
                <a16:creationId xmlns:a16="http://schemas.microsoft.com/office/drawing/2014/main" id="{38BA3B4F-86D0-174B-AEEC-159D17290944}"/>
              </a:ext>
            </a:extLst>
          </p:cNvPr>
          <p:cNvSpPr>
            <a:spLocks noGrp="1"/>
          </p:cNvSpPr>
          <p:nvPr>
            <p:ph type="body" sz="quarter" idx="13"/>
          </p:nvPr>
        </p:nvSpPr>
        <p:spPr>
          <a:xfrm>
            <a:off x="475489" y="1354186"/>
            <a:ext cx="3822191" cy="1524940"/>
          </a:xfrm>
        </p:spPr>
        <p:txBody>
          <a:bodyPr/>
          <a:lstStyle/>
          <a:p>
            <a:r>
              <a:rPr lang="en-US" sz="1900" b="1" dirty="0">
                <a:solidFill>
                  <a:srgbClr val="26819E"/>
                </a:solidFill>
                <a:ea typeface="Calibri"/>
                <a:cs typeface="Calibri"/>
              </a:rPr>
              <a:t>Myth #2: </a:t>
            </a:r>
          </a:p>
          <a:p>
            <a:r>
              <a:rPr lang="en-US" sz="1900" dirty="0">
                <a:ea typeface="+mn-lt"/>
                <a:cs typeface="+mn-lt"/>
              </a:rPr>
              <a:t>Radiation is used to control mosquito populations and hinder disease.</a:t>
            </a:r>
            <a:endParaRPr lang="en-US" dirty="0"/>
          </a:p>
        </p:txBody>
      </p:sp>
      <p:sp>
        <p:nvSpPr>
          <p:cNvPr id="11" name="Rounded Rectangle 10">
            <a:extLst>
              <a:ext uri="{FF2B5EF4-FFF2-40B4-BE49-F238E27FC236}">
                <a16:creationId xmlns:a16="http://schemas.microsoft.com/office/drawing/2014/main" id="{E8AAD1F2-73F4-F541-8737-744F49A76C1A}"/>
              </a:ext>
            </a:extLst>
          </p:cNvPr>
          <p:cNvSpPr/>
          <p:nvPr/>
        </p:nvSpPr>
        <p:spPr>
          <a:xfrm>
            <a:off x="7344393" y="137273"/>
            <a:ext cx="999529" cy="274207"/>
          </a:xfrm>
          <a:prstGeom prst="roundRect">
            <a:avLst/>
          </a:prstGeom>
          <a:solidFill>
            <a:srgbClr val="4DA8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ENGAGE</a:t>
            </a:r>
          </a:p>
        </p:txBody>
      </p:sp>
      <p:pic>
        <p:nvPicPr>
          <p:cNvPr id="15" name="Picture 14">
            <a:extLst>
              <a:ext uri="{FF2B5EF4-FFF2-40B4-BE49-F238E27FC236}">
                <a16:creationId xmlns:a16="http://schemas.microsoft.com/office/drawing/2014/main" id="{EE294A1D-3031-7B4B-9DBB-A3F78BED2733}"/>
              </a:ext>
            </a:extLst>
          </p:cNvPr>
          <p:cNvPicPr>
            <a:picLocks noChangeAspect="1"/>
          </p:cNvPicPr>
          <p:nvPr/>
        </p:nvPicPr>
        <p:blipFill>
          <a:blip r:embed="rId3"/>
          <a:srcRect/>
          <a:stretch/>
        </p:blipFill>
        <p:spPr>
          <a:xfrm>
            <a:off x="4706678" y="1514898"/>
            <a:ext cx="3637244" cy="2725282"/>
          </a:xfrm>
          <a:prstGeom prst="rect">
            <a:avLst/>
          </a:prstGeom>
        </p:spPr>
      </p:pic>
      <p:sp>
        <p:nvSpPr>
          <p:cNvPr id="10" name="Oval 9">
            <a:extLst>
              <a:ext uri="{FF2B5EF4-FFF2-40B4-BE49-F238E27FC236}">
                <a16:creationId xmlns:a16="http://schemas.microsoft.com/office/drawing/2014/main" id="{F908B52F-83BB-0F4A-96AF-9F7D4410AFBB}"/>
              </a:ext>
            </a:extLst>
          </p:cNvPr>
          <p:cNvSpPr/>
          <p:nvPr/>
        </p:nvSpPr>
        <p:spPr>
          <a:xfrm>
            <a:off x="658369" y="3101924"/>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rgbClr val="26819E"/>
              </a:solidFill>
            </a:endParaRPr>
          </a:p>
        </p:txBody>
      </p:sp>
      <p:sp>
        <p:nvSpPr>
          <p:cNvPr id="12" name="Rectangle 11">
            <a:extLst>
              <a:ext uri="{FF2B5EF4-FFF2-40B4-BE49-F238E27FC236}">
                <a16:creationId xmlns:a16="http://schemas.microsoft.com/office/drawing/2014/main" id="{D813CCA9-16DE-9C4A-A54B-0F9B1FF0E9EE}"/>
              </a:ext>
            </a:extLst>
          </p:cNvPr>
          <p:cNvSpPr/>
          <p:nvPr/>
        </p:nvSpPr>
        <p:spPr>
          <a:xfrm>
            <a:off x="704089" y="3767643"/>
            <a:ext cx="2349013" cy="1121141"/>
          </a:xfrm>
          <a:prstGeom prst="rect">
            <a:avLst/>
          </a:prstGeom>
        </p:spPr>
        <p:txBody>
          <a:bodyPr wrap="square">
            <a:spAutoFit/>
          </a:bodyPr>
          <a:lstStyle/>
          <a:p>
            <a:pPr lvl="0" algn="ctr"/>
            <a:r>
              <a:rPr lang="en-US" sz="1900" b="1" dirty="0">
                <a:solidFill>
                  <a:schemeClr val="bg1"/>
                </a:solidFill>
                <a:ea typeface="Calibri"/>
                <a:cs typeface="Calibri"/>
              </a:rPr>
              <a:t>CONFIRMED </a:t>
            </a:r>
            <a:br>
              <a:rPr lang="en-US" sz="1900" b="1" dirty="0">
                <a:solidFill>
                  <a:schemeClr val="bg1"/>
                </a:solidFill>
                <a:ea typeface="Calibri"/>
                <a:cs typeface="Calibri"/>
              </a:rPr>
            </a:br>
            <a:r>
              <a:rPr lang="en-US" sz="1900" b="1" dirty="0">
                <a:solidFill>
                  <a:schemeClr val="bg1"/>
                </a:solidFill>
                <a:ea typeface="Calibri"/>
                <a:cs typeface="Calibri"/>
              </a:rPr>
              <a:t>OR BUSTED?!?</a:t>
            </a:r>
            <a:br>
              <a:rPr lang="en-US" sz="1900" b="1" dirty="0">
                <a:solidFill>
                  <a:schemeClr val="bg1"/>
                </a:solidFill>
                <a:ea typeface="Calibri"/>
                <a:cs typeface="Calibri"/>
              </a:rPr>
            </a:br>
            <a:endParaRPr lang="en-US" sz="1900" b="1" dirty="0">
              <a:solidFill>
                <a:schemeClr val="bg1"/>
              </a:solidFill>
            </a:endParaRPr>
          </a:p>
          <a:p>
            <a:pPr lvl="0" algn="ctr">
              <a:lnSpc>
                <a:spcPts val="1000"/>
              </a:lnSpc>
            </a:pPr>
            <a:r>
              <a:rPr lang="en-US" sz="1900" spc="-150" dirty="0">
                <a:solidFill>
                  <a:schemeClr val="bg1"/>
                </a:solidFill>
                <a:ea typeface="Calibri"/>
                <a:cs typeface="Calibri"/>
              </a:rPr>
              <a:t>Y</a:t>
            </a:r>
            <a:r>
              <a:rPr lang="en-US" sz="1900" dirty="0">
                <a:solidFill>
                  <a:schemeClr val="bg1"/>
                </a:solidFill>
                <a:ea typeface="Calibri"/>
                <a:cs typeface="Calibri"/>
              </a:rPr>
              <a:t>ou decide!</a:t>
            </a:r>
            <a:endParaRPr lang="en-US" sz="1900" dirty="0">
              <a:solidFill>
                <a:schemeClr val="bg1"/>
              </a:solidFill>
            </a:endParaRPr>
          </a:p>
        </p:txBody>
      </p:sp>
    </p:spTree>
    <p:extLst>
      <p:ext uri="{BB962C8B-B14F-4D97-AF65-F5344CB8AC3E}">
        <p14:creationId xmlns:p14="http://schemas.microsoft.com/office/powerpoint/2010/main" val="178628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8C16-9B3A-D346-9962-A0DAD4C22CD3}"/>
              </a:ext>
            </a:extLst>
          </p:cNvPr>
          <p:cNvSpPr>
            <a:spLocks noGrp="1"/>
          </p:cNvSpPr>
          <p:nvPr>
            <p:ph type="title"/>
          </p:nvPr>
        </p:nvSpPr>
        <p:spPr/>
        <p:txBody>
          <a:bodyPr/>
          <a:lstStyle/>
          <a:p>
            <a:r>
              <a:rPr lang="en-US" dirty="0"/>
              <a:t>Question 9</a:t>
            </a:r>
          </a:p>
        </p:txBody>
      </p:sp>
      <p:sp>
        <p:nvSpPr>
          <p:cNvPr id="3" name="Text Placeholder 2">
            <a:extLst>
              <a:ext uri="{FF2B5EF4-FFF2-40B4-BE49-F238E27FC236}">
                <a16:creationId xmlns:a16="http://schemas.microsoft.com/office/drawing/2014/main" id="{826C3EEB-5CEC-094E-892D-F16D56BC9E39}"/>
              </a:ext>
            </a:extLst>
          </p:cNvPr>
          <p:cNvSpPr>
            <a:spLocks noGrp="1"/>
          </p:cNvSpPr>
          <p:nvPr>
            <p:ph type="body" sz="quarter" idx="13"/>
          </p:nvPr>
        </p:nvSpPr>
        <p:spPr>
          <a:xfrm>
            <a:off x="475489" y="1382852"/>
            <a:ext cx="5154602" cy="4369819"/>
          </a:xfrm>
        </p:spPr>
        <p:txBody>
          <a:bodyPr/>
          <a:lstStyle/>
          <a:p>
            <a:pPr>
              <a:lnSpc>
                <a:spcPct val="100000"/>
              </a:lnSpc>
            </a:pPr>
            <a:r>
              <a:rPr lang="en-US" sz="1900" dirty="0"/>
              <a:t>This type of radiation got its name because the man who discovered it in 1895 didn’t know what it was!</a:t>
            </a:r>
          </a:p>
          <a:p>
            <a:pPr>
              <a:lnSpc>
                <a:spcPct val="100000"/>
              </a:lnSpc>
            </a:pPr>
            <a:endParaRPr lang="en-US" sz="1900" dirty="0"/>
          </a:p>
        </p:txBody>
      </p:sp>
      <p:sp>
        <p:nvSpPr>
          <p:cNvPr id="6" name="Oval 5">
            <a:extLst>
              <a:ext uri="{FF2B5EF4-FFF2-40B4-BE49-F238E27FC236}">
                <a16:creationId xmlns:a16="http://schemas.microsoft.com/office/drawing/2014/main" id="{8257F17E-603D-3342-B8F7-C73191ECD4C3}"/>
              </a:ext>
            </a:extLst>
          </p:cNvPr>
          <p:cNvSpPr/>
          <p:nvPr/>
        </p:nvSpPr>
        <p:spPr>
          <a:xfrm>
            <a:off x="6215931" y="1534381"/>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rgbClr val="26819E"/>
              </a:solidFill>
            </a:endParaRPr>
          </a:p>
        </p:txBody>
      </p:sp>
      <p:sp>
        <p:nvSpPr>
          <p:cNvPr id="7" name="Rectangle 6">
            <a:extLst>
              <a:ext uri="{FF2B5EF4-FFF2-40B4-BE49-F238E27FC236}">
                <a16:creationId xmlns:a16="http://schemas.microsoft.com/office/drawing/2014/main" id="{D763B99F-03F7-F049-94E7-DE03812A4405}"/>
              </a:ext>
            </a:extLst>
          </p:cNvPr>
          <p:cNvSpPr/>
          <p:nvPr/>
        </p:nvSpPr>
        <p:spPr>
          <a:xfrm>
            <a:off x="6261651" y="2072084"/>
            <a:ext cx="2349013" cy="1015663"/>
          </a:xfrm>
          <a:prstGeom prst="rect">
            <a:avLst/>
          </a:prstGeom>
        </p:spPr>
        <p:txBody>
          <a:bodyPr wrap="square">
            <a:spAutoFit/>
          </a:bodyPr>
          <a:lstStyle/>
          <a:p>
            <a:pPr lvl="0" algn="ctr"/>
            <a:r>
              <a:rPr lang="en-US" sz="1900" dirty="0">
                <a:solidFill>
                  <a:schemeClr val="bg1"/>
                </a:solidFill>
                <a:ea typeface="Calibri"/>
                <a:cs typeface="Calibri"/>
              </a:rPr>
              <a:t>Answer:</a:t>
            </a:r>
          </a:p>
          <a:p>
            <a:pPr lvl="0" algn="ctr"/>
            <a:endParaRPr lang="en-US" sz="1900" b="1" dirty="0">
              <a:solidFill>
                <a:schemeClr val="bg1"/>
              </a:solidFill>
              <a:cs typeface="Calibri"/>
            </a:endParaRPr>
          </a:p>
          <a:p>
            <a:pPr lvl="0" algn="ctr"/>
            <a:r>
              <a:rPr lang="en-US" sz="2200" b="1" dirty="0">
                <a:solidFill>
                  <a:schemeClr val="bg1"/>
                </a:solidFill>
                <a:cs typeface="Calibri"/>
              </a:rPr>
              <a:t>X-RAYS!</a:t>
            </a:r>
            <a:endParaRPr lang="en-US" sz="2200" b="1" dirty="0">
              <a:solidFill>
                <a:schemeClr val="bg1"/>
              </a:solidFill>
            </a:endParaRPr>
          </a:p>
        </p:txBody>
      </p:sp>
      <p:pic>
        <p:nvPicPr>
          <p:cNvPr id="8" name="Picture 7">
            <a:extLst>
              <a:ext uri="{FF2B5EF4-FFF2-40B4-BE49-F238E27FC236}">
                <a16:creationId xmlns:a16="http://schemas.microsoft.com/office/drawing/2014/main" id="{D342FF9D-DF2C-404E-8A98-19787A2DC812}"/>
              </a:ext>
            </a:extLst>
          </p:cNvPr>
          <p:cNvPicPr>
            <a:picLocks noChangeAspect="1"/>
          </p:cNvPicPr>
          <p:nvPr/>
        </p:nvPicPr>
        <p:blipFill>
          <a:blip r:embed="rId3"/>
          <a:stretch>
            <a:fillRect/>
          </a:stretch>
        </p:blipFill>
        <p:spPr>
          <a:xfrm>
            <a:off x="645401" y="2641600"/>
            <a:ext cx="2935999" cy="3082341"/>
          </a:xfrm>
          <a:prstGeom prst="rect">
            <a:avLst/>
          </a:prstGeom>
        </p:spPr>
      </p:pic>
    </p:spTree>
    <p:extLst>
      <p:ext uri="{BB962C8B-B14F-4D97-AF65-F5344CB8AC3E}">
        <p14:creationId xmlns:p14="http://schemas.microsoft.com/office/powerpoint/2010/main" val="7375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8C16-9B3A-D346-9962-A0DAD4C22CD3}"/>
              </a:ext>
            </a:extLst>
          </p:cNvPr>
          <p:cNvSpPr>
            <a:spLocks noGrp="1"/>
          </p:cNvSpPr>
          <p:nvPr>
            <p:ph type="title"/>
          </p:nvPr>
        </p:nvSpPr>
        <p:spPr/>
        <p:txBody>
          <a:bodyPr/>
          <a:lstStyle/>
          <a:p>
            <a:r>
              <a:rPr lang="en-US" dirty="0"/>
              <a:t>Question 10</a:t>
            </a:r>
          </a:p>
        </p:txBody>
      </p:sp>
      <p:sp>
        <p:nvSpPr>
          <p:cNvPr id="3" name="Text Placeholder 2">
            <a:extLst>
              <a:ext uri="{FF2B5EF4-FFF2-40B4-BE49-F238E27FC236}">
                <a16:creationId xmlns:a16="http://schemas.microsoft.com/office/drawing/2014/main" id="{826C3EEB-5CEC-094E-892D-F16D56BC9E39}"/>
              </a:ext>
            </a:extLst>
          </p:cNvPr>
          <p:cNvSpPr>
            <a:spLocks noGrp="1"/>
          </p:cNvSpPr>
          <p:nvPr>
            <p:ph type="body" sz="quarter" idx="13"/>
          </p:nvPr>
        </p:nvSpPr>
        <p:spPr>
          <a:xfrm>
            <a:off x="475489" y="1382852"/>
            <a:ext cx="4919471" cy="4369819"/>
          </a:xfrm>
        </p:spPr>
        <p:txBody>
          <a:bodyPr/>
          <a:lstStyle/>
          <a:p>
            <a:pPr>
              <a:lnSpc>
                <a:spcPct val="100000"/>
              </a:lnSpc>
            </a:pPr>
            <a:r>
              <a:rPr lang="en-US" sz="1900" dirty="0"/>
              <a:t>Some snakes have special sensory pits that are used to “see” this type of radiation and detect warm-blooded prey.</a:t>
            </a:r>
          </a:p>
          <a:p>
            <a:pPr>
              <a:lnSpc>
                <a:spcPct val="100000"/>
              </a:lnSpc>
            </a:pPr>
            <a:endParaRPr lang="en-US" sz="1900" dirty="0"/>
          </a:p>
        </p:txBody>
      </p:sp>
      <p:sp>
        <p:nvSpPr>
          <p:cNvPr id="6" name="Oval 5">
            <a:extLst>
              <a:ext uri="{FF2B5EF4-FFF2-40B4-BE49-F238E27FC236}">
                <a16:creationId xmlns:a16="http://schemas.microsoft.com/office/drawing/2014/main" id="{8257F17E-603D-3342-B8F7-C73191ECD4C3}"/>
              </a:ext>
            </a:extLst>
          </p:cNvPr>
          <p:cNvSpPr/>
          <p:nvPr/>
        </p:nvSpPr>
        <p:spPr>
          <a:xfrm>
            <a:off x="6215931" y="1523542"/>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chemeClr val="bg1"/>
              </a:solidFill>
            </a:endParaRPr>
          </a:p>
        </p:txBody>
      </p:sp>
      <p:sp>
        <p:nvSpPr>
          <p:cNvPr id="7" name="Rectangle 6">
            <a:extLst>
              <a:ext uri="{FF2B5EF4-FFF2-40B4-BE49-F238E27FC236}">
                <a16:creationId xmlns:a16="http://schemas.microsoft.com/office/drawing/2014/main" id="{D763B99F-03F7-F049-94E7-DE03812A4405}"/>
              </a:ext>
            </a:extLst>
          </p:cNvPr>
          <p:cNvSpPr/>
          <p:nvPr/>
        </p:nvSpPr>
        <p:spPr>
          <a:xfrm>
            <a:off x="6261651" y="2061245"/>
            <a:ext cx="2349013" cy="1354217"/>
          </a:xfrm>
          <a:prstGeom prst="rect">
            <a:avLst/>
          </a:prstGeom>
        </p:spPr>
        <p:txBody>
          <a:bodyPr wrap="square">
            <a:spAutoFit/>
          </a:bodyPr>
          <a:lstStyle/>
          <a:p>
            <a:pPr lvl="0" algn="ctr"/>
            <a:r>
              <a:rPr lang="en-US" sz="1900" dirty="0">
                <a:solidFill>
                  <a:schemeClr val="bg1"/>
                </a:solidFill>
                <a:ea typeface="Calibri"/>
                <a:cs typeface="Calibri"/>
              </a:rPr>
              <a:t>Answer:</a:t>
            </a:r>
          </a:p>
          <a:p>
            <a:pPr lvl="0" algn="ctr"/>
            <a:endParaRPr lang="en-US" sz="1900" b="1" dirty="0">
              <a:solidFill>
                <a:schemeClr val="bg1"/>
              </a:solidFill>
              <a:cs typeface="Calibri"/>
            </a:endParaRPr>
          </a:p>
          <a:p>
            <a:pPr lvl="0" algn="ctr"/>
            <a:r>
              <a:rPr lang="en-US" sz="2200" b="1" dirty="0">
                <a:solidFill>
                  <a:schemeClr val="bg1"/>
                </a:solidFill>
                <a:cs typeface="Calibri"/>
              </a:rPr>
              <a:t>INFRARED RADIATION!</a:t>
            </a:r>
            <a:endParaRPr lang="en-US" sz="2200" b="1" dirty="0">
              <a:solidFill>
                <a:schemeClr val="bg1"/>
              </a:solidFill>
            </a:endParaRPr>
          </a:p>
        </p:txBody>
      </p:sp>
      <p:pic>
        <p:nvPicPr>
          <p:cNvPr id="8" name="Picture 7">
            <a:extLst>
              <a:ext uri="{FF2B5EF4-FFF2-40B4-BE49-F238E27FC236}">
                <a16:creationId xmlns:a16="http://schemas.microsoft.com/office/drawing/2014/main" id="{DDE00833-7F85-184D-B7F2-A3B57254DE54}"/>
              </a:ext>
            </a:extLst>
          </p:cNvPr>
          <p:cNvPicPr>
            <a:picLocks noChangeAspect="1"/>
          </p:cNvPicPr>
          <p:nvPr/>
        </p:nvPicPr>
        <p:blipFill>
          <a:blip r:embed="rId3"/>
          <a:stretch>
            <a:fillRect/>
          </a:stretch>
        </p:blipFill>
        <p:spPr>
          <a:xfrm>
            <a:off x="662379" y="2628860"/>
            <a:ext cx="3058721" cy="3118265"/>
          </a:xfrm>
          <a:prstGeom prst="rect">
            <a:avLst/>
          </a:prstGeom>
        </p:spPr>
      </p:pic>
    </p:spTree>
    <p:extLst>
      <p:ext uri="{BB962C8B-B14F-4D97-AF65-F5344CB8AC3E}">
        <p14:creationId xmlns:p14="http://schemas.microsoft.com/office/powerpoint/2010/main" val="57824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944B-CF62-CC4E-BB74-186E8BECED2F}"/>
              </a:ext>
            </a:extLst>
          </p:cNvPr>
          <p:cNvSpPr>
            <a:spLocks noGrp="1"/>
          </p:cNvSpPr>
          <p:nvPr>
            <p:ph type="title"/>
          </p:nvPr>
        </p:nvSpPr>
        <p:spPr/>
        <p:txBody>
          <a:bodyPr/>
          <a:lstStyle/>
          <a:p>
            <a:r>
              <a:rPr lang="en-US" dirty="0"/>
              <a:t>Has anyone collected the full spectrum of radiation?</a:t>
            </a:r>
          </a:p>
        </p:txBody>
      </p:sp>
      <p:sp>
        <p:nvSpPr>
          <p:cNvPr id="3" name="Text Placeholder 2">
            <a:extLst>
              <a:ext uri="{FF2B5EF4-FFF2-40B4-BE49-F238E27FC236}">
                <a16:creationId xmlns:a16="http://schemas.microsoft.com/office/drawing/2014/main" id="{B488F211-52BB-2243-9DD2-5DF4B7ECAFB8}"/>
              </a:ext>
            </a:extLst>
          </p:cNvPr>
          <p:cNvSpPr>
            <a:spLocks noGrp="1"/>
          </p:cNvSpPr>
          <p:nvPr>
            <p:ph type="body" sz="quarter" idx="13"/>
          </p:nvPr>
        </p:nvSpPr>
        <p:spPr>
          <a:xfrm>
            <a:off x="475488" y="2779777"/>
            <a:ext cx="8065008" cy="1234440"/>
          </a:xfrm>
        </p:spPr>
        <p:txBody>
          <a:bodyPr/>
          <a:lstStyle/>
          <a:p>
            <a:pPr algn="ctr"/>
            <a:r>
              <a:rPr lang="en-US" sz="3800" dirty="0">
                <a:solidFill>
                  <a:srgbClr val="4DA84F"/>
                </a:solidFill>
                <a:ea typeface="Calibri"/>
                <a:cs typeface="Calibri"/>
              </a:rPr>
              <a:t>Who will be the winner of the radiation trivia challenge?</a:t>
            </a:r>
            <a:endParaRPr lang="en-US" sz="3800" dirty="0">
              <a:solidFill>
                <a:srgbClr val="4DA84F"/>
              </a:solidFill>
            </a:endParaRPr>
          </a:p>
          <a:p>
            <a:pPr algn="ctr"/>
            <a:endParaRPr lang="en-US" sz="3800" dirty="0">
              <a:solidFill>
                <a:srgbClr val="4DA84F"/>
              </a:solidFill>
            </a:endParaRPr>
          </a:p>
        </p:txBody>
      </p:sp>
      <p:sp>
        <p:nvSpPr>
          <p:cNvPr id="5" name="Rectangle 4">
            <a:extLst>
              <a:ext uri="{FF2B5EF4-FFF2-40B4-BE49-F238E27FC236}">
                <a16:creationId xmlns:a16="http://schemas.microsoft.com/office/drawing/2014/main" id="{B024B05F-80D3-4A4F-92E2-CD980D6B451A}"/>
              </a:ext>
            </a:extLst>
          </p:cNvPr>
          <p:cNvSpPr/>
          <p:nvPr/>
        </p:nvSpPr>
        <p:spPr>
          <a:xfrm>
            <a:off x="2286000" y="5206502"/>
            <a:ext cx="4572000" cy="584775"/>
          </a:xfrm>
          <a:prstGeom prst="rect">
            <a:avLst/>
          </a:prstGeom>
        </p:spPr>
        <p:txBody>
          <a:bodyPr>
            <a:spAutoFit/>
          </a:bodyPr>
          <a:lstStyle/>
          <a:p>
            <a:pPr lvl="0" algn="ctr"/>
            <a:r>
              <a:rPr lang="en-US" sz="1600" dirty="0">
                <a:solidFill>
                  <a:schemeClr val="dk1"/>
                </a:solidFill>
                <a:latin typeface="+mn-lt"/>
                <a:ea typeface="Calibri"/>
                <a:cs typeface="Calibri"/>
                <a:sym typeface="Calibri"/>
              </a:rPr>
              <a:t>The team that has collected the most cards will be declared the winner! Thanks for playing!</a:t>
            </a:r>
            <a:endParaRPr lang="en-US" sz="1600" dirty="0">
              <a:latin typeface="+mn-lt"/>
            </a:endParaRPr>
          </a:p>
        </p:txBody>
      </p:sp>
    </p:spTree>
    <p:extLst>
      <p:ext uri="{BB962C8B-B14F-4D97-AF65-F5344CB8AC3E}">
        <p14:creationId xmlns:p14="http://schemas.microsoft.com/office/powerpoint/2010/main" val="317768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FE46C4BD-EC7E-064F-BDB3-34B111BCF483}"/>
              </a:ext>
            </a:extLst>
          </p:cNvPr>
          <p:cNvSpPr txBox="1">
            <a:spLocks/>
          </p:cNvSpPr>
          <p:nvPr/>
        </p:nvSpPr>
        <p:spPr>
          <a:xfrm>
            <a:off x="475489" y="1354186"/>
            <a:ext cx="3822191" cy="1524940"/>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177800" marR="0" lvl="0" indent="0" algn="l" rtl="0" eaLnBrk="1" hangingPunct="1">
              <a:lnSpc>
                <a:spcPct val="90000"/>
              </a:lnSpc>
              <a:spcBef>
                <a:spcPts val="1000"/>
              </a:spcBef>
              <a:spcAft>
                <a:spcPts val="0"/>
              </a:spcAft>
              <a:buClr>
                <a:srgbClr val="4DA84F"/>
              </a:buClr>
              <a:buSzPct val="100000"/>
              <a:buFont typeface="System Font Regular"/>
              <a:buNone/>
              <a:defRPr sz="1600" b="0" i="0" u="none" strike="noStrike" cap="none" baseline="0">
                <a:solidFill>
                  <a:schemeClr val="dk1"/>
                </a:solidFill>
                <a:latin typeface="+mn-lt"/>
                <a:ea typeface="Helvetica Neue" panose="02000503000000020004" pitchFamily="2" charset="0"/>
                <a:cs typeface="Helvetica Neue" panose="02000503000000020004" pitchFamily="2" charset="0"/>
                <a:sym typeface="Calibri"/>
              </a:defRPr>
            </a:lvl1pPr>
            <a:lvl2pPr marL="609600" marR="0" lvl="1"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2pPr>
            <a:lvl3pPr marL="1041400" marR="0" lvl="2"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3pPr>
            <a:lvl4pPr marL="1485900" marR="0" lvl="3"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4pPr>
            <a:lvl5pPr marL="1943100" marR="0" lvl="4"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r>
              <a:rPr lang="en-US" sz="1900" b="1" dirty="0">
                <a:solidFill>
                  <a:srgbClr val="26819E"/>
                </a:solidFill>
                <a:ea typeface="Calibri"/>
                <a:cs typeface="Calibri"/>
              </a:rPr>
              <a:t>Myth #3: </a:t>
            </a:r>
          </a:p>
          <a:p>
            <a:r>
              <a:rPr lang="en-US" sz="1900" dirty="0">
                <a:ea typeface="+mn-lt"/>
                <a:cs typeface="+mn-lt"/>
              </a:rPr>
              <a:t>You are exposed to low levels of radiation when you fly.</a:t>
            </a:r>
            <a:endParaRPr lang="en-US" dirty="0"/>
          </a:p>
          <a:p>
            <a:endParaRPr lang="en-US" sz="1900" b="1" dirty="0">
              <a:solidFill>
                <a:schemeClr val="tx1"/>
              </a:solidFill>
              <a:ea typeface="Calibri"/>
              <a:cs typeface="Calibri"/>
            </a:endParaRPr>
          </a:p>
        </p:txBody>
      </p:sp>
      <p:pic>
        <p:nvPicPr>
          <p:cNvPr id="12" name="Picture 11">
            <a:extLst>
              <a:ext uri="{FF2B5EF4-FFF2-40B4-BE49-F238E27FC236}">
                <a16:creationId xmlns:a16="http://schemas.microsoft.com/office/drawing/2014/main" id="{9D1DA776-37BB-C446-87E6-2F84ABA8F32B}"/>
              </a:ext>
            </a:extLst>
          </p:cNvPr>
          <p:cNvPicPr>
            <a:picLocks noChangeAspect="1"/>
          </p:cNvPicPr>
          <p:nvPr/>
        </p:nvPicPr>
        <p:blipFill rotWithShape="1">
          <a:blip r:embed="rId3"/>
          <a:srcRect t="6476" b="25578"/>
          <a:stretch/>
        </p:blipFill>
        <p:spPr>
          <a:xfrm>
            <a:off x="4938442" y="1518962"/>
            <a:ext cx="3309508" cy="2248681"/>
          </a:xfrm>
          <a:prstGeom prst="rect">
            <a:avLst/>
          </a:prstGeom>
        </p:spPr>
      </p:pic>
      <p:sp>
        <p:nvSpPr>
          <p:cNvPr id="17" name="Oval 16">
            <a:extLst>
              <a:ext uri="{FF2B5EF4-FFF2-40B4-BE49-F238E27FC236}">
                <a16:creationId xmlns:a16="http://schemas.microsoft.com/office/drawing/2014/main" id="{47F0F1FE-DC1C-BB45-AE9B-2C8895510363}"/>
              </a:ext>
            </a:extLst>
          </p:cNvPr>
          <p:cNvSpPr/>
          <p:nvPr/>
        </p:nvSpPr>
        <p:spPr>
          <a:xfrm>
            <a:off x="658369" y="3101924"/>
            <a:ext cx="2452580" cy="2452580"/>
          </a:xfrm>
          <a:prstGeom prst="ellipse">
            <a:avLst/>
          </a:prstGeom>
          <a:solidFill>
            <a:srgbClr val="4DA84F"/>
          </a:solidFill>
          <a:ln w="19050">
            <a:solidFill>
              <a:srgbClr val="4DA8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b="1" dirty="0">
              <a:solidFill>
                <a:srgbClr val="26819E"/>
              </a:solidFill>
            </a:endParaRPr>
          </a:p>
        </p:txBody>
      </p:sp>
      <p:sp>
        <p:nvSpPr>
          <p:cNvPr id="18" name="Rectangle 17">
            <a:extLst>
              <a:ext uri="{FF2B5EF4-FFF2-40B4-BE49-F238E27FC236}">
                <a16:creationId xmlns:a16="http://schemas.microsoft.com/office/drawing/2014/main" id="{33E8738F-8F06-434A-8EE5-632E5B7A6BE0}"/>
              </a:ext>
            </a:extLst>
          </p:cNvPr>
          <p:cNvSpPr/>
          <p:nvPr/>
        </p:nvSpPr>
        <p:spPr>
          <a:xfrm>
            <a:off x="704089" y="3767643"/>
            <a:ext cx="2349013" cy="1121141"/>
          </a:xfrm>
          <a:prstGeom prst="rect">
            <a:avLst/>
          </a:prstGeom>
        </p:spPr>
        <p:txBody>
          <a:bodyPr wrap="square">
            <a:spAutoFit/>
          </a:bodyPr>
          <a:lstStyle/>
          <a:p>
            <a:pPr lvl="0" algn="ctr"/>
            <a:r>
              <a:rPr lang="en-US" sz="1900" b="1" dirty="0">
                <a:solidFill>
                  <a:schemeClr val="bg1"/>
                </a:solidFill>
                <a:ea typeface="Calibri"/>
                <a:cs typeface="Calibri"/>
              </a:rPr>
              <a:t>CONFIRMED </a:t>
            </a:r>
            <a:br>
              <a:rPr lang="en-US" sz="1900" b="1" dirty="0">
                <a:solidFill>
                  <a:schemeClr val="bg1"/>
                </a:solidFill>
                <a:ea typeface="Calibri"/>
                <a:cs typeface="Calibri"/>
              </a:rPr>
            </a:br>
            <a:r>
              <a:rPr lang="en-US" sz="1900" b="1" dirty="0">
                <a:solidFill>
                  <a:schemeClr val="bg1"/>
                </a:solidFill>
                <a:ea typeface="Calibri"/>
                <a:cs typeface="Calibri"/>
              </a:rPr>
              <a:t>OR BUSTED?!?</a:t>
            </a:r>
            <a:br>
              <a:rPr lang="en-US" sz="1900" b="1" dirty="0">
                <a:solidFill>
                  <a:schemeClr val="bg1"/>
                </a:solidFill>
                <a:ea typeface="Calibri"/>
                <a:cs typeface="Calibri"/>
              </a:rPr>
            </a:br>
            <a:endParaRPr lang="en-US" sz="1900" b="1" dirty="0">
              <a:solidFill>
                <a:schemeClr val="bg1"/>
              </a:solidFill>
            </a:endParaRPr>
          </a:p>
          <a:p>
            <a:pPr lvl="0" algn="ctr">
              <a:lnSpc>
                <a:spcPts val="1000"/>
              </a:lnSpc>
            </a:pPr>
            <a:r>
              <a:rPr lang="en-US" sz="1900" spc="-150" dirty="0">
                <a:solidFill>
                  <a:schemeClr val="bg1"/>
                </a:solidFill>
                <a:ea typeface="Calibri"/>
                <a:cs typeface="Calibri"/>
              </a:rPr>
              <a:t>Y</a:t>
            </a:r>
            <a:r>
              <a:rPr lang="en-US" sz="1900" dirty="0">
                <a:solidFill>
                  <a:schemeClr val="bg1"/>
                </a:solidFill>
                <a:ea typeface="Calibri"/>
                <a:cs typeface="Calibri"/>
              </a:rPr>
              <a:t>ou decide!</a:t>
            </a:r>
            <a:endParaRPr lang="en-US" sz="1900" dirty="0">
              <a:solidFill>
                <a:schemeClr val="bg1"/>
              </a:solidFill>
            </a:endParaRPr>
          </a:p>
        </p:txBody>
      </p:sp>
      <p:sp>
        <p:nvSpPr>
          <p:cNvPr id="19" name="Title 1">
            <a:extLst>
              <a:ext uri="{FF2B5EF4-FFF2-40B4-BE49-F238E27FC236}">
                <a16:creationId xmlns:a16="http://schemas.microsoft.com/office/drawing/2014/main" id="{820EC04A-0799-ED4E-982A-8068F01818DE}"/>
              </a:ext>
            </a:extLst>
          </p:cNvPr>
          <p:cNvSpPr>
            <a:spLocks noGrp="1"/>
          </p:cNvSpPr>
          <p:nvPr>
            <p:ph type="title"/>
          </p:nvPr>
        </p:nvSpPr>
        <p:spPr>
          <a:xfrm>
            <a:off x="2544474" y="-194174"/>
            <a:ext cx="6449130" cy="1325562"/>
          </a:xfrm>
        </p:spPr>
        <p:txBody>
          <a:bodyPr/>
          <a:lstStyle/>
          <a:p>
            <a:r>
              <a:rPr lang="en-US" dirty="0" err="1"/>
              <a:t>MythBustin</a:t>
            </a:r>
            <a:r>
              <a:rPr lang="en-US" spc="-150" dirty="0"/>
              <a:t>’</a:t>
            </a:r>
            <a:r>
              <a:rPr lang="en-US" dirty="0"/>
              <a:t>: </a:t>
            </a:r>
            <a:br>
              <a:rPr lang="en-US" dirty="0"/>
            </a:br>
            <a:r>
              <a:rPr lang="en-US" dirty="0"/>
              <a:t>Realities of Radiation</a:t>
            </a:r>
          </a:p>
        </p:txBody>
      </p:sp>
      <p:sp>
        <p:nvSpPr>
          <p:cNvPr id="20" name="Rounded Rectangle 19">
            <a:extLst>
              <a:ext uri="{FF2B5EF4-FFF2-40B4-BE49-F238E27FC236}">
                <a16:creationId xmlns:a16="http://schemas.microsoft.com/office/drawing/2014/main" id="{0136D1BD-67E5-5847-88D1-40EA6C5496BA}"/>
              </a:ext>
            </a:extLst>
          </p:cNvPr>
          <p:cNvSpPr/>
          <p:nvPr/>
        </p:nvSpPr>
        <p:spPr>
          <a:xfrm>
            <a:off x="7748185" y="137273"/>
            <a:ext cx="999529" cy="274207"/>
          </a:xfrm>
          <a:prstGeom prst="roundRect">
            <a:avLst/>
          </a:prstGeom>
          <a:solidFill>
            <a:srgbClr val="4DA8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ENGAGE</a:t>
            </a:r>
          </a:p>
        </p:txBody>
      </p:sp>
    </p:spTree>
    <p:extLst>
      <p:ext uri="{BB962C8B-B14F-4D97-AF65-F5344CB8AC3E}">
        <p14:creationId xmlns:p14="http://schemas.microsoft.com/office/powerpoint/2010/main" val="302109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C1D98-E0B2-2E45-8E11-98DA1784FBA5}"/>
              </a:ext>
            </a:extLst>
          </p:cNvPr>
          <p:cNvSpPr>
            <a:spLocks noGrp="1"/>
          </p:cNvSpPr>
          <p:nvPr>
            <p:ph type="title"/>
          </p:nvPr>
        </p:nvSpPr>
        <p:spPr/>
        <p:txBody>
          <a:bodyPr/>
          <a:lstStyle/>
          <a:p>
            <a:r>
              <a:rPr lang="en-US" dirty="0"/>
              <a:t>Confirmed? Or Busted?</a:t>
            </a:r>
          </a:p>
        </p:txBody>
      </p:sp>
      <p:sp>
        <p:nvSpPr>
          <p:cNvPr id="3" name="Text Placeholder 2">
            <a:extLst>
              <a:ext uri="{FF2B5EF4-FFF2-40B4-BE49-F238E27FC236}">
                <a16:creationId xmlns:a16="http://schemas.microsoft.com/office/drawing/2014/main" id="{CEC499E5-FB37-6844-8031-424358F43A02}"/>
              </a:ext>
            </a:extLst>
          </p:cNvPr>
          <p:cNvSpPr>
            <a:spLocks noGrp="1"/>
          </p:cNvSpPr>
          <p:nvPr>
            <p:ph type="body" sz="quarter" idx="13"/>
          </p:nvPr>
        </p:nvSpPr>
        <p:spPr>
          <a:xfrm>
            <a:off x="475489" y="1373709"/>
            <a:ext cx="4096511" cy="1634668"/>
          </a:xfrm>
        </p:spPr>
        <p:txBody>
          <a:bodyPr/>
          <a:lstStyle/>
          <a:p>
            <a:pPr>
              <a:lnSpc>
                <a:spcPct val="100000"/>
              </a:lnSpc>
            </a:pPr>
            <a:r>
              <a:rPr lang="en-US" dirty="0"/>
              <a:t>What evidence did you use to determine if each myth was confirmed or busted?</a:t>
            </a:r>
          </a:p>
          <a:p>
            <a:pPr>
              <a:lnSpc>
                <a:spcPct val="100000"/>
              </a:lnSpc>
            </a:pPr>
            <a:r>
              <a:rPr lang="en-US" dirty="0"/>
              <a:t>Vote </a:t>
            </a:r>
            <a:r>
              <a:rPr lang="en-US" b="1" dirty="0">
                <a:solidFill>
                  <a:srgbClr val="4DA84F"/>
                </a:solidFill>
              </a:rPr>
              <a:t>CONFIRMED</a:t>
            </a:r>
            <a:r>
              <a:rPr lang="en-US" dirty="0"/>
              <a:t> or </a:t>
            </a:r>
            <a:r>
              <a:rPr lang="en-US" b="1" dirty="0">
                <a:solidFill>
                  <a:srgbClr val="4DA84F"/>
                </a:solidFill>
              </a:rPr>
              <a:t>BUSTED</a:t>
            </a:r>
            <a:r>
              <a:rPr lang="en-US" dirty="0"/>
              <a:t> for each myth. Make sure you can support your answer with evidence!</a:t>
            </a:r>
          </a:p>
          <a:p>
            <a:pPr marL="463550" indent="-285750">
              <a:lnSpc>
                <a:spcPct val="100000"/>
              </a:lnSpc>
              <a:buFont typeface="Arial" panose="020B0604020202020204" pitchFamily="34" charset="0"/>
              <a:buChar char="•"/>
            </a:pPr>
            <a:endParaRPr lang="en-US" dirty="0"/>
          </a:p>
          <a:p>
            <a:pPr>
              <a:lnSpc>
                <a:spcPct val="100000"/>
              </a:lnSpc>
            </a:pPr>
            <a:endParaRPr lang="en-US" dirty="0"/>
          </a:p>
          <a:p>
            <a:pPr>
              <a:lnSpc>
                <a:spcPct val="100000"/>
              </a:lnSpc>
            </a:pPr>
            <a:endParaRPr lang="en-US" dirty="0"/>
          </a:p>
          <a:p>
            <a:pPr>
              <a:lnSpc>
                <a:spcPct val="100000"/>
              </a:lnSpc>
            </a:pPr>
            <a:endParaRPr lang="en-US" dirty="0"/>
          </a:p>
        </p:txBody>
      </p:sp>
      <p:sp>
        <p:nvSpPr>
          <p:cNvPr id="7" name="Rectangle 6">
            <a:extLst>
              <a:ext uri="{FF2B5EF4-FFF2-40B4-BE49-F238E27FC236}">
                <a16:creationId xmlns:a16="http://schemas.microsoft.com/office/drawing/2014/main" id="{491BCC9A-F8D5-794F-B047-C1CAF99DCBF9}"/>
              </a:ext>
            </a:extLst>
          </p:cNvPr>
          <p:cNvSpPr/>
          <p:nvPr/>
        </p:nvSpPr>
        <p:spPr>
          <a:xfrm>
            <a:off x="5056632" y="1536192"/>
            <a:ext cx="3529584" cy="24414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A77A57-7865-5846-B314-EF88D8D77AB5}"/>
              </a:ext>
            </a:extLst>
          </p:cNvPr>
          <p:cNvSpPr/>
          <p:nvPr/>
        </p:nvSpPr>
        <p:spPr>
          <a:xfrm>
            <a:off x="539497" y="2971801"/>
            <a:ext cx="4096512" cy="1205458"/>
          </a:xfrm>
          <a:prstGeom prst="rect">
            <a:avLst/>
          </a:prstGeom>
        </p:spPr>
        <p:txBody>
          <a:bodyPr wrap="square">
            <a:spAutoFit/>
          </a:bodyPr>
          <a:lstStyle/>
          <a:p>
            <a:pPr marL="137160" indent="-137160">
              <a:spcBef>
                <a:spcPts val="1000"/>
              </a:spcBef>
              <a:buClr>
                <a:srgbClr val="4DA84F"/>
              </a:buClr>
              <a:buFont typeface="Arial" panose="020B0604020202020204" pitchFamily="34" charset="0"/>
              <a:buChar char="•"/>
            </a:pPr>
            <a:r>
              <a:rPr lang="en-US" sz="1600" dirty="0"/>
              <a:t>What did you learn about radiation that you didn’t know before?</a:t>
            </a:r>
          </a:p>
          <a:p>
            <a:pPr marL="137160" indent="-137160">
              <a:spcBef>
                <a:spcPts val="1000"/>
              </a:spcBef>
              <a:buClr>
                <a:srgbClr val="4DA84F"/>
              </a:buClr>
              <a:buFont typeface="Arial" panose="020B0604020202020204" pitchFamily="34" charset="0"/>
              <a:buChar char="•"/>
            </a:pPr>
            <a:r>
              <a:rPr lang="en-US" sz="1600" dirty="0"/>
              <a:t>Do you think that radiation is something that people should fear? </a:t>
            </a:r>
          </a:p>
        </p:txBody>
      </p:sp>
      <p:pic>
        <p:nvPicPr>
          <p:cNvPr id="9" name="Picture 8">
            <a:extLst>
              <a:ext uri="{FF2B5EF4-FFF2-40B4-BE49-F238E27FC236}">
                <a16:creationId xmlns:a16="http://schemas.microsoft.com/office/drawing/2014/main" id="{A9404C63-778F-7B41-9980-1AE8F78D08CF}"/>
              </a:ext>
            </a:extLst>
          </p:cNvPr>
          <p:cNvPicPr>
            <a:picLocks noChangeAspect="1"/>
          </p:cNvPicPr>
          <p:nvPr/>
        </p:nvPicPr>
        <p:blipFill>
          <a:blip r:embed="rId3"/>
          <a:stretch>
            <a:fillRect/>
          </a:stretch>
        </p:blipFill>
        <p:spPr>
          <a:xfrm>
            <a:off x="4527404" y="1536206"/>
            <a:ext cx="4252617" cy="1998730"/>
          </a:xfrm>
          <a:prstGeom prst="rect">
            <a:avLst/>
          </a:prstGeom>
        </p:spPr>
      </p:pic>
    </p:spTree>
    <p:extLst>
      <p:ext uri="{BB962C8B-B14F-4D97-AF65-F5344CB8AC3E}">
        <p14:creationId xmlns:p14="http://schemas.microsoft.com/office/powerpoint/2010/main" val="174640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BF3F6BC-5EC3-084B-9428-0D62BA261D7E}"/>
              </a:ext>
            </a:extLst>
          </p:cNvPr>
          <p:cNvSpPr/>
          <p:nvPr/>
        </p:nvSpPr>
        <p:spPr>
          <a:xfrm>
            <a:off x="685800" y="1508760"/>
            <a:ext cx="3897722" cy="3068984"/>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32F1E637-F380-CB41-A686-A8A9F2214161}"/>
              </a:ext>
            </a:extLst>
          </p:cNvPr>
          <p:cNvSpPr>
            <a:spLocks noGrp="1"/>
          </p:cNvSpPr>
          <p:nvPr>
            <p:ph type="body" sz="quarter" idx="13"/>
          </p:nvPr>
        </p:nvSpPr>
        <p:spPr>
          <a:xfrm>
            <a:off x="4814395" y="1364564"/>
            <a:ext cx="3904487" cy="2098549"/>
          </a:xfrm>
        </p:spPr>
        <p:txBody>
          <a:bodyPr/>
          <a:lstStyle/>
          <a:p>
            <a:pPr>
              <a:lnSpc>
                <a:spcPct val="100000"/>
              </a:lnSpc>
            </a:pPr>
            <a:r>
              <a:rPr lang="en-US" dirty="0"/>
              <a:t>In the next activity you will study the various types of radiation by conducting research.</a:t>
            </a:r>
          </a:p>
          <a:p>
            <a:pPr marL="274320" indent="-137160">
              <a:lnSpc>
                <a:spcPct val="100000"/>
              </a:lnSpc>
              <a:buFont typeface="Arial" panose="020B0604020202020204" pitchFamily="34" charset="0"/>
              <a:buChar char="•"/>
            </a:pPr>
            <a:r>
              <a:rPr lang="en-US" dirty="0"/>
              <a:t>Which of the terms in the image have you heard of before?</a:t>
            </a:r>
          </a:p>
          <a:p>
            <a:pPr marL="274320" indent="-137160">
              <a:lnSpc>
                <a:spcPct val="100000"/>
              </a:lnSpc>
              <a:buFont typeface="Arial" panose="020B0604020202020204" pitchFamily="34" charset="0"/>
              <a:buChar char="•"/>
            </a:pPr>
            <a:r>
              <a:rPr lang="en-US" dirty="0"/>
              <a:t>How do you think these terms relate to one another?</a:t>
            </a:r>
          </a:p>
          <a:p>
            <a:pPr marL="463550" indent="-285750">
              <a:lnSpc>
                <a:spcPct val="100000"/>
              </a:lnSpc>
              <a:buFont typeface="Arial" panose="020B0604020202020204" pitchFamily="34" charset="0"/>
              <a:buChar char="•"/>
            </a:pPr>
            <a:endParaRPr lang="en-US" dirty="0"/>
          </a:p>
          <a:p>
            <a:pPr>
              <a:lnSpc>
                <a:spcPct val="100000"/>
              </a:lnSpc>
            </a:pPr>
            <a:endParaRPr lang="en-US" dirty="0"/>
          </a:p>
          <a:p>
            <a:pPr>
              <a:lnSpc>
                <a:spcPct val="100000"/>
              </a:lnSpc>
            </a:pPr>
            <a:endParaRPr lang="en-US" dirty="0"/>
          </a:p>
          <a:p>
            <a:pPr>
              <a:lnSpc>
                <a:spcPct val="100000"/>
              </a:lnSpc>
            </a:pPr>
            <a:endParaRPr lang="en-US" dirty="0"/>
          </a:p>
        </p:txBody>
      </p:sp>
      <p:sp>
        <p:nvSpPr>
          <p:cNvPr id="7" name="Title 1">
            <a:extLst>
              <a:ext uri="{FF2B5EF4-FFF2-40B4-BE49-F238E27FC236}">
                <a16:creationId xmlns:a16="http://schemas.microsoft.com/office/drawing/2014/main" id="{E0B4006B-8DD3-0342-81D6-3182ACC5835C}"/>
              </a:ext>
            </a:extLst>
          </p:cNvPr>
          <p:cNvSpPr>
            <a:spLocks noGrp="1"/>
          </p:cNvSpPr>
          <p:nvPr>
            <p:ph type="title"/>
          </p:nvPr>
        </p:nvSpPr>
        <p:spPr>
          <a:xfrm>
            <a:off x="2546847" y="-368256"/>
            <a:ext cx="6449130" cy="1325562"/>
          </a:xfrm>
        </p:spPr>
        <p:txBody>
          <a:bodyPr/>
          <a:lstStyle/>
          <a:p>
            <a:br>
              <a:rPr lang="en-US" dirty="0"/>
            </a:br>
            <a:r>
              <a:rPr lang="en-US" dirty="0"/>
              <a:t>How do these terms relate?</a:t>
            </a:r>
          </a:p>
        </p:txBody>
      </p:sp>
      <p:sp>
        <p:nvSpPr>
          <p:cNvPr id="8" name="Rounded Rectangle 7">
            <a:extLst>
              <a:ext uri="{FF2B5EF4-FFF2-40B4-BE49-F238E27FC236}">
                <a16:creationId xmlns:a16="http://schemas.microsoft.com/office/drawing/2014/main" id="{E6449FE7-C0FC-BD4B-A27E-75AFBDFDD884}"/>
              </a:ext>
            </a:extLst>
          </p:cNvPr>
          <p:cNvSpPr/>
          <p:nvPr/>
        </p:nvSpPr>
        <p:spPr>
          <a:xfrm>
            <a:off x="7868490" y="137273"/>
            <a:ext cx="850392" cy="274207"/>
          </a:xfrm>
          <a:prstGeom prst="roundRect">
            <a:avLst/>
          </a:prstGeom>
          <a:solidFill>
            <a:srgbClr val="4DA8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LEARN</a:t>
            </a:r>
          </a:p>
        </p:txBody>
      </p:sp>
      <p:grpSp>
        <p:nvGrpSpPr>
          <p:cNvPr id="36" name="Group 35">
            <a:extLst>
              <a:ext uri="{FF2B5EF4-FFF2-40B4-BE49-F238E27FC236}">
                <a16:creationId xmlns:a16="http://schemas.microsoft.com/office/drawing/2014/main" id="{D071494C-8056-C748-93CC-475574D2C480}"/>
              </a:ext>
            </a:extLst>
          </p:cNvPr>
          <p:cNvGrpSpPr/>
          <p:nvPr/>
        </p:nvGrpSpPr>
        <p:grpSpPr>
          <a:xfrm>
            <a:off x="715512" y="1848796"/>
            <a:ext cx="5070247" cy="2450575"/>
            <a:chOff x="4748513" y="1404567"/>
            <a:chExt cx="5070247" cy="2450575"/>
          </a:xfrm>
        </p:grpSpPr>
        <p:sp>
          <p:nvSpPr>
            <p:cNvPr id="10" name="TextBox 9">
              <a:extLst>
                <a:ext uri="{FF2B5EF4-FFF2-40B4-BE49-F238E27FC236}">
                  <a16:creationId xmlns:a16="http://schemas.microsoft.com/office/drawing/2014/main" id="{B62198FD-F436-834D-B083-ADBC8F0B8B99}"/>
                </a:ext>
              </a:extLst>
            </p:cNvPr>
            <p:cNvSpPr txBox="1"/>
            <p:nvPr/>
          </p:nvSpPr>
          <p:spPr>
            <a:xfrm>
              <a:off x="5709360" y="1683174"/>
              <a:ext cx="1846614" cy="646331"/>
            </a:xfrm>
            <a:prstGeom prst="rect">
              <a:avLst/>
            </a:prstGeom>
            <a:noFill/>
          </p:spPr>
          <p:txBody>
            <a:bodyPr wrap="square" rtlCol="0">
              <a:spAutoFit/>
            </a:bodyPr>
            <a:lstStyle/>
            <a:p>
              <a:r>
                <a:rPr lang="en-US" sz="3600" b="1" dirty="0">
                  <a:solidFill>
                    <a:srgbClr val="E85552"/>
                  </a:solidFill>
                  <a:latin typeface="Arial" panose="020B0604020202020204" pitchFamily="34" charset="0"/>
                  <a:cs typeface="Arial" panose="020B0604020202020204" pitchFamily="34" charset="0"/>
                </a:rPr>
                <a:t>particle</a:t>
              </a:r>
            </a:p>
          </p:txBody>
        </p:sp>
        <p:sp>
          <p:nvSpPr>
            <p:cNvPr id="11" name="TextBox 10">
              <a:extLst>
                <a:ext uri="{FF2B5EF4-FFF2-40B4-BE49-F238E27FC236}">
                  <a16:creationId xmlns:a16="http://schemas.microsoft.com/office/drawing/2014/main" id="{53783E61-AC6D-314A-9D83-3CC549B6CDB1}"/>
                </a:ext>
              </a:extLst>
            </p:cNvPr>
            <p:cNvSpPr txBox="1"/>
            <p:nvPr/>
          </p:nvSpPr>
          <p:spPr>
            <a:xfrm>
              <a:off x="5596540" y="2051309"/>
              <a:ext cx="2159294" cy="646331"/>
            </a:xfrm>
            <a:prstGeom prst="rect">
              <a:avLst/>
            </a:prstGeom>
            <a:noFill/>
          </p:spPr>
          <p:txBody>
            <a:bodyPr wrap="square" rtlCol="0">
              <a:spAutoFit/>
            </a:bodyPr>
            <a:lstStyle/>
            <a:p>
              <a:r>
                <a:rPr lang="en-US" sz="3600" b="1" dirty="0">
                  <a:solidFill>
                    <a:srgbClr val="26819E"/>
                  </a:solidFill>
                  <a:latin typeface="Arial" panose="020B0604020202020204" pitchFamily="34" charset="0"/>
                  <a:cs typeface="Arial" panose="020B0604020202020204" pitchFamily="34" charset="0"/>
                </a:rPr>
                <a:t>radiation</a:t>
              </a:r>
            </a:p>
          </p:txBody>
        </p:sp>
        <p:sp>
          <p:nvSpPr>
            <p:cNvPr id="12" name="TextBox 11">
              <a:extLst>
                <a:ext uri="{FF2B5EF4-FFF2-40B4-BE49-F238E27FC236}">
                  <a16:creationId xmlns:a16="http://schemas.microsoft.com/office/drawing/2014/main" id="{703F3B94-4D26-7C4E-9A4A-FA6FB99F9EEA}"/>
                </a:ext>
              </a:extLst>
            </p:cNvPr>
            <p:cNvSpPr txBox="1"/>
            <p:nvPr/>
          </p:nvSpPr>
          <p:spPr>
            <a:xfrm>
              <a:off x="7336280" y="1863606"/>
              <a:ext cx="2159294" cy="400110"/>
            </a:xfrm>
            <a:prstGeom prst="rect">
              <a:avLst/>
            </a:prstGeom>
            <a:noFill/>
          </p:spPr>
          <p:txBody>
            <a:bodyPr wrap="square" rtlCol="0">
              <a:spAutoFit/>
            </a:bodyPr>
            <a:lstStyle/>
            <a:p>
              <a:r>
                <a:rPr lang="en-US" sz="2000" b="1" dirty="0">
                  <a:solidFill>
                    <a:srgbClr val="FFC908"/>
                  </a:solidFill>
                  <a:latin typeface="Arial" panose="020B0604020202020204" pitchFamily="34" charset="0"/>
                  <a:cs typeface="Arial" panose="020B0604020202020204" pitchFamily="34" charset="0"/>
                </a:rPr>
                <a:t>Visible </a:t>
              </a:r>
            </a:p>
          </p:txBody>
        </p:sp>
        <p:sp>
          <p:nvSpPr>
            <p:cNvPr id="14" name="TextBox 13">
              <a:extLst>
                <a:ext uri="{FF2B5EF4-FFF2-40B4-BE49-F238E27FC236}">
                  <a16:creationId xmlns:a16="http://schemas.microsoft.com/office/drawing/2014/main" id="{FED553E0-28E6-7342-8D70-772A5C996EAF}"/>
                </a:ext>
              </a:extLst>
            </p:cNvPr>
            <p:cNvSpPr txBox="1"/>
            <p:nvPr/>
          </p:nvSpPr>
          <p:spPr>
            <a:xfrm>
              <a:off x="7087906" y="1637987"/>
              <a:ext cx="2159294" cy="338554"/>
            </a:xfrm>
            <a:prstGeom prst="rect">
              <a:avLst/>
            </a:prstGeom>
            <a:noFill/>
          </p:spPr>
          <p:txBody>
            <a:bodyPr wrap="square" rtlCol="0">
              <a:spAutoFit/>
            </a:bodyPr>
            <a:lstStyle/>
            <a:p>
              <a:r>
                <a:rPr lang="en-US" sz="1600" b="1" dirty="0">
                  <a:solidFill>
                    <a:srgbClr val="4DA84F"/>
                  </a:solidFill>
                  <a:latin typeface="Arial" panose="020B0604020202020204" pitchFamily="34" charset="0"/>
                  <a:cs typeface="Arial" panose="020B0604020202020204" pitchFamily="34" charset="0"/>
                </a:rPr>
                <a:t>beta</a:t>
              </a:r>
            </a:p>
          </p:txBody>
        </p:sp>
        <p:sp>
          <p:nvSpPr>
            <p:cNvPr id="16" name="TextBox 15">
              <a:extLst>
                <a:ext uri="{FF2B5EF4-FFF2-40B4-BE49-F238E27FC236}">
                  <a16:creationId xmlns:a16="http://schemas.microsoft.com/office/drawing/2014/main" id="{5A0CD57C-753B-D64E-AF6A-0B12FB2EF75E}"/>
                </a:ext>
              </a:extLst>
            </p:cNvPr>
            <p:cNvSpPr txBox="1"/>
            <p:nvPr/>
          </p:nvSpPr>
          <p:spPr>
            <a:xfrm>
              <a:off x="5804636" y="1571625"/>
              <a:ext cx="1057244" cy="400110"/>
            </a:xfrm>
            <a:prstGeom prst="rect">
              <a:avLst/>
            </a:prstGeom>
            <a:noFill/>
          </p:spPr>
          <p:txBody>
            <a:bodyPr wrap="square" rtlCol="0">
              <a:spAutoFit/>
            </a:bodyPr>
            <a:lstStyle/>
            <a:p>
              <a:r>
                <a:rPr lang="en-US" sz="2000" b="1" dirty="0">
                  <a:solidFill>
                    <a:srgbClr val="E85552"/>
                  </a:solidFill>
                  <a:latin typeface="Arial" panose="020B0604020202020204" pitchFamily="34" charset="0"/>
                  <a:cs typeface="Arial" panose="020B0604020202020204" pitchFamily="34" charset="0"/>
                </a:rPr>
                <a:t>radio</a:t>
              </a:r>
            </a:p>
          </p:txBody>
        </p:sp>
        <p:sp>
          <p:nvSpPr>
            <p:cNvPr id="17" name="TextBox 16">
              <a:extLst>
                <a:ext uri="{FF2B5EF4-FFF2-40B4-BE49-F238E27FC236}">
                  <a16:creationId xmlns:a16="http://schemas.microsoft.com/office/drawing/2014/main" id="{B42B2AB5-FCD0-EF42-9F35-553CE2E2C903}"/>
                </a:ext>
              </a:extLst>
            </p:cNvPr>
            <p:cNvSpPr txBox="1"/>
            <p:nvPr/>
          </p:nvSpPr>
          <p:spPr>
            <a:xfrm>
              <a:off x="4748513" y="2297530"/>
              <a:ext cx="755989" cy="400110"/>
            </a:xfrm>
            <a:prstGeom prst="rect">
              <a:avLst/>
            </a:prstGeom>
            <a:noFill/>
          </p:spPr>
          <p:txBody>
            <a:bodyPr wrap="square" rtlCol="0">
              <a:spAutoFit/>
            </a:bodyPr>
            <a:lstStyle/>
            <a:p>
              <a:r>
                <a:rPr lang="en-US" sz="2000" b="1" dirty="0">
                  <a:solidFill>
                    <a:srgbClr val="E85552"/>
                  </a:solidFill>
                  <a:latin typeface="Arial" panose="020B0604020202020204" pitchFamily="34" charset="0"/>
                  <a:cs typeface="Arial" panose="020B0604020202020204" pitchFamily="34" charset="0"/>
                </a:rPr>
                <a:t>light</a:t>
              </a:r>
            </a:p>
          </p:txBody>
        </p:sp>
        <p:sp>
          <p:nvSpPr>
            <p:cNvPr id="19" name="TextBox 18">
              <a:extLst>
                <a:ext uri="{FF2B5EF4-FFF2-40B4-BE49-F238E27FC236}">
                  <a16:creationId xmlns:a16="http://schemas.microsoft.com/office/drawing/2014/main" id="{9420590D-D3FF-F241-B018-63334EB21D81}"/>
                </a:ext>
              </a:extLst>
            </p:cNvPr>
            <p:cNvSpPr txBox="1"/>
            <p:nvPr/>
          </p:nvSpPr>
          <p:spPr>
            <a:xfrm>
              <a:off x="5276672" y="2872775"/>
              <a:ext cx="755989" cy="400110"/>
            </a:xfrm>
            <a:prstGeom prst="rect">
              <a:avLst/>
            </a:prstGeom>
            <a:noFill/>
          </p:spPr>
          <p:txBody>
            <a:bodyPr wrap="square" rtlCol="0">
              <a:spAutoFit/>
            </a:bodyPr>
            <a:lstStyle/>
            <a:p>
              <a:r>
                <a:rPr lang="en-US" sz="2000" b="1" dirty="0">
                  <a:solidFill>
                    <a:srgbClr val="E85552"/>
                  </a:solidFill>
                  <a:latin typeface="Arial" panose="020B0604020202020204" pitchFamily="34" charset="0"/>
                  <a:cs typeface="Arial" panose="020B0604020202020204" pitchFamily="34" charset="0"/>
                </a:rPr>
                <a:t>high</a:t>
              </a:r>
            </a:p>
          </p:txBody>
        </p:sp>
        <p:sp>
          <p:nvSpPr>
            <p:cNvPr id="20" name="TextBox 19">
              <a:extLst>
                <a:ext uri="{FF2B5EF4-FFF2-40B4-BE49-F238E27FC236}">
                  <a16:creationId xmlns:a16="http://schemas.microsoft.com/office/drawing/2014/main" id="{40C9E8E8-5342-2A4A-9E27-BF5F4CBF8411}"/>
                </a:ext>
              </a:extLst>
            </p:cNvPr>
            <p:cNvSpPr txBox="1"/>
            <p:nvPr/>
          </p:nvSpPr>
          <p:spPr>
            <a:xfrm>
              <a:off x="5347533" y="3155957"/>
              <a:ext cx="1113227" cy="400110"/>
            </a:xfrm>
            <a:prstGeom prst="rect">
              <a:avLst/>
            </a:prstGeom>
            <a:noFill/>
          </p:spPr>
          <p:txBody>
            <a:bodyPr wrap="square" rtlCol="0">
              <a:spAutoFit/>
            </a:bodyPr>
            <a:lstStyle/>
            <a:p>
              <a:r>
                <a:rPr lang="en-US" sz="2000" b="1" dirty="0">
                  <a:solidFill>
                    <a:srgbClr val="E85552"/>
                  </a:solidFill>
                  <a:latin typeface="Arial" panose="020B0604020202020204" pitchFamily="34" charset="0"/>
                  <a:cs typeface="Arial" panose="020B0604020202020204" pitchFamily="34" charset="0"/>
                </a:rPr>
                <a:t>X-rays</a:t>
              </a:r>
            </a:p>
          </p:txBody>
        </p:sp>
        <p:sp>
          <p:nvSpPr>
            <p:cNvPr id="21" name="TextBox 20">
              <a:extLst>
                <a:ext uri="{FF2B5EF4-FFF2-40B4-BE49-F238E27FC236}">
                  <a16:creationId xmlns:a16="http://schemas.microsoft.com/office/drawing/2014/main" id="{576822CF-E6E1-8E43-8CA4-9F02A95680FE}"/>
                </a:ext>
              </a:extLst>
            </p:cNvPr>
            <p:cNvSpPr txBox="1"/>
            <p:nvPr/>
          </p:nvSpPr>
          <p:spPr>
            <a:xfrm rot="2724452">
              <a:off x="5503343" y="2852678"/>
              <a:ext cx="1420152" cy="584775"/>
            </a:xfrm>
            <a:prstGeom prst="rect">
              <a:avLst/>
            </a:prstGeom>
            <a:noFill/>
          </p:spPr>
          <p:txBody>
            <a:bodyPr wrap="square" rtlCol="0">
              <a:spAutoFit/>
            </a:bodyPr>
            <a:lstStyle/>
            <a:p>
              <a:r>
                <a:rPr lang="en-US" sz="3200" b="1" dirty="0">
                  <a:solidFill>
                    <a:srgbClr val="E85552"/>
                  </a:solidFill>
                  <a:latin typeface="Arial" panose="020B0604020202020204" pitchFamily="34" charset="0"/>
                  <a:cs typeface="Arial" panose="020B0604020202020204" pitchFamily="34" charset="0"/>
                </a:rPr>
                <a:t>w</a:t>
              </a:r>
              <a:r>
                <a:rPr lang="en-US" sz="3200" b="1" spc="-150" dirty="0">
                  <a:solidFill>
                    <a:srgbClr val="E85552"/>
                  </a:solidFill>
                  <a:latin typeface="Arial" panose="020B0604020202020204" pitchFamily="34" charset="0"/>
                  <a:cs typeface="Arial" panose="020B0604020202020204" pitchFamily="34" charset="0"/>
                </a:rPr>
                <a:t>a</a:t>
              </a:r>
              <a:r>
                <a:rPr lang="en-US" sz="3200" b="1" dirty="0">
                  <a:solidFill>
                    <a:srgbClr val="E85552"/>
                  </a:solidFill>
                  <a:latin typeface="Arial" panose="020B0604020202020204" pitchFamily="34" charset="0"/>
                  <a:cs typeface="Arial" panose="020B0604020202020204" pitchFamily="34" charset="0"/>
                </a:rPr>
                <a:t>ves</a:t>
              </a:r>
            </a:p>
          </p:txBody>
        </p:sp>
        <p:sp>
          <p:nvSpPr>
            <p:cNvPr id="22" name="TextBox 21">
              <a:extLst>
                <a:ext uri="{FF2B5EF4-FFF2-40B4-BE49-F238E27FC236}">
                  <a16:creationId xmlns:a16="http://schemas.microsoft.com/office/drawing/2014/main" id="{3D3AA823-9752-8546-9FFF-4BD2CEF2724B}"/>
                </a:ext>
              </a:extLst>
            </p:cNvPr>
            <p:cNvSpPr txBox="1"/>
            <p:nvPr/>
          </p:nvSpPr>
          <p:spPr>
            <a:xfrm rot="18254686">
              <a:off x="7126802" y="2306660"/>
              <a:ext cx="1216158" cy="369332"/>
            </a:xfrm>
            <a:prstGeom prst="rect">
              <a:avLst/>
            </a:prstGeom>
            <a:noFill/>
          </p:spPr>
          <p:txBody>
            <a:bodyPr wrap="square" rtlCol="0">
              <a:spAutoFit/>
            </a:bodyPr>
            <a:lstStyle/>
            <a:p>
              <a:r>
                <a:rPr lang="en-US" sz="1800" b="1" dirty="0">
                  <a:solidFill>
                    <a:srgbClr val="E85552"/>
                  </a:solidFill>
                  <a:latin typeface="Arial" panose="020B0604020202020204" pitchFamily="34" charset="0"/>
                  <a:cs typeface="Arial" panose="020B0604020202020204" pitchFamily="34" charset="0"/>
                </a:rPr>
                <a:t>infrared</a:t>
              </a:r>
            </a:p>
          </p:txBody>
        </p:sp>
        <p:sp>
          <p:nvSpPr>
            <p:cNvPr id="23" name="TextBox 22">
              <a:extLst>
                <a:ext uri="{FF2B5EF4-FFF2-40B4-BE49-F238E27FC236}">
                  <a16:creationId xmlns:a16="http://schemas.microsoft.com/office/drawing/2014/main" id="{030C0B27-DEC4-EC47-87A7-1FC90C5659C8}"/>
                </a:ext>
              </a:extLst>
            </p:cNvPr>
            <p:cNvSpPr txBox="1"/>
            <p:nvPr/>
          </p:nvSpPr>
          <p:spPr>
            <a:xfrm>
              <a:off x="7659466" y="2460624"/>
              <a:ext cx="2159294" cy="400110"/>
            </a:xfrm>
            <a:prstGeom prst="rect">
              <a:avLst/>
            </a:prstGeom>
            <a:noFill/>
          </p:spPr>
          <p:txBody>
            <a:bodyPr wrap="square" rtlCol="0">
              <a:spAutoFit/>
            </a:bodyPr>
            <a:lstStyle/>
            <a:p>
              <a:r>
                <a:rPr lang="en-US" sz="2000" b="1" dirty="0">
                  <a:solidFill>
                    <a:srgbClr val="FFC908"/>
                  </a:solidFill>
                  <a:latin typeface="Arial" panose="020B0604020202020204" pitchFamily="34" charset="0"/>
                  <a:cs typeface="Arial" panose="020B0604020202020204" pitchFamily="34" charset="0"/>
                </a:rPr>
                <a:t>alpha</a:t>
              </a:r>
            </a:p>
          </p:txBody>
        </p:sp>
        <p:sp>
          <p:nvSpPr>
            <p:cNvPr id="24" name="TextBox 23">
              <a:extLst>
                <a:ext uri="{FF2B5EF4-FFF2-40B4-BE49-F238E27FC236}">
                  <a16:creationId xmlns:a16="http://schemas.microsoft.com/office/drawing/2014/main" id="{6E43FB34-84EB-0D46-BBDB-B484F31CA857}"/>
                </a:ext>
              </a:extLst>
            </p:cNvPr>
            <p:cNvSpPr txBox="1"/>
            <p:nvPr/>
          </p:nvSpPr>
          <p:spPr>
            <a:xfrm>
              <a:off x="7526157" y="2692270"/>
              <a:ext cx="2159294" cy="400110"/>
            </a:xfrm>
            <a:prstGeom prst="rect">
              <a:avLst/>
            </a:prstGeom>
            <a:noFill/>
          </p:spPr>
          <p:txBody>
            <a:bodyPr wrap="square" rtlCol="0">
              <a:spAutoFit/>
            </a:bodyPr>
            <a:lstStyle/>
            <a:p>
              <a:r>
                <a:rPr lang="en-US" sz="2000" b="1" dirty="0">
                  <a:solidFill>
                    <a:srgbClr val="FFC908"/>
                  </a:solidFill>
                  <a:latin typeface="Arial" panose="020B0604020202020204" pitchFamily="34" charset="0"/>
                  <a:cs typeface="Arial" panose="020B0604020202020204" pitchFamily="34" charset="0"/>
                </a:rPr>
                <a:t>gamma</a:t>
              </a:r>
            </a:p>
          </p:txBody>
        </p:sp>
        <p:sp>
          <p:nvSpPr>
            <p:cNvPr id="25" name="TextBox 24">
              <a:extLst>
                <a:ext uri="{FF2B5EF4-FFF2-40B4-BE49-F238E27FC236}">
                  <a16:creationId xmlns:a16="http://schemas.microsoft.com/office/drawing/2014/main" id="{9EF730DD-3FFB-3F4E-AFD5-B903B92314F2}"/>
                </a:ext>
              </a:extLst>
            </p:cNvPr>
            <p:cNvSpPr txBox="1"/>
            <p:nvPr/>
          </p:nvSpPr>
          <p:spPr>
            <a:xfrm>
              <a:off x="5839011" y="2340752"/>
              <a:ext cx="2159294" cy="646331"/>
            </a:xfrm>
            <a:prstGeom prst="rect">
              <a:avLst/>
            </a:prstGeom>
            <a:noFill/>
          </p:spPr>
          <p:txBody>
            <a:bodyPr wrap="square" rtlCol="0">
              <a:spAutoFit/>
            </a:bodyPr>
            <a:lstStyle/>
            <a:p>
              <a:r>
                <a:rPr lang="en-US" sz="3600" b="1" dirty="0">
                  <a:solidFill>
                    <a:srgbClr val="4DA84F"/>
                  </a:solidFill>
                  <a:latin typeface="Arial" panose="020B0604020202020204" pitchFamily="34" charset="0"/>
                  <a:cs typeface="Arial" panose="020B0604020202020204" pitchFamily="34" charset="0"/>
                </a:rPr>
                <a:t>energy</a:t>
              </a:r>
            </a:p>
          </p:txBody>
        </p:sp>
        <p:sp>
          <p:nvSpPr>
            <p:cNvPr id="27" name="TextBox 26">
              <a:extLst>
                <a:ext uri="{FF2B5EF4-FFF2-40B4-BE49-F238E27FC236}">
                  <a16:creationId xmlns:a16="http://schemas.microsoft.com/office/drawing/2014/main" id="{2579E5F5-8A6C-E64D-B124-76A0F12977DE}"/>
                </a:ext>
              </a:extLst>
            </p:cNvPr>
            <p:cNvSpPr txBox="1"/>
            <p:nvPr/>
          </p:nvSpPr>
          <p:spPr>
            <a:xfrm>
              <a:off x="6229604" y="2829039"/>
              <a:ext cx="2159294" cy="338554"/>
            </a:xfrm>
            <a:prstGeom prst="rect">
              <a:avLst/>
            </a:prstGeom>
            <a:noFill/>
          </p:spPr>
          <p:txBody>
            <a:bodyPr wrap="square" rtlCol="0">
              <a:spAutoFit/>
            </a:bodyPr>
            <a:lstStyle/>
            <a:p>
              <a:r>
                <a:rPr lang="en-US" sz="1600" b="1" dirty="0">
                  <a:solidFill>
                    <a:srgbClr val="4DA84F"/>
                  </a:solidFill>
                  <a:latin typeface="Arial" panose="020B0604020202020204" pitchFamily="34" charset="0"/>
                  <a:cs typeface="Arial" panose="020B0604020202020204" pitchFamily="34" charset="0"/>
                </a:rPr>
                <a:t>microwaves</a:t>
              </a:r>
            </a:p>
          </p:txBody>
        </p:sp>
        <p:sp>
          <p:nvSpPr>
            <p:cNvPr id="28" name="TextBox 27">
              <a:extLst>
                <a:ext uri="{FF2B5EF4-FFF2-40B4-BE49-F238E27FC236}">
                  <a16:creationId xmlns:a16="http://schemas.microsoft.com/office/drawing/2014/main" id="{589AC9E8-E5E5-7F4F-BFE2-B55B90AD9B9A}"/>
                </a:ext>
              </a:extLst>
            </p:cNvPr>
            <p:cNvSpPr txBox="1"/>
            <p:nvPr/>
          </p:nvSpPr>
          <p:spPr>
            <a:xfrm>
              <a:off x="6460922" y="3018885"/>
              <a:ext cx="2159294" cy="338554"/>
            </a:xfrm>
            <a:prstGeom prst="rect">
              <a:avLst/>
            </a:prstGeom>
            <a:noFill/>
          </p:spPr>
          <p:txBody>
            <a:bodyPr wrap="square" rtlCol="0">
              <a:spAutoFit/>
            </a:bodyPr>
            <a:lstStyle/>
            <a:p>
              <a:r>
                <a:rPr lang="en-US" sz="1600" b="1" dirty="0">
                  <a:solidFill>
                    <a:srgbClr val="4DA84F"/>
                  </a:solidFill>
                  <a:latin typeface="Arial" panose="020B0604020202020204" pitchFamily="34" charset="0"/>
                  <a:cs typeface="Arial" panose="020B0604020202020204" pitchFamily="34" charset="0"/>
                </a:rPr>
                <a:t>ionizing</a:t>
              </a:r>
            </a:p>
          </p:txBody>
        </p:sp>
        <p:sp>
          <p:nvSpPr>
            <p:cNvPr id="29" name="TextBox 28">
              <a:extLst>
                <a:ext uri="{FF2B5EF4-FFF2-40B4-BE49-F238E27FC236}">
                  <a16:creationId xmlns:a16="http://schemas.microsoft.com/office/drawing/2014/main" id="{FA84F6D1-20F2-7449-A1DA-2857FDC6570B}"/>
                </a:ext>
              </a:extLst>
            </p:cNvPr>
            <p:cNvSpPr txBox="1"/>
            <p:nvPr/>
          </p:nvSpPr>
          <p:spPr>
            <a:xfrm>
              <a:off x="6561645" y="3204743"/>
              <a:ext cx="2159294" cy="400110"/>
            </a:xfrm>
            <a:prstGeom prst="rect">
              <a:avLst/>
            </a:prstGeom>
            <a:noFill/>
          </p:spPr>
          <p:txBody>
            <a:bodyPr wrap="square" rtlCol="0">
              <a:spAutoFit/>
            </a:bodyPr>
            <a:lstStyle/>
            <a:p>
              <a:r>
                <a:rPr lang="en-US" sz="2000" b="1" dirty="0">
                  <a:solidFill>
                    <a:srgbClr val="26819E"/>
                  </a:solidFill>
                  <a:latin typeface="Arial" panose="020B0604020202020204" pitchFamily="34" charset="0"/>
                  <a:cs typeface="Arial" panose="020B0604020202020204" pitchFamily="34" charset="0"/>
                </a:rPr>
                <a:t>neutrons</a:t>
              </a:r>
            </a:p>
          </p:txBody>
        </p:sp>
        <p:sp>
          <p:nvSpPr>
            <p:cNvPr id="31" name="TextBox 30">
              <a:extLst>
                <a:ext uri="{FF2B5EF4-FFF2-40B4-BE49-F238E27FC236}">
                  <a16:creationId xmlns:a16="http://schemas.microsoft.com/office/drawing/2014/main" id="{90AD5B36-CDE0-4241-9EC6-8AB3D1232C6D}"/>
                </a:ext>
              </a:extLst>
            </p:cNvPr>
            <p:cNvSpPr txBox="1"/>
            <p:nvPr/>
          </p:nvSpPr>
          <p:spPr>
            <a:xfrm rot="2811046">
              <a:off x="7393055" y="3053806"/>
              <a:ext cx="661449" cy="338554"/>
            </a:xfrm>
            <a:prstGeom prst="rect">
              <a:avLst/>
            </a:prstGeom>
            <a:noFill/>
          </p:spPr>
          <p:txBody>
            <a:bodyPr wrap="square" rtlCol="0">
              <a:spAutoFit/>
            </a:bodyPr>
            <a:lstStyle/>
            <a:p>
              <a:r>
                <a:rPr lang="en-US" sz="1600" b="1" dirty="0">
                  <a:solidFill>
                    <a:srgbClr val="4DA84F"/>
                  </a:solidFill>
                  <a:latin typeface="Arial" panose="020B0604020202020204" pitchFamily="34" charset="0"/>
                  <a:cs typeface="Arial" panose="020B0604020202020204" pitchFamily="34" charset="0"/>
                </a:rPr>
                <a:t>rays</a:t>
              </a:r>
            </a:p>
          </p:txBody>
        </p:sp>
        <p:sp>
          <p:nvSpPr>
            <p:cNvPr id="32" name="TextBox 31">
              <a:extLst>
                <a:ext uri="{FF2B5EF4-FFF2-40B4-BE49-F238E27FC236}">
                  <a16:creationId xmlns:a16="http://schemas.microsoft.com/office/drawing/2014/main" id="{6E9DAEB7-CA0B-AE46-A742-1794438EA9C9}"/>
                </a:ext>
              </a:extLst>
            </p:cNvPr>
            <p:cNvSpPr txBox="1"/>
            <p:nvPr/>
          </p:nvSpPr>
          <p:spPr>
            <a:xfrm rot="17954382">
              <a:off x="5131431" y="1981496"/>
              <a:ext cx="661449" cy="338554"/>
            </a:xfrm>
            <a:prstGeom prst="rect">
              <a:avLst/>
            </a:prstGeom>
            <a:noFill/>
          </p:spPr>
          <p:txBody>
            <a:bodyPr wrap="square" rtlCol="0">
              <a:spAutoFit/>
            </a:bodyPr>
            <a:lstStyle/>
            <a:p>
              <a:r>
                <a:rPr lang="en-US" sz="1600" b="1" dirty="0">
                  <a:solidFill>
                    <a:srgbClr val="26819E"/>
                  </a:solidFill>
                  <a:latin typeface="Arial" panose="020B0604020202020204" pitchFamily="34" charset="0"/>
                  <a:cs typeface="Arial" panose="020B0604020202020204" pitchFamily="34" charset="0"/>
                </a:rPr>
                <a:t>low</a:t>
              </a:r>
            </a:p>
          </p:txBody>
        </p:sp>
        <p:sp>
          <p:nvSpPr>
            <p:cNvPr id="33" name="TextBox 32">
              <a:extLst>
                <a:ext uri="{FF2B5EF4-FFF2-40B4-BE49-F238E27FC236}">
                  <a16:creationId xmlns:a16="http://schemas.microsoft.com/office/drawing/2014/main" id="{0082DFD3-D034-2949-A98D-3F240DA0F0AB}"/>
                </a:ext>
              </a:extLst>
            </p:cNvPr>
            <p:cNvSpPr txBox="1"/>
            <p:nvPr/>
          </p:nvSpPr>
          <p:spPr>
            <a:xfrm rot="17646468">
              <a:off x="4398925" y="2314937"/>
              <a:ext cx="2159294" cy="338554"/>
            </a:xfrm>
            <a:prstGeom prst="rect">
              <a:avLst/>
            </a:prstGeom>
            <a:noFill/>
          </p:spPr>
          <p:txBody>
            <a:bodyPr wrap="square" rtlCol="0">
              <a:spAutoFit/>
            </a:bodyPr>
            <a:lstStyle/>
            <a:p>
              <a:r>
                <a:rPr lang="en-US" sz="1600" b="1" dirty="0">
                  <a:solidFill>
                    <a:srgbClr val="26819E"/>
                  </a:solidFill>
                  <a:latin typeface="Arial" panose="020B0604020202020204" pitchFamily="34" charset="0"/>
                  <a:cs typeface="Arial" panose="020B0604020202020204" pitchFamily="34" charset="0"/>
                </a:rPr>
                <a:t>electromagnetic</a:t>
              </a:r>
            </a:p>
          </p:txBody>
        </p:sp>
      </p:grpSp>
    </p:spTree>
    <p:extLst>
      <p:ext uri="{BB962C8B-B14F-4D97-AF65-F5344CB8AC3E}">
        <p14:creationId xmlns:p14="http://schemas.microsoft.com/office/powerpoint/2010/main" val="8554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CA10-8284-E042-98A6-D61E7B698608}"/>
              </a:ext>
            </a:extLst>
          </p:cNvPr>
          <p:cNvSpPr>
            <a:spLocks noGrp="1"/>
          </p:cNvSpPr>
          <p:nvPr>
            <p:ph type="title"/>
          </p:nvPr>
        </p:nvSpPr>
        <p:spPr/>
        <p:txBody>
          <a:bodyPr/>
          <a:lstStyle/>
          <a:p>
            <a:r>
              <a:rPr lang="en-US" dirty="0"/>
              <a:t>Radiation Concept Map</a:t>
            </a:r>
          </a:p>
        </p:txBody>
      </p:sp>
      <p:sp>
        <p:nvSpPr>
          <p:cNvPr id="3" name="Text Placeholder 2">
            <a:extLst>
              <a:ext uri="{FF2B5EF4-FFF2-40B4-BE49-F238E27FC236}">
                <a16:creationId xmlns:a16="http://schemas.microsoft.com/office/drawing/2014/main" id="{5D7C49C4-0509-8348-B40C-C65EF016C4B9}"/>
              </a:ext>
            </a:extLst>
          </p:cNvPr>
          <p:cNvSpPr>
            <a:spLocks noGrp="1"/>
          </p:cNvSpPr>
          <p:nvPr>
            <p:ph type="body" sz="quarter" idx="13"/>
          </p:nvPr>
        </p:nvSpPr>
        <p:spPr>
          <a:xfrm>
            <a:off x="475488" y="1437717"/>
            <a:ext cx="5099047" cy="2401116"/>
          </a:xfrm>
        </p:spPr>
        <p:txBody>
          <a:bodyPr/>
          <a:lstStyle/>
          <a:p>
            <a:pPr>
              <a:lnSpc>
                <a:spcPct val="100000"/>
              </a:lnSpc>
            </a:pPr>
            <a:r>
              <a:rPr lang="en-US" dirty="0"/>
              <a:t>Each group should get a copy of the Radiation Concept Map Notes Sheet, a card set, string, </a:t>
            </a:r>
            <a:br>
              <a:rPr lang="en-US" dirty="0"/>
            </a:br>
            <a:r>
              <a:rPr lang="en-US" dirty="0"/>
              <a:t>and scissors.</a:t>
            </a:r>
          </a:p>
          <a:p>
            <a:pPr>
              <a:lnSpc>
                <a:spcPct val="100000"/>
              </a:lnSpc>
            </a:pPr>
            <a:r>
              <a:rPr lang="en-US" dirty="0"/>
              <a:t>Your task is to organize and connect the terms (using string) to create a concept map that shows how the various types of radiation relate to one another. </a:t>
            </a:r>
          </a:p>
          <a:p>
            <a:pPr>
              <a:lnSpc>
                <a:spcPct val="100000"/>
              </a:lnSpc>
            </a:pPr>
            <a:r>
              <a:rPr lang="en-US" dirty="0"/>
              <a:t>You should begin by doing research and filling out </a:t>
            </a:r>
            <a:br>
              <a:rPr lang="en-US" dirty="0"/>
            </a:br>
            <a:r>
              <a:rPr lang="en-US" dirty="0"/>
              <a:t>the notes sheet.</a:t>
            </a:r>
          </a:p>
          <a:p>
            <a:endParaRPr lang="en-US" dirty="0"/>
          </a:p>
          <a:p>
            <a:endParaRPr lang="en-US" dirty="0"/>
          </a:p>
        </p:txBody>
      </p:sp>
      <p:sp>
        <p:nvSpPr>
          <p:cNvPr id="5" name="Text Placeholder 2">
            <a:extLst>
              <a:ext uri="{FF2B5EF4-FFF2-40B4-BE49-F238E27FC236}">
                <a16:creationId xmlns:a16="http://schemas.microsoft.com/office/drawing/2014/main" id="{8A880B9C-C1CE-3844-8898-4AE7E2DD863E}"/>
              </a:ext>
            </a:extLst>
          </p:cNvPr>
          <p:cNvSpPr txBox="1">
            <a:spLocks/>
          </p:cNvSpPr>
          <p:nvPr/>
        </p:nvSpPr>
        <p:spPr>
          <a:xfrm>
            <a:off x="640245" y="3892593"/>
            <a:ext cx="5137911" cy="2401116"/>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177800" marR="0" lvl="0" indent="0" algn="l" rtl="0" eaLnBrk="1" hangingPunct="1">
              <a:lnSpc>
                <a:spcPct val="90000"/>
              </a:lnSpc>
              <a:spcBef>
                <a:spcPts val="1000"/>
              </a:spcBef>
              <a:spcAft>
                <a:spcPts val="0"/>
              </a:spcAft>
              <a:buClr>
                <a:srgbClr val="4DA84F"/>
              </a:buClr>
              <a:buSzPct val="100000"/>
              <a:buFont typeface="System Font Regular"/>
              <a:buNone/>
              <a:defRPr sz="1600" b="0" i="0" u="none" strike="noStrike" cap="none" baseline="0">
                <a:solidFill>
                  <a:schemeClr val="dk1"/>
                </a:solidFill>
                <a:latin typeface="+mn-lt"/>
                <a:ea typeface="Helvetica Neue" panose="02000503000000020004" pitchFamily="2" charset="0"/>
                <a:cs typeface="Helvetica Neue" panose="02000503000000020004" pitchFamily="2" charset="0"/>
                <a:sym typeface="Calibri"/>
              </a:defRPr>
            </a:lvl1pPr>
            <a:lvl2pPr marL="609600" marR="0" lvl="1"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2pPr>
            <a:lvl3pPr marL="1041400" marR="0" lvl="2"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3pPr>
            <a:lvl4pPr marL="1485900" marR="0" lvl="3"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4pPr>
            <a:lvl5pPr marL="1943100" marR="0" lvl="4"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0" lvl="0">
              <a:spcBef>
                <a:spcPts val="0"/>
              </a:spcBef>
            </a:pPr>
            <a:r>
              <a:rPr lang="en-US" b="1" dirty="0">
                <a:solidFill>
                  <a:srgbClr val="26819E"/>
                </a:solidFill>
                <a:ea typeface="Calibri"/>
                <a:cs typeface="Calibri"/>
              </a:rPr>
              <a:t>Sources to get you started</a:t>
            </a:r>
            <a:r>
              <a:rPr lang="en-US" dirty="0">
                <a:solidFill>
                  <a:srgbClr val="26819E"/>
                </a:solidFill>
                <a:ea typeface="Calibri"/>
                <a:cs typeface="Calibri"/>
              </a:rPr>
              <a:t>:</a:t>
            </a:r>
          </a:p>
          <a:p>
            <a:pPr marL="0" lvl="0">
              <a:spcBef>
                <a:spcPts val="0"/>
              </a:spcBef>
            </a:pPr>
            <a:endParaRPr lang="en-US" dirty="0"/>
          </a:p>
          <a:p>
            <a:pPr marL="0" lvl="0">
              <a:spcBef>
                <a:spcPts val="0"/>
              </a:spcBef>
            </a:pPr>
            <a:r>
              <a:rPr lang="en-US" i="1" dirty="0">
                <a:ea typeface="Calibri"/>
                <a:cs typeface="Calibri"/>
              </a:rPr>
              <a:t>Radiation Basics</a:t>
            </a:r>
            <a:br>
              <a:rPr lang="en-US" i="1" dirty="0">
                <a:ea typeface="Calibri"/>
                <a:cs typeface="Calibri"/>
              </a:rPr>
            </a:br>
            <a:r>
              <a:rPr lang="en-US" u="sng" dirty="0">
                <a:solidFill>
                  <a:schemeClr val="hlink"/>
                </a:solidFill>
                <a:ea typeface="Calibri"/>
                <a:cs typeface="Calibri"/>
                <a:hlinkClick r:id="rId3"/>
              </a:rPr>
              <a:t>https://www.nrc.gov/about-nrc/radiation/health-effects/radiation-basics.html</a:t>
            </a:r>
            <a:endParaRPr lang="en-US" u="sng" dirty="0">
              <a:solidFill>
                <a:schemeClr val="hlink"/>
              </a:solidFill>
              <a:ea typeface="Calibri"/>
              <a:cs typeface="Calibri"/>
            </a:endParaRPr>
          </a:p>
          <a:p>
            <a:pPr marL="0" lvl="0">
              <a:spcBef>
                <a:spcPts val="0"/>
              </a:spcBef>
            </a:pPr>
            <a:endParaRPr lang="en-US" dirty="0">
              <a:ea typeface="Calibri"/>
              <a:cs typeface="Calibri"/>
            </a:endParaRPr>
          </a:p>
          <a:p>
            <a:pPr marL="0" lvl="0">
              <a:spcBef>
                <a:spcPts val="0"/>
              </a:spcBef>
            </a:pPr>
            <a:r>
              <a:rPr lang="en-US" i="1" dirty="0">
                <a:ea typeface="Calibri"/>
                <a:cs typeface="Calibri"/>
              </a:rPr>
              <a:t>Introduction to the Electromagnetic Spectrum</a:t>
            </a:r>
            <a:endParaRPr lang="en-US" dirty="0"/>
          </a:p>
          <a:p>
            <a:pPr marL="0" lvl="0">
              <a:spcBef>
                <a:spcPts val="0"/>
              </a:spcBef>
            </a:pPr>
            <a:r>
              <a:rPr lang="en-US" u="sng" dirty="0">
                <a:solidFill>
                  <a:schemeClr val="hlink"/>
                </a:solidFill>
                <a:ea typeface="Calibri"/>
                <a:cs typeface="Calibri"/>
                <a:hlinkClick r:id="rId4"/>
              </a:rPr>
              <a:t>https://science.nasa.gov/ems/01_intro</a:t>
            </a:r>
            <a:endParaRPr lang="en-US" dirty="0">
              <a:ea typeface="Calibri"/>
              <a:cs typeface="Calibri"/>
            </a:endParaRPr>
          </a:p>
        </p:txBody>
      </p:sp>
      <p:pic>
        <p:nvPicPr>
          <p:cNvPr id="6" name="Picture 5">
            <a:extLst>
              <a:ext uri="{FF2B5EF4-FFF2-40B4-BE49-F238E27FC236}">
                <a16:creationId xmlns:a16="http://schemas.microsoft.com/office/drawing/2014/main" id="{A74104B1-8657-F74F-A455-34ADFA6B920B}"/>
              </a:ext>
            </a:extLst>
          </p:cNvPr>
          <p:cNvPicPr>
            <a:picLocks noChangeAspect="1"/>
          </p:cNvPicPr>
          <p:nvPr/>
        </p:nvPicPr>
        <p:blipFill>
          <a:blip r:embed="rId5"/>
          <a:stretch>
            <a:fillRect/>
          </a:stretch>
        </p:blipFill>
        <p:spPr>
          <a:xfrm>
            <a:off x="5474367" y="1485900"/>
            <a:ext cx="3519237" cy="2880360"/>
          </a:xfrm>
          <a:prstGeom prst="rect">
            <a:avLst/>
          </a:prstGeom>
        </p:spPr>
      </p:pic>
    </p:spTree>
    <p:extLst>
      <p:ext uri="{BB962C8B-B14F-4D97-AF65-F5344CB8AC3E}">
        <p14:creationId xmlns:p14="http://schemas.microsoft.com/office/powerpoint/2010/main" val="92955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CA10-8284-E042-98A6-D61E7B698608}"/>
              </a:ext>
            </a:extLst>
          </p:cNvPr>
          <p:cNvSpPr>
            <a:spLocks noGrp="1"/>
          </p:cNvSpPr>
          <p:nvPr>
            <p:ph type="title"/>
          </p:nvPr>
        </p:nvSpPr>
        <p:spPr/>
        <p:txBody>
          <a:bodyPr/>
          <a:lstStyle/>
          <a:p>
            <a:r>
              <a:rPr lang="en-US" dirty="0"/>
              <a:t>Radiation Concept Map: Key</a:t>
            </a:r>
          </a:p>
        </p:txBody>
      </p:sp>
      <p:sp>
        <p:nvSpPr>
          <p:cNvPr id="3" name="Text Placeholder 2">
            <a:extLst>
              <a:ext uri="{FF2B5EF4-FFF2-40B4-BE49-F238E27FC236}">
                <a16:creationId xmlns:a16="http://schemas.microsoft.com/office/drawing/2014/main" id="{5D7C49C4-0509-8348-B40C-C65EF016C4B9}"/>
              </a:ext>
            </a:extLst>
          </p:cNvPr>
          <p:cNvSpPr>
            <a:spLocks noGrp="1"/>
          </p:cNvSpPr>
          <p:nvPr>
            <p:ph type="body" sz="quarter" idx="13"/>
          </p:nvPr>
        </p:nvSpPr>
        <p:spPr>
          <a:xfrm>
            <a:off x="3683136" y="1437717"/>
            <a:ext cx="5137911" cy="2401116"/>
          </a:xfrm>
        </p:spPr>
        <p:txBody>
          <a:bodyPr/>
          <a:lstStyle/>
          <a:p>
            <a:pPr>
              <a:lnSpc>
                <a:spcPct val="100000"/>
              </a:lnSpc>
            </a:pPr>
            <a:r>
              <a:rPr lang="en-US" b="1" dirty="0">
                <a:solidFill>
                  <a:srgbClr val="26819E"/>
                </a:solidFill>
              </a:rPr>
              <a:t>How did you do on the concept map?</a:t>
            </a: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pic>
        <p:nvPicPr>
          <p:cNvPr id="8" name="Picture 7" descr="A screenshot of text&#10;&#10;Description automatically generated">
            <a:extLst>
              <a:ext uri="{FF2B5EF4-FFF2-40B4-BE49-F238E27FC236}">
                <a16:creationId xmlns:a16="http://schemas.microsoft.com/office/drawing/2014/main" id="{84F678D6-F70C-B54E-9013-36F5136F84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711" y="1508759"/>
            <a:ext cx="2877832" cy="3724253"/>
          </a:xfrm>
          <a:prstGeom prst="rect">
            <a:avLst/>
          </a:prstGeom>
          <a:ln w="6350">
            <a:solidFill>
              <a:schemeClr val="bg1">
                <a:lumMod val="75000"/>
              </a:schemeClr>
            </a:solidFill>
          </a:ln>
        </p:spPr>
      </p:pic>
      <p:sp>
        <p:nvSpPr>
          <p:cNvPr id="4" name="Rectangle 3">
            <a:extLst>
              <a:ext uri="{FF2B5EF4-FFF2-40B4-BE49-F238E27FC236}">
                <a16:creationId xmlns:a16="http://schemas.microsoft.com/office/drawing/2014/main" id="{8FCCCA8D-6AD8-1746-8F76-663EED9D923E}"/>
              </a:ext>
            </a:extLst>
          </p:cNvPr>
          <p:cNvSpPr/>
          <p:nvPr/>
        </p:nvSpPr>
        <p:spPr>
          <a:xfrm>
            <a:off x="3769559" y="1872051"/>
            <a:ext cx="4572000" cy="1205458"/>
          </a:xfrm>
          <a:prstGeom prst="rect">
            <a:avLst/>
          </a:prstGeom>
        </p:spPr>
        <p:txBody>
          <a:bodyPr>
            <a:spAutoFit/>
          </a:bodyPr>
          <a:lstStyle/>
          <a:p>
            <a:pPr>
              <a:spcBef>
                <a:spcPts val="1000"/>
              </a:spcBef>
            </a:pPr>
            <a:r>
              <a:rPr lang="en-US" sz="1600" dirty="0"/>
              <a:t>What makes the various types of radiation different from each other?</a:t>
            </a:r>
          </a:p>
          <a:p>
            <a:pPr>
              <a:spcBef>
                <a:spcPts val="1000"/>
              </a:spcBef>
            </a:pPr>
            <a:r>
              <a:rPr lang="en-US" sz="1600" dirty="0"/>
              <a:t>Would you add any other headings to this concept map to group the types of radiation?</a:t>
            </a:r>
          </a:p>
        </p:txBody>
      </p:sp>
    </p:spTree>
    <p:extLst>
      <p:ext uri="{BB962C8B-B14F-4D97-AF65-F5344CB8AC3E}">
        <p14:creationId xmlns:p14="http://schemas.microsoft.com/office/powerpoint/2010/main" val="53509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CA10-8284-E042-98A6-D61E7B698608}"/>
              </a:ext>
            </a:extLst>
          </p:cNvPr>
          <p:cNvSpPr>
            <a:spLocks noGrp="1"/>
          </p:cNvSpPr>
          <p:nvPr>
            <p:ph type="title"/>
          </p:nvPr>
        </p:nvSpPr>
        <p:spPr/>
        <p:txBody>
          <a:bodyPr/>
          <a:lstStyle/>
          <a:p>
            <a:r>
              <a:rPr lang="en-US" dirty="0"/>
              <a:t>Session 1 Summary</a:t>
            </a:r>
          </a:p>
        </p:txBody>
      </p:sp>
      <p:sp>
        <p:nvSpPr>
          <p:cNvPr id="3" name="Text Placeholder 2">
            <a:extLst>
              <a:ext uri="{FF2B5EF4-FFF2-40B4-BE49-F238E27FC236}">
                <a16:creationId xmlns:a16="http://schemas.microsoft.com/office/drawing/2014/main" id="{5D7C49C4-0509-8348-B40C-C65EF016C4B9}"/>
              </a:ext>
            </a:extLst>
          </p:cNvPr>
          <p:cNvSpPr>
            <a:spLocks noGrp="1"/>
          </p:cNvSpPr>
          <p:nvPr>
            <p:ph type="body" sz="quarter" idx="13"/>
          </p:nvPr>
        </p:nvSpPr>
        <p:spPr>
          <a:xfrm>
            <a:off x="4462271" y="1437717"/>
            <a:ext cx="4416553" cy="704592"/>
          </a:xfrm>
        </p:spPr>
        <p:txBody>
          <a:bodyPr/>
          <a:lstStyle/>
          <a:p>
            <a:pPr>
              <a:lnSpc>
                <a:spcPct val="100000"/>
              </a:lnSpc>
            </a:pPr>
            <a:r>
              <a:rPr lang="en-US" b="1" dirty="0">
                <a:solidFill>
                  <a:srgbClr val="26819E"/>
                </a:solidFill>
              </a:rPr>
              <a:t>Now that you have learned the basics about radiation, can you…</a:t>
            </a: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sp>
        <p:nvSpPr>
          <p:cNvPr id="6" name="Text Placeholder 2">
            <a:extLst>
              <a:ext uri="{FF2B5EF4-FFF2-40B4-BE49-F238E27FC236}">
                <a16:creationId xmlns:a16="http://schemas.microsoft.com/office/drawing/2014/main" id="{8DCBBE5A-F4DB-6148-AB0C-BAFB6DA221E2}"/>
              </a:ext>
            </a:extLst>
          </p:cNvPr>
          <p:cNvSpPr txBox="1">
            <a:spLocks/>
          </p:cNvSpPr>
          <p:nvPr/>
        </p:nvSpPr>
        <p:spPr>
          <a:xfrm>
            <a:off x="4462270" y="2142309"/>
            <a:ext cx="4416553" cy="2401116"/>
          </a:xfrm>
          <a:prstGeom prst="rect">
            <a:avLst/>
          </a:prstGeom>
          <a:noFill/>
          <a:ln>
            <a:noFill/>
          </a:ln>
        </p:spPr>
        <p:txBody>
          <a:bodyPr lIns="0" tIns="91425" rIns="91440" bIns="91425" anchor="t" anchorCtr="0"/>
          <a:lstStyle>
            <a:defPPr marR="0" lvl="0" algn="l" rtl="0">
              <a:lnSpc>
                <a:spcPct val="100000"/>
              </a:lnSpc>
              <a:spcBef>
                <a:spcPts val="0"/>
              </a:spcBef>
              <a:spcAft>
                <a:spcPts val="0"/>
              </a:spcAft>
            </a:defPPr>
            <a:lvl1pPr marL="177800" marR="0" lvl="0" indent="0" algn="l" rtl="0" eaLnBrk="1" hangingPunct="1">
              <a:lnSpc>
                <a:spcPct val="90000"/>
              </a:lnSpc>
              <a:spcBef>
                <a:spcPts val="1000"/>
              </a:spcBef>
              <a:spcAft>
                <a:spcPts val="0"/>
              </a:spcAft>
              <a:buClr>
                <a:srgbClr val="4DA84F"/>
              </a:buClr>
              <a:buSzPct val="100000"/>
              <a:buFont typeface="System Font Regular"/>
              <a:buNone/>
              <a:defRPr sz="1600" b="0" i="0" u="none" strike="noStrike" cap="none" baseline="0">
                <a:solidFill>
                  <a:schemeClr val="dk1"/>
                </a:solidFill>
                <a:latin typeface="+mn-lt"/>
                <a:ea typeface="Helvetica Neue" panose="02000503000000020004" pitchFamily="2" charset="0"/>
                <a:cs typeface="Helvetica Neue" panose="02000503000000020004" pitchFamily="2" charset="0"/>
                <a:sym typeface="Calibri"/>
              </a:defRPr>
            </a:lvl1pPr>
            <a:lvl2pPr marL="609600" marR="0" lvl="1"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2pPr>
            <a:lvl3pPr marL="1041400" marR="0" lvl="2"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3pPr>
            <a:lvl4pPr marL="1485900" marR="0" lvl="3"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4pPr>
            <a:lvl5pPr marL="1943100" marR="0" lvl="4" indent="0" algn="l" rtl="0" eaLnBrk="1" hangingPunct="1">
              <a:lnSpc>
                <a:spcPct val="90000"/>
              </a:lnSpc>
              <a:spcBef>
                <a:spcPts val="500"/>
              </a:spcBef>
              <a:spcAft>
                <a:spcPts val="0"/>
              </a:spcAft>
              <a:buClr>
                <a:srgbClr val="4DA84F"/>
              </a:buClr>
              <a:buSzPct val="100000"/>
              <a:buFont typeface="System Font Regular"/>
              <a:buNone/>
              <a:defRPr sz="1600" b="0" i="0" u="none" strike="noStrike" cap="none">
                <a:solidFill>
                  <a:schemeClr val="dk1"/>
                </a:solidFill>
                <a:latin typeface="+mn-lt"/>
                <a:ea typeface="Helvetica Neue" panose="02000503000000020004" pitchFamily="2" charset="0"/>
                <a:cs typeface="Helvetica Neue" panose="02000503000000020004" pitchFamily="2" charset="0"/>
                <a:sym typeface="Calibri"/>
              </a:defRPr>
            </a:lvl5pPr>
            <a:lvl6pPr marL="2514600" marR="0" lvl="5"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eaLnBrk="1" hangingPunct="1">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463550" indent="-285750">
              <a:lnSpc>
                <a:spcPct val="100000"/>
              </a:lnSpc>
              <a:buFont typeface="Wingdings" pitchFamily="2" charset="2"/>
              <a:buChar char="ü"/>
            </a:pPr>
            <a:r>
              <a:rPr lang="en-US" dirty="0"/>
              <a:t>Define radiation. </a:t>
            </a:r>
          </a:p>
          <a:p>
            <a:pPr marL="463550" indent="-285750">
              <a:lnSpc>
                <a:spcPct val="100000"/>
              </a:lnSpc>
              <a:buFont typeface="Wingdings" pitchFamily="2" charset="2"/>
              <a:buChar char="ü"/>
            </a:pPr>
            <a:r>
              <a:rPr lang="en-US" dirty="0"/>
              <a:t>Compare and contrast two major types of radiation: ionizing and non-ionizing.</a:t>
            </a:r>
          </a:p>
          <a:p>
            <a:pPr marL="463550" indent="-285750">
              <a:lnSpc>
                <a:spcPct val="100000"/>
              </a:lnSpc>
              <a:buFont typeface="Wingdings" pitchFamily="2" charset="2"/>
              <a:buChar char="ü"/>
            </a:pPr>
            <a:r>
              <a:rPr lang="en-US" dirty="0"/>
              <a:t>Discuss how various types of radiation can affect human health.</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p:txBody>
      </p:sp>
      <p:pic>
        <p:nvPicPr>
          <p:cNvPr id="8" name="Picture 7">
            <a:extLst>
              <a:ext uri="{FF2B5EF4-FFF2-40B4-BE49-F238E27FC236}">
                <a16:creationId xmlns:a16="http://schemas.microsoft.com/office/drawing/2014/main" id="{1A9A8549-A6AB-FF4E-BF8F-12C9A7BD59D4}"/>
              </a:ext>
            </a:extLst>
          </p:cNvPr>
          <p:cNvPicPr>
            <a:picLocks noChangeAspect="1"/>
          </p:cNvPicPr>
          <p:nvPr/>
        </p:nvPicPr>
        <p:blipFill>
          <a:blip r:embed="rId3"/>
          <a:srcRect/>
          <a:stretch/>
        </p:blipFill>
        <p:spPr>
          <a:xfrm>
            <a:off x="623258" y="1574023"/>
            <a:ext cx="3473605" cy="3045645"/>
          </a:xfrm>
          <a:prstGeom prst="rect">
            <a:avLst/>
          </a:prstGeom>
          <a:noFill/>
          <a:ln>
            <a:noFill/>
          </a:ln>
        </p:spPr>
      </p:pic>
    </p:spTree>
    <p:extLst>
      <p:ext uri="{BB962C8B-B14F-4D97-AF65-F5344CB8AC3E}">
        <p14:creationId xmlns:p14="http://schemas.microsoft.com/office/powerpoint/2010/main" val="327969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TWF_PowerPointTemplate[1][1]">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TWF_PowerPointTemplate_CORRECT" id="{193B7A23-F3DE-934D-99BF-A9A00A55B0E4}" vid="{900A02C7-0072-6449-B582-6D043EC08273}"/>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CA18638815594C8C8467E1741EBB8F" ma:contentTypeVersion="8" ma:contentTypeDescription="Create a new document." ma:contentTypeScope="" ma:versionID="5c568922d68baa843bcab906b6c437d5">
  <xsd:schema xmlns:xsd="http://www.w3.org/2001/XMLSchema" xmlns:xs="http://www.w3.org/2001/XMLSchema" xmlns:p="http://schemas.microsoft.com/office/2006/metadata/properties" xmlns:ns2="1c3202ab-1cfb-453d-99d5-9ca684c43de4" targetNamespace="http://schemas.microsoft.com/office/2006/metadata/properties" ma:root="true" ma:fieldsID="fbe1ff826c10dd52b860be0c6e9a4571" ns2:_="">
    <xsd:import namespace="1c3202ab-1cfb-453d-99d5-9ca684c43de4"/>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3202ab-1cfb-453d-99d5-9ca684c43d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1CF4AF-D40B-4D4F-960F-275B71FB0383}">
  <ds:schemaRefs>
    <ds:schemaRef ds:uri="http://purl.org/dc/terms/"/>
    <ds:schemaRef ds:uri="http://www.w3.org/XML/1998/namespace"/>
    <ds:schemaRef ds:uri="2f80ae54-6d9f-4f2a-b7e8-58987361d6c8"/>
    <ds:schemaRef ds:uri="http://schemas.microsoft.com/office/infopath/2007/PartnerControls"/>
    <ds:schemaRef ds:uri="0b5f8546-f232-423b-b5ab-b50858856574"/>
    <ds:schemaRef ds:uri="http://schemas.microsoft.com/office/2006/documentManagement/types"/>
    <ds:schemaRef ds:uri="http://purl.org/dc/elements/1.1/"/>
    <ds:schemaRef ds:uri="http://purl.org/dc/dcmitype/"/>
    <ds:schemaRef ds:uri="http://schemas.openxmlformats.org/package/2006/metadata/core-properties"/>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736571A6-9517-4456-AC1D-CD60424915EA}">
  <ds:schemaRefs>
    <ds:schemaRef ds:uri="http://schemas.microsoft.com/sharepoint/v3/contenttype/forms"/>
  </ds:schemaRefs>
</ds:datastoreItem>
</file>

<file path=customXml/itemProps3.xml><?xml version="1.0" encoding="utf-8"?>
<ds:datastoreItem xmlns:ds="http://schemas.openxmlformats.org/officeDocument/2006/customXml" ds:itemID="{4EB0B811-3EF4-46E6-97B1-3204D3B09E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3202ab-1cfb-453d-99d5-9ca684c43d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TWF_PowerPointTemplate[1][1].potx</Template>
  <TotalTime>17986</TotalTime>
  <Words>5621</Words>
  <Application>Microsoft Office PowerPoint</Application>
  <PresentationFormat>On-screen Show (4:3)</PresentationFormat>
  <Paragraphs>508</Paragraphs>
  <Slides>32</Slides>
  <Notes>32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Century Gothic</vt:lpstr>
      <vt:lpstr>System Font Regular</vt:lpstr>
      <vt:lpstr>Wingdings</vt:lpstr>
      <vt:lpstr>TWF_PowerPointTemplate[1][1]</vt:lpstr>
      <vt:lpstr>REALITIES OF RADIATION</vt:lpstr>
      <vt:lpstr>MythBustin’:  Realities of Radiation</vt:lpstr>
      <vt:lpstr>MythBustin’:  Realities of Radiation</vt:lpstr>
      <vt:lpstr>MythBustin’:  Realities of Radiation</vt:lpstr>
      <vt:lpstr>Confirmed? Or Busted?</vt:lpstr>
      <vt:lpstr> How do these terms relate?</vt:lpstr>
      <vt:lpstr>Radiation Concept Map</vt:lpstr>
      <vt:lpstr>Radiation Concept Map: Key</vt:lpstr>
      <vt:lpstr>Session 1 Summary</vt:lpstr>
      <vt:lpstr>  What is an atom and why does it emit radiation?</vt:lpstr>
      <vt:lpstr>Feeling a little unstable, atoms???</vt:lpstr>
      <vt:lpstr>Balancing Nuclear Equations</vt:lpstr>
      <vt:lpstr>Balancing Nuclear Equations!</vt:lpstr>
      <vt:lpstr>  Determining the half-life of a fictional radioactive isotope</vt:lpstr>
      <vt:lpstr>So how can we use the  half-lives of elements? </vt:lpstr>
      <vt:lpstr>Session 2 Summary</vt:lpstr>
      <vt:lpstr>  Using Radiation for Good: Radiation Innovations</vt:lpstr>
      <vt:lpstr>Examples of fields that use the power of radiation</vt:lpstr>
      <vt:lpstr>Now that you have your topic  it’s time to …</vt:lpstr>
      <vt:lpstr>Radiations Innovations Challenge</vt:lpstr>
      <vt:lpstr>  It’s time to test your  knowledge of radiation!</vt:lpstr>
      <vt:lpstr>Question 1</vt:lpstr>
      <vt:lpstr>Question 2</vt:lpstr>
      <vt:lpstr>Question 3</vt:lpstr>
      <vt:lpstr>Question 4</vt:lpstr>
      <vt:lpstr>Question 5</vt:lpstr>
      <vt:lpstr>Question 6</vt:lpstr>
      <vt:lpstr>Question 7</vt:lpstr>
      <vt:lpstr>Question 8</vt:lpstr>
      <vt:lpstr>Question 9</vt:lpstr>
      <vt:lpstr>Question 10</vt:lpstr>
      <vt:lpstr>Has anyone collected the full spectrum of radiation?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 What do you know?</dc:title>
  <dc:creator>Eric Moore</dc:creator>
  <cp:lastModifiedBy>Lindsay Silveus</cp:lastModifiedBy>
  <cp:revision>1519</cp:revision>
  <cp:lastPrinted>2017-02-22T20:44:47Z</cp:lastPrinted>
  <dcterms:created xsi:type="dcterms:W3CDTF">2020-06-02T20:25:00Z</dcterms:created>
  <dcterms:modified xsi:type="dcterms:W3CDTF">2024-10-01T20:14:18Z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0x0101004ACA18638815594C8C8467E1741EBB8F</vt:lpwstr>
  </property>
</Properties>
</file>